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42"/>
  </p:notesMasterIdLst>
  <p:handoutMasterIdLst>
    <p:handoutMasterId r:id="rId143"/>
  </p:handoutMasterIdLst>
  <p:sldIdLst>
    <p:sldId id="485" r:id="rId2"/>
    <p:sldId id="486" r:id="rId3"/>
    <p:sldId id="387" r:id="rId4"/>
    <p:sldId id="388" r:id="rId5"/>
    <p:sldId id="293" r:id="rId6"/>
    <p:sldId id="294" r:id="rId7"/>
    <p:sldId id="515" r:id="rId8"/>
    <p:sldId id="297" r:id="rId9"/>
    <p:sldId id="298" r:id="rId10"/>
    <p:sldId id="301" r:id="rId11"/>
    <p:sldId id="302" r:id="rId12"/>
    <p:sldId id="304" r:id="rId13"/>
    <p:sldId id="487" r:id="rId14"/>
    <p:sldId id="499" r:id="rId15"/>
    <p:sldId id="389" r:id="rId16"/>
    <p:sldId id="500" r:id="rId17"/>
    <p:sldId id="306" r:id="rId18"/>
    <p:sldId id="391" r:id="rId19"/>
    <p:sldId id="392" r:id="rId20"/>
    <p:sldId id="393" r:id="rId21"/>
    <p:sldId id="394" r:id="rId22"/>
    <p:sldId id="395" r:id="rId23"/>
    <p:sldId id="396" r:id="rId24"/>
    <p:sldId id="397" r:id="rId25"/>
    <p:sldId id="488" r:id="rId26"/>
    <p:sldId id="501" r:id="rId27"/>
    <p:sldId id="379" r:id="rId28"/>
    <p:sldId id="398" r:id="rId29"/>
    <p:sldId id="502" r:id="rId30"/>
    <p:sldId id="503" r:id="rId31"/>
    <p:sldId id="399" r:id="rId32"/>
    <p:sldId id="407" r:id="rId33"/>
    <p:sldId id="489" r:id="rId34"/>
    <p:sldId id="524" r:id="rId35"/>
    <p:sldId id="400" r:id="rId36"/>
    <p:sldId id="516" r:id="rId37"/>
    <p:sldId id="406" r:id="rId38"/>
    <p:sldId id="402" r:id="rId39"/>
    <p:sldId id="403" r:id="rId40"/>
    <p:sldId id="404" r:id="rId41"/>
    <p:sldId id="490" r:id="rId42"/>
    <p:sldId id="314" r:id="rId43"/>
    <p:sldId id="504" r:id="rId44"/>
    <p:sldId id="373" r:id="rId45"/>
    <p:sldId id="381" r:id="rId46"/>
    <p:sldId id="408" r:id="rId47"/>
    <p:sldId id="505" r:id="rId48"/>
    <p:sldId id="491" r:id="rId49"/>
    <p:sldId id="409" r:id="rId50"/>
    <p:sldId id="410" r:id="rId51"/>
    <p:sldId id="411" r:id="rId52"/>
    <p:sldId id="412" r:id="rId53"/>
    <p:sldId id="317" r:id="rId54"/>
    <p:sldId id="492" r:id="rId55"/>
    <p:sldId id="384" r:id="rId56"/>
    <p:sldId id="414" r:id="rId57"/>
    <p:sldId id="415" r:id="rId58"/>
    <p:sldId id="320" r:id="rId59"/>
    <p:sldId id="416" r:id="rId60"/>
    <p:sldId id="417" r:id="rId61"/>
    <p:sldId id="418" r:id="rId62"/>
    <p:sldId id="375" r:id="rId63"/>
    <p:sldId id="506" r:id="rId64"/>
    <p:sldId id="322" r:id="rId65"/>
    <p:sldId id="323" r:id="rId66"/>
    <p:sldId id="324" r:id="rId67"/>
    <p:sldId id="493" r:id="rId68"/>
    <p:sldId id="419" r:id="rId69"/>
    <p:sldId id="420" r:id="rId70"/>
    <p:sldId id="507" r:id="rId71"/>
    <p:sldId id="422" r:id="rId72"/>
    <p:sldId id="423" r:id="rId73"/>
    <p:sldId id="424" r:id="rId74"/>
    <p:sldId id="523" r:id="rId75"/>
    <p:sldId id="425" r:id="rId76"/>
    <p:sldId id="508" r:id="rId77"/>
    <p:sldId id="482" r:id="rId78"/>
    <p:sldId id="481" r:id="rId79"/>
    <p:sldId id="510" r:id="rId80"/>
    <p:sldId id="332" r:id="rId81"/>
    <p:sldId id="509" r:id="rId82"/>
    <p:sldId id="522" r:id="rId83"/>
    <p:sldId id="465" r:id="rId84"/>
    <p:sldId id="466" r:id="rId85"/>
    <p:sldId id="427" r:id="rId86"/>
    <p:sldId id="337" r:id="rId87"/>
    <p:sldId id="431" r:id="rId88"/>
    <p:sldId id="340" r:id="rId89"/>
    <p:sldId id="341" r:id="rId90"/>
    <p:sldId id="342" r:id="rId91"/>
    <p:sldId id="511" r:id="rId92"/>
    <p:sldId id="432" r:id="rId93"/>
    <p:sldId id="512" r:id="rId94"/>
    <p:sldId id="525" r:id="rId95"/>
    <p:sldId id="521" r:id="rId96"/>
    <p:sldId id="345" r:id="rId97"/>
    <p:sldId id="346" r:id="rId98"/>
    <p:sldId id="368" r:id="rId99"/>
    <p:sldId id="526" r:id="rId100"/>
    <p:sldId id="520" r:id="rId101"/>
    <p:sldId id="348" r:id="rId102"/>
    <p:sldId id="467" r:id="rId103"/>
    <p:sldId id="350" r:id="rId104"/>
    <p:sldId id="351" r:id="rId105"/>
    <p:sldId id="437" r:id="rId106"/>
    <p:sldId id="434" r:id="rId107"/>
    <p:sldId id="519" r:id="rId108"/>
    <p:sldId id="474" r:id="rId109"/>
    <p:sldId id="354" r:id="rId110"/>
    <p:sldId id="468" r:id="rId111"/>
    <p:sldId id="356" r:id="rId112"/>
    <p:sldId id="357" r:id="rId113"/>
    <p:sldId id="358" r:id="rId114"/>
    <p:sldId id="480" r:id="rId115"/>
    <p:sldId id="359" r:id="rId116"/>
    <p:sldId id="360" r:id="rId117"/>
    <p:sldId id="518" r:id="rId118"/>
    <p:sldId id="439" r:id="rId119"/>
    <p:sldId id="440" r:id="rId120"/>
    <p:sldId id="441" r:id="rId121"/>
    <p:sldId id="442" r:id="rId122"/>
    <p:sldId id="443" r:id="rId123"/>
    <p:sldId id="444" r:id="rId124"/>
    <p:sldId id="364" r:id="rId125"/>
    <p:sldId id="463" r:id="rId126"/>
    <p:sldId id="445" r:id="rId127"/>
    <p:sldId id="446" r:id="rId128"/>
    <p:sldId id="448" r:id="rId129"/>
    <p:sldId id="469" r:id="rId130"/>
    <p:sldId id="464" r:id="rId131"/>
    <p:sldId id="449" r:id="rId132"/>
    <p:sldId id="450" r:id="rId133"/>
    <p:sldId id="451" r:id="rId134"/>
    <p:sldId id="452" r:id="rId135"/>
    <p:sldId id="454" r:id="rId136"/>
    <p:sldId id="455" r:id="rId137"/>
    <p:sldId id="456" r:id="rId138"/>
    <p:sldId id="458" r:id="rId139"/>
    <p:sldId id="459" r:id="rId140"/>
    <p:sldId id="461" r:id="rId141"/>
  </p:sldIdLst>
  <p:sldSz cx="9906000" cy="6858000" type="A4"/>
  <p:notesSz cx="9906000" cy="6794500"/>
  <p:kinsoku lang="zh-TW"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sz="2400" kern="1200">
        <a:solidFill>
          <a:schemeClr val="tx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FFF99"/>
    <a:srgbClr val="FF9999"/>
    <a:srgbClr val="FF99FF"/>
    <a:srgbClr val="FF66FF"/>
    <a:srgbClr val="FF6600"/>
    <a:srgbClr val="FF99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344" autoAdjust="0"/>
  </p:normalViewPr>
  <p:slideViewPr>
    <p:cSldViewPr snapToGrid="0">
      <p:cViewPr varScale="1">
        <p:scale>
          <a:sx n="62" d="100"/>
          <a:sy n="62" d="100"/>
        </p:scale>
        <p:origin x="562" y="6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18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345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idx="2"/>
          </p:nvPr>
        </p:nvSpPr>
        <p:spPr bwMode="auto">
          <a:xfrm>
            <a:off x="3122613" y="515938"/>
            <a:ext cx="3663950" cy="25368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1322388" y="3227388"/>
            <a:ext cx="7259637" cy="3057525"/>
          </a:xfrm>
          <a:prstGeom prst="rect">
            <a:avLst/>
          </a:prstGeom>
          <a:noFill/>
          <a:ln>
            <a:noFill/>
          </a:ln>
          <a:effectLst/>
          <a:extLst/>
        </p:spPr>
        <p:txBody>
          <a:bodyPr vert="horz" wrap="square" lIns="90497" tIns="44454" rIns="90497" bIns="44454"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Tree>
    <p:extLst>
      <p:ext uri="{BB962C8B-B14F-4D97-AF65-F5344CB8AC3E}">
        <p14:creationId xmlns:p14="http://schemas.microsoft.com/office/powerpoint/2010/main" val="23058711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3114675" y="509588"/>
            <a:ext cx="3678238" cy="2547937"/>
          </a:xfrm>
          <a:ln cap="flat">
            <a:solidFill>
              <a:schemeClr val="tx1"/>
            </a:solidFill>
            <a:prstDash val="sysDot"/>
          </a:ln>
        </p:spPr>
      </p:sp>
      <p:sp>
        <p:nvSpPr>
          <p:cNvPr id="121859" name="Rectangle 3"/>
          <p:cNvSpPr>
            <a:spLocks noGrp="1" noChangeArrowheads="1"/>
          </p:cNvSpPr>
          <p:nvPr>
            <p:ph type="body" idx="1"/>
          </p:nvPr>
        </p:nvSpPr>
        <p:spPr>
          <a:xfrm>
            <a:off x="1320800" y="3227388"/>
            <a:ext cx="7264400" cy="305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746125" y="3227388"/>
            <a:ext cx="8535988" cy="3057525"/>
          </a:xfrm>
          <a:noFill/>
        </p:spPr>
        <p:txBody>
          <a:bodyPr lIns="92075" tIns="46038" rIns="92075" bIns="46038"/>
          <a:lstStyle/>
          <a:p>
            <a:r>
              <a:rPr lang="en-US" altLang="zh-TW"/>
              <a:t>Let summarize today lecture. The first thing we covered is the principle of locality.</a:t>
            </a:r>
          </a:p>
          <a:p>
            <a:r>
              <a:rPr lang="en-US" altLang="zh-TW"/>
              <a:t>There are two types of locality: temporal, or locality of time and spatial, locality of space.</a:t>
            </a:r>
          </a:p>
          <a:p>
            <a:r>
              <a:rPr lang="en-US" altLang="zh-TW"/>
              <a:t>We talked about memory system design.</a:t>
            </a:r>
          </a:p>
          <a:p>
            <a:r>
              <a:rPr lang="en-US" altLang="zh-TW"/>
              <a:t>The key idea of memory system design is to present the user with as much memory as possible in the cheapest technology while by taking advantage of the principle of locality, create an illusion that the average access time is close to that of the fastest technology.</a:t>
            </a:r>
          </a:p>
          <a:p>
            <a:r>
              <a:rPr lang="en-US" altLang="zh-TW"/>
              <a:t>As far as Random Access technology is concerned, we concentrate on 2: DRAM and SRAM.</a:t>
            </a:r>
          </a:p>
          <a:p>
            <a:r>
              <a:rPr lang="en-US" altLang="zh-TW"/>
              <a:t>DRAM is slow but cheap and dense so is a good choice for presenting the use with a BIG memory system.</a:t>
            </a:r>
          </a:p>
          <a:p>
            <a:r>
              <a:rPr lang="en-US" altLang="zh-TW"/>
              <a:t>SRAM, on the other hand, is fast but it is also expensive both in terms of cost and power, so it is a good choice for providing the user with a fast access time.</a:t>
            </a:r>
          </a:p>
          <a:p>
            <a:r>
              <a:rPr lang="en-US" altLang="zh-TW"/>
              <a:t>I have already showed you how DRAMs are used to construct the main memory for the SPARCstation 20.</a:t>
            </a:r>
          </a:p>
          <a:p>
            <a:r>
              <a:rPr lang="en-US" altLang="zh-TW"/>
              <a:t>On Friday, we will talk about caches.</a:t>
            </a:r>
          </a:p>
          <a:p>
            <a:endParaRPr lang="en-US" altLang="zh-TW"/>
          </a:p>
          <a:p>
            <a:r>
              <a:rPr lang="en-US" altLang="zh-TW"/>
              <a:t>+2 = 78 min. (Y:58)</a:t>
            </a:r>
          </a:p>
          <a:p>
            <a:endParaRPr lang="zh-TW" altLang="en-US"/>
          </a:p>
        </p:txBody>
      </p:sp>
      <p:sp>
        <p:nvSpPr>
          <p:cNvPr id="151555" name="Rectangle 3"/>
          <p:cNvSpPr>
            <a:spLocks noGrp="1" noRot="1" noChangeAspect="1" noChangeArrowheads="1" noTextEdit="1"/>
          </p:cNvSpPr>
          <p:nvPr>
            <p:ph type="sldImg"/>
          </p:nvPr>
        </p:nvSpPr>
        <p:spPr>
          <a:xfrm>
            <a:off x="3132138" y="438150"/>
            <a:ext cx="3662362" cy="2536825"/>
          </a:xfrm>
          <a:noFill/>
          <a:ln>
            <a:noFill/>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xfrm>
            <a:off x="3113088" y="509588"/>
            <a:ext cx="3681412" cy="2549525"/>
          </a:xfrm>
          <a:ln/>
        </p:spPr>
      </p:sp>
      <p:sp>
        <p:nvSpPr>
          <p:cNvPr id="22835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xfrm>
            <a:off x="3113088" y="509588"/>
            <a:ext cx="3681412" cy="2549525"/>
          </a:xfrm>
          <a:ln/>
        </p:spPr>
      </p:sp>
      <p:sp>
        <p:nvSpPr>
          <p:cNvPr id="229379"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xfrm>
            <a:off x="3113088" y="509588"/>
            <a:ext cx="3681412" cy="2549525"/>
          </a:xfrm>
          <a:ln/>
        </p:spPr>
      </p:sp>
      <p:sp>
        <p:nvSpPr>
          <p:cNvPr id="230403"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3113088" y="509588"/>
            <a:ext cx="3681412" cy="2549525"/>
          </a:xfrm>
          <a:ln/>
        </p:spPr>
      </p:sp>
      <p:sp>
        <p:nvSpPr>
          <p:cNvPr id="231427"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xfrm>
            <a:off x="3113088" y="509588"/>
            <a:ext cx="3681412" cy="2549525"/>
          </a:xfrm>
          <a:ln/>
        </p:spPr>
      </p:sp>
      <p:sp>
        <p:nvSpPr>
          <p:cNvPr id="23245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3113088" y="509588"/>
            <a:ext cx="3681412" cy="2549525"/>
          </a:xfrm>
          <a:ln/>
        </p:spPr>
      </p:sp>
      <p:sp>
        <p:nvSpPr>
          <p:cNvPr id="23347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3113088" y="509588"/>
            <a:ext cx="3681412" cy="2549525"/>
          </a:xfrm>
          <a:ln/>
        </p:spPr>
      </p:sp>
      <p:sp>
        <p:nvSpPr>
          <p:cNvPr id="234499"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xfrm>
            <a:off x="746125" y="3227388"/>
            <a:ext cx="8535988" cy="3057525"/>
          </a:xfrm>
          <a:noFill/>
        </p:spPr>
        <p:txBody>
          <a:bodyPr lIns="92075" tIns="46038" rIns="92075" bIns="46038"/>
          <a:lstStyle/>
          <a:p>
            <a:endParaRPr lang="zh-TW" altLang="en-US"/>
          </a:p>
          <a:p>
            <a:r>
              <a:rPr lang="en-US" altLang="zh-TW"/>
              <a:t>Y-axis is performance</a:t>
            </a:r>
          </a:p>
          <a:p>
            <a:r>
              <a:rPr lang="en-US" altLang="zh-TW"/>
              <a:t>X-axis is time</a:t>
            </a:r>
          </a:p>
          <a:p>
            <a:r>
              <a:rPr lang="en-US" altLang="zh-TW"/>
              <a:t>Latency</a:t>
            </a:r>
          </a:p>
          <a:p>
            <a:r>
              <a:rPr lang="en-US" altLang="zh-TW"/>
              <a:t>Clich? </a:t>
            </a:r>
          </a:p>
          <a:p>
            <a:r>
              <a:rPr lang="en-US" altLang="zh-TW"/>
              <a:t>Not e that x86 didn have cache on chip until 1989</a:t>
            </a:r>
          </a:p>
        </p:txBody>
      </p:sp>
      <p:sp>
        <p:nvSpPr>
          <p:cNvPr id="145411" name="Rectangle 3"/>
          <p:cNvSpPr>
            <a:spLocks noGrp="1" noRot="1" noChangeAspect="1" noChangeArrowheads="1" noTextEdit="1"/>
          </p:cNvSpPr>
          <p:nvPr>
            <p:ph type="sldImg"/>
          </p:nvPr>
        </p:nvSpPr>
        <p:spPr>
          <a:xfrm>
            <a:off x="3132138" y="438150"/>
            <a:ext cx="3662362" cy="2536825"/>
          </a:xfr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746125" y="3227388"/>
            <a:ext cx="8535988" cy="3057525"/>
          </a:xfrm>
          <a:noFill/>
        </p:spPr>
        <p:txBody>
          <a:bodyPr lIns="92075" tIns="46038" rIns="92075" bIns="46038"/>
          <a:lstStyle/>
          <a:p>
            <a:endParaRPr lang="zh-TW" altLang="en-US"/>
          </a:p>
        </p:txBody>
      </p:sp>
      <p:sp>
        <p:nvSpPr>
          <p:cNvPr id="152579" name="Rectangle 3"/>
          <p:cNvSpPr>
            <a:spLocks noGrp="1" noRot="1" noChangeAspect="1" noChangeArrowheads="1" noTextEdit="1"/>
          </p:cNvSpPr>
          <p:nvPr>
            <p:ph type="sldImg"/>
          </p:nvPr>
        </p:nvSpPr>
        <p:spPr>
          <a:xfrm>
            <a:off x="3132138" y="438150"/>
            <a:ext cx="3662362" cy="2536825"/>
          </a:xfrm>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3113088" y="511175"/>
            <a:ext cx="3678237" cy="2547938"/>
          </a:xfrm>
          <a:ln/>
        </p:spPr>
      </p:sp>
      <p:sp>
        <p:nvSpPr>
          <p:cNvPr id="222211" name="Rectangle 3"/>
          <p:cNvSpPr>
            <a:spLocks noGrp="1" noChangeArrowheads="1"/>
          </p:cNvSpPr>
          <p:nvPr>
            <p:ph type="body" idx="1"/>
          </p:nvPr>
        </p:nvSpPr>
        <p:spPr>
          <a:xfrm>
            <a:off x="1320800" y="3228975"/>
            <a:ext cx="7264400" cy="305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a:xfrm>
            <a:off x="1320800" y="3227388"/>
            <a:ext cx="7264400" cy="3057525"/>
          </a:xfrm>
          <a:noFill/>
        </p:spPr>
        <p:txBody>
          <a:bodyPr lIns="90488" tIns="44450" rIns="90488" bIns="44450"/>
          <a:lstStyle/>
          <a:p>
            <a:endParaRPr lang="zh-TW" altLang="en-US"/>
          </a:p>
        </p:txBody>
      </p:sp>
      <p:sp>
        <p:nvSpPr>
          <p:cNvPr id="154627" name="Rectangle 3"/>
          <p:cNvSpPr>
            <a:spLocks noGrp="1" noRot="1" noChangeAspect="1" noChangeArrowheads="1" noTextEdit="1"/>
          </p:cNvSpPr>
          <p:nvPr>
            <p:ph type="sldImg"/>
          </p:nvPr>
        </p:nvSpPr>
        <p:spPr>
          <a:xfrm>
            <a:off x="3121025" y="514350"/>
            <a:ext cx="3663950" cy="2538413"/>
          </a:xfrm>
          <a:noFill/>
          <a:ln cap="flat">
            <a:solidFill>
              <a:schemeClr val="tx1"/>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3113088" y="509588"/>
            <a:ext cx="3681412" cy="2549525"/>
          </a:xfrm>
          <a:ln/>
        </p:spPr>
      </p:sp>
      <p:sp>
        <p:nvSpPr>
          <p:cNvPr id="15565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3113088" y="509588"/>
            <a:ext cx="3681412" cy="2549525"/>
          </a:xfrm>
          <a:ln/>
        </p:spPr>
      </p:sp>
      <p:sp>
        <p:nvSpPr>
          <p:cNvPr id="15667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3113088" y="509588"/>
            <a:ext cx="3681412" cy="2549525"/>
          </a:xfrm>
          <a:ln/>
        </p:spPr>
      </p:sp>
      <p:sp>
        <p:nvSpPr>
          <p:cNvPr id="157699"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3113088" y="509588"/>
            <a:ext cx="3681412" cy="2549525"/>
          </a:xfrm>
          <a:ln/>
        </p:spPr>
      </p:sp>
      <p:sp>
        <p:nvSpPr>
          <p:cNvPr id="158723"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3113088" y="509588"/>
            <a:ext cx="3681412" cy="2549525"/>
          </a:xfrm>
          <a:ln/>
        </p:spPr>
      </p:sp>
      <p:sp>
        <p:nvSpPr>
          <p:cNvPr id="159747"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3113088" y="509588"/>
            <a:ext cx="3681412" cy="2549525"/>
          </a:xfrm>
          <a:ln/>
        </p:spPr>
      </p:sp>
      <p:sp>
        <p:nvSpPr>
          <p:cNvPr id="16077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3113088" y="509588"/>
            <a:ext cx="3681412" cy="2549525"/>
          </a:xfrm>
          <a:ln/>
        </p:spPr>
      </p:sp>
      <p:sp>
        <p:nvSpPr>
          <p:cNvPr id="16179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1320800" y="3227388"/>
            <a:ext cx="7264400" cy="3057525"/>
          </a:xfrm>
          <a:noFill/>
        </p:spPr>
        <p:txBody>
          <a:bodyPr lIns="90488" tIns="44450" rIns="90488" bIns="44450"/>
          <a:lstStyle/>
          <a:p>
            <a:endParaRPr lang="zh-TW" altLang="en-US"/>
          </a:p>
        </p:txBody>
      </p:sp>
      <p:sp>
        <p:nvSpPr>
          <p:cNvPr id="162819" name="Rectangle 3"/>
          <p:cNvSpPr>
            <a:spLocks noGrp="1" noRot="1" noChangeAspect="1" noChangeArrowheads="1" noTextEdit="1"/>
          </p:cNvSpPr>
          <p:nvPr>
            <p:ph type="sldImg"/>
          </p:nvPr>
        </p:nvSpPr>
        <p:spPr>
          <a:xfrm>
            <a:off x="3121025" y="514350"/>
            <a:ext cx="3663950" cy="2538413"/>
          </a:xfrm>
          <a:ln cap="flat">
            <a:solidFill>
              <a:schemeClr val="tx1"/>
            </a:solid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3113088" y="509588"/>
            <a:ext cx="3681412" cy="2549525"/>
          </a:xfrm>
          <a:ln/>
        </p:spPr>
      </p:sp>
      <p:sp>
        <p:nvSpPr>
          <p:cNvPr id="163843"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xfrm>
            <a:off x="3113088" y="509588"/>
            <a:ext cx="3681412" cy="2549525"/>
          </a:xfrm>
          <a:ln/>
        </p:spPr>
      </p:sp>
      <p:sp>
        <p:nvSpPr>
          <p:cNvPr id="225283" name="Rectangle 3"/>
          <p:cNvSpPr>
            <a:spLocks noGrp="1" noChangeArrowheads="1"/>
          </p:cNvSpPr>
          <p:nvPr>
            <p:ph type="body" idx="1"/>
          </p:nvPr>
        </p:nvSpPr>
        <p:spPr>
          <a:xfrm>
            <a:off x="1320800" y="3227388"/>
            <a:ext cx="7264400" cy="305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3113088" y="509588"/>
            <a:ext cx="3681412" cy="2549525"/>
          </a:xfrm>
          <a:ln/>
        </p:spPr>
      </p:sp>
      <p:sp>
        <p:nvSpPr>
          <p:cNvPr id="227331" name="Rectangle 3"/>
          <p:cNvSpPr>
            <a:spLocks noGrp="1" noChangeArrowheads="1"/>
          </p:cNvSpPr>
          <p:nvPr>
            <p:ph type="body" idx="1"/>
          </p:nvPr>
        </p:nvSpPr>
        <p:spPr>
          <a:xfrm>
            <a:off x="1320800" y="3227388"/>
            <a:ext cx="7264400" cy="305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3113088" y="509588"/>
            <a:ext cx="3681412" cy="2549525"/>
          </a:xfrm>
          <a:ln/>
        </p:spPr>
      </p:sp>
      <p:sp>
        <p:nvSpPr>
          <p:cNvPr id="164867" name="Rectangle 3"/>
          <p:cNvSpPr>
            <a:spLocks noGrp="1" noChangeArrowheads="1"/>
          </p:cNvSpPr>
          <p:nvPr>
            <p:ph type="body" idx="1"/>
          </p:nvPr>
        </p:nvSpPr>
        <p:spPr>
          <a:xfrm>
            <a:off x="1320800" y="3227388"/>
            <a:ext cx="7264400" cy="3057525"/>
          </a:xfrm>
          <a:noFill/>
        </p:spPr>
        <p:txBody>
          <a:bodyPr/>
          <a:lstStyle/>
          <a:p>
            <a:r>
              <a:rPr lang="en-US" altLang="zh-TW"/>
              <a:t>Eearly restart: to resume the execution as soon as the requested word of block is returned rather than wait for the entire block. Work good for instruction.</a:t>
            </a:r>
          </a:p>
          <a:p>
            <a:r>
              <a:rPr lang="en-US" altLang="zh-TW"/>
              <a:t>critical word first: the requested word is transferred first. Then the remaining transfer start from the word next to the requested word and wrapping around to the beginning.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body" idx="1"/>
          </p:nvPr>
        </p:nvSpPr>
        <p:spPr>
          <a:xfrm>
            <a:off x="746125" y="3227388"/>
            <a:ext cx="8535988" cy="3057525"/>
          </a:xfrm>
          <a:noFill/>
        </p:spPr>
        <p:txBody>
          <a:bodyPr lIns="92075" tIns="46038" rIns="92075" bIns="46038"/>
          <a:lstStyle/>
          <a:p>
            <a:r>
              <a:rPr lang="en-US" altLang="zh-TW"/>
              <a:t>The technology we used to build our memory hierarchy can be divided into two categories: Random Access and Non-so-Random Access.</a:t>
            </a:r>
          </a:p>
          <a:p>
            <a:r>
              <a:rPr lang="en-US" altLang="zh-TW"/>
              <a:t>Unlike all other aspects of life where the word random usually associates with bad things, random, when associates with memory access, for the lack of a better word, is good!</a:t>
            </a:r>
          </a:p>
          <a:p>
            <a:r>
              <a:rPr lang="en-US" altLang="zh-TW"/>
              <a:t>Because random access means you can access any random location at any time and the access time will be the same as any other random locations.</a:t>
            </a:r>
          </a:p>
          <a:p>
            <a:r>
              <a:rPr lang="en-US" altLang="zh-TW"/>
              <a:t>Which is NOT the case for  disks or tape where the access time for a given location at any time can be quite different from some other random locations at some other random time.</a:t>
            </a:r>
          </a:p>
          <a:p>
            <a:r>
              <a:rPr lang="en-US" altLang="zh-TW"/>
              <a:t>As far as Random Access technology is concerned, we will concentrate on two specific technologies: Dynamic RAM and Static RAM.</a:t>
            </a:r>
          </a:p>
          <a:p>
            <a:r>
              <a:rPr lang="en-US" altLang="zh-TW"/>
              <a:t>The advantages of Dynamic RAMs are high density, low cost, and low power so we can have a lot of them without burning a hole in our budget or our desktop.</a:t>
            </a:r>
          </a:p>
          <a:p>
            <a:r>
              <a:rPr lang="en-US" altLang="zh-TW"/>
              <a:t>The disadvantages of DRAM are they are slow.  Also they will forget what you tell them if you don remind them constantly (Refresh).  We will talk more about refresh later today.</a:t>
            </a:r>
          </a:p>
          <a:p>
            <a:r>
              <a:rPr lang="en-US" altLang="zh-TW"/>
              <a:t>SRAM only has one redeeming feature: it is fast.  Other than that, they have low density, expensive, and burn a lot of power. Oh, SRAM actually has another redeeming feature.  They will not forget what you tell them. They will keep whatever you write to them forever.</a:t>
            </a:r>
          </a:p>
          <a:p>
            <a:r>
              <a:rPr lang="en-US" altLang="zh-TW"/>
              <a:t>Well orever?is a long time.  So lets just say it will keep your data as long as you don pull the plug on your computer.</a:t>
            </a:r>
          </a:p>
          <a:p>
            <a:r>
              <a:rPr lang="en-US" altLang="zh-TW"/>
              <a:t>In the next two lectures, we will be focusing on DRAMs and SRAMs.</a:t>
            </a:r>
          </a:p>
          <a:p>
            <a:r>
              <a:rPr lang="en-US" altLang="zh-TW"/>
              <a:t>We will not get into disk until the Virtual Memory lecture a week from now.</a:t>
            </a:r>
          </a:p>
          <a:p>
            <a:endParaRPr lang="en-US" altLang="zh-TW"/>
          </a:p>
          <a:p>
            <a:r>
              <a:rPr lang="en-US" altLang="zh-TW"/>
              <a:t>+3 = 19 min. (X:59)</a:t>
            </a:r>
          </a:p>
          <a:p>
            <a:endParaRPr lang="en-US" altLang="zh-TW"/>
          </a:p>
          <a:p>
            <a:endParaRPr lang="zh-TW" altLang="en-US"/>
          </a:p>
        </p:txBody>
      </p:sp>
      <p:sp>
        <p:nvSpPr>
          <p:cNvPr id="143363" name="Rectangle 3"/>
          <p:cNvSpPr>
            <a:spLocks noGrp="1" noRot="1" noChangeAspect="1" noChangeArrowheads="1" noTextEdit="1"/>
          </p:cNvSpPr>
          <p:nvPr>
            <p:ph type="sldImg"/>
          </p:nvPr>
        </p:nvSpPr>
        <p:spPr>
          <a:xfrm>
            <a:off x="3132138" y="438150"/>
            <a:ext cx="3662362" cy="2536825"/>
          </a:xfrm>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1320800" y="3227388"/>
            <a:ext cx="7264400" cy="3057525"/>
          </a:xfrm>
          <a:noFill/>
        </p:spPr>
        <p:txBody>
          <a:bodyPr lIns="90488" tIns="44450" rIns="90488" bIns="44450"/>
          <a:lstStyle/>
          <a:p>
            <a:r>
              <a:rPr lang="en-US" altLang="zh-TW"/>
              <a:t>Each line represents a cache of different size.</a:t>
            </a:r>
          </a:p>
        </p:txBody>
      </p:sp>
      <p:sp>
        <p:nvSpPr>
          <p:cNvPr id="165891" name="Rectangle 3"/>
          <p:cNvSpPr>
            <a:spLocks noGrp="1" noRot="1" noChangeAspect="1" noChangeArrowheads="1" noTextEdit="1"/>
          </p:cNvSpPr>
          <p:nvPr>
            <p:ph type="sldImg"/>
          </p:nvPr>
        </p:nvSpPr>
        <p:spPr>
          <a:xfrm>
            <a:off x="3121025" y="514350"/>
            <a:ext cx="3663950" cy="2538413"/>
          </a:xfrm>
          <a:ln cap="flat">
            <a:solidFill>
              <a:schemeClr val="tx1"/>
            </a:solid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3113088" y="509588"/>
            <a:ext cx="3681412" cy="2549525"/>
          </a:xfrm>
          <a:ln/>
        </p:spPr>
      </p:sp>
      <p:sp>
        <p:nvSpPr>
          <p:cNvPr id="16691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3113088" y="509588"/>
            <a:ext cx="3681412" cy="2549525"/>
          </a:xfrm>
          <a:ln/>
        </p:spPr>
      </p:sp>
      <p:sp>
        <p:nvSpPr>
          <p:cNvPr id="147459" name="Rectangle 3"/>
          <p:cNvSpPr>
            <a:spLocks noGrp="1" noChangeArrowheads="1"/>
          </p:cNvSpPr>
          <p:nvPr>
            <p:ph type="body" idx="1"/>
          </p:nvPr>
        </p:nvSpPr>
        <p:spPr>
          <a:xfrm>
            <a:off x="1320800" y="3227388"/>
            <a:ext cx="7264400" cy="305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body" idx="1"/>
          </p:nvPr>
        </p:nvSpPr>
        <p:spPr>
          <a:xfrm>
            <a:off x="1319213" y="3227388"/>
            <a:ext cx="7265987" cy="3057525"/>
          </a:xfrm>
          <a:noFill/>
        </p:spPr>
        <p:txBody>
          <a:bodyPr lIns="88900" tIns="44450" rIns="88900" bIns="44450"/>
          <a:lstStyle/>
          <a:p>
            <a:pPr defTabSz="877888"/>
            <a:r>
              <a:rPr lang="en-US" altLang="zh-TW"/>
              <a:t>You are right, memory is too slow.  We really didn't writ e to the memory directly.  We are writing to a write buffer.</a:t>
            </a:r>
          </a:p>
          <a:p>
            <a:pPr defTabSz="877888"/>
            <a:r>
              <a:rPr lang="en-US" altLang="zh-TW"/>
              <a:t>Once the data is written into the write buffer and assuming a cache hit, the CPU is done with the write. The memory controller will then move the write buffer contents to the real memory  behind the scene.</a:t>
            </a:r>
          </a:p>
          <a:p>
            <a:pPr defTabSz="877888"/>
            <a:r>
              <a:rPr lang="en-US" altLang="zh-TW"/>
              <a:t>The write buffer works as long as the frequency of store is not too high.  Notice here, I am referring to the frequency with respect to time, not with respect to number of instructions.</a:t>
            </a:r>
          </a:p>
          <a:p>
            <a:pPr defTabSz="877888"/>
            <a:r>
              <a:rPr lang="en-US" altLang="zh-TW"/>
              <a:t>Remember the DRAM cycle time we talked about last time.  It sets the upper limit on how frequent you can write to the main memory.</a:t>
            </a:r>
          </a:p>
          <a:p>
            <a:pPr defTabSz="877888"/>
            <a:r>
              <a:rPr lang="en-US" altLang="zh-TW"/>
              <a:t>If the store are too close together or the CPU time is so much faster than the DRAM cycle time, you can end up overflowing the write buffer and the CPU must stop and wait.</a:t>
            </a:r>
          </a:p>
          <a:p>
            <a:pPr defTabSz="877888"/>
            <a:endParaRPr lang="en-US" altLang="zh-TW"/>
          </a:p>
          <a:p>
            <a:pPr defTabSz="877888"/>
            <a:r>
              <a:rPr lang="en-US" altLang="zh-TW"/>
              <a:t>+2 = 60 min. (Y:40)</a:t>
            </a:r>
          </a:p>
        </p:txBody>
      </p:sp>
      <p:sp>
        <p:nvSpPr>
          <p:cNvPr id="168963" name="Rectangle 3"/>
          <p:cNvSpPr>
            <a:spLocks noGrp="1" noRot="1" noChangeAspect="1" noChangeArrowheads="1" noTextEdit="1"/>
          </p:cNvSpPr>
          <p:nvPr>
            <p:ph type="sldImg"/>
          </p:nvPr>
        </p:nvSpPr>
        <p:spPr>
          <a:xfrm>
            <a:off x="3132138" y="438150"/>
            <a:ext cx="3662362" cy="2536825"/>
          </a:xfrm>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3113088" y="509588"/>
            <a:ext cx="3681412" cy="2549525"/>
          </a:xfrm>
          <a:ln/>
        </p:spPr>
      </p:sp>
      <p:sp>
        <p:nvSpPr>
          <p:cNvPr id="169987"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3113088" y="509588"/>
            <a:ext cx="3681412" cy="2549525"/>
          </a:xfrm>
          <a:ln/>
        </p:spPr>
      </p:sp>
      <p:sp>
        <p:nvSpPr>
          <p:cNvPr id="17101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3113088" y="509588"/>
            <a:ext cx="3681412" cy="2549525"/>
          </a:xfrm>
          <a:ln/>
        </p:spPr>
      </p:sp>
      <p:sp>
        <p:nvSpPr>
          <p:cNvPr id="17203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body" idx="1"/>
          </p:nvPr>
        </p:nvSpPr>
        <p:spPr>
          <a:xfrm>
            <a:off x="1320800" y="3227388"/>
            <a:ext cx="7264400" cy="3057525"/>
          </a:xfrm>
          <a:noFill/>
        </p:spPr>
        <p:txBody>
          <a:bodyPr lIns="90488" tIns="44450" rIns="90488" bIns="44450"/>
          <a:lstStyle/>
          <a:p>
            <a:endParaRPr lang="zh-TW" altLang="en-US"/>
          </a:p>
        </p:txBody>
      </p:sp>
      <p:sp>
        <p:nvSpPr>
          <p:cNvPr id="174083" name="Rectangle 3"/>
          <p:cNvSpPr>
            <a:spLocks noGrp="1" noRot="1" noChangeAspect="1" noChangeArrowheads="1" noTextEdit="1"/>
          </p:cNvSpPr>
          <p:nvPr>
            <p:ph type="sldImg"/>
          </p:nvPr>
        </p:nvSpPr>
        <p:spPr>
          <a:xfrm>
            <a:off x="3121025" y="514350"/>
            <a:ext cx="3663950" cy="2538413"/>
          </a:xfrm>
          <a:noFill/>
          <a:ln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a:xfrm>
            <a:off x="746125" y="3227388"/>
            <a:ext cx="8535988" cy="3057525"/>
          </a:xfrm>
          <a:noFill/>
        </p:spPr>
        <p:txBody>
          <a:bodyPr lIns="92075" tIns="46038" rIns="92075" bIns="46038"/>
          <a:lstStyle/>
          <a:p>
            <a:r>
              <a:rPr lang="en-US" altLang="zh-TW"/>
              <a:t>From the truth table we had before the break, we can derive the logic equation for ALUctr bit 2 but collecting all the rows that has ALUCtr bit 2 equals to 1 and this table is the result.</a:t>
            </a:r>
          </a:p>
          <a:p>
            <a:r>
              <a:rPr lang="en-US" altLang="zh-TW"/>
              <a:t>Each row becomes a product term and we need to OR the prodcut terms together.</a:t>
            </a:r>
          </a:p>
          <a:p>
            <a:r>
              <a:rPr lang="en-US" altLang="zh-TW"/>
              <a:t>Notice that the last row are identical except the bit&lt;3&gt; of the func fields.  One is zero and the other is one.  Together, they make bit&lt;3&gt; a don care term.</a:t>
            </a:r>
          </a:p>
          <a:p>
            <a:r>
              <a:rPr lang="en-US" altLang="zh-TW"/>
              <a:t>With all these don care terms, the logic equation is rather simple.</a:t>
            </a:r>
          </a:p>
          <a:p>
            <a:r>
              <a:rPr lang="en-US" altLang="zh-TW"/>
              <a:t>The first prodcut term is: not ALUOp&lt;2&gt; and ALUOp&lt;0&gt;.</a:t>
            </a:r>
          </a:p>
          <a:p>
            <a:r>
              <a:rPr lang="en-US" altLang="zh-TW"/>
              <a:t>The second product term, after we making Func&lt;3&gt; a don care becomes ...</a:t>
            </a:r>
          </a:p>
          <a:p>
            <a:endParaRPr lang="en-US" altLang="zh-TW"/>
          </a:p>
          <a:p>
            <a:r>
              <a:rPr lang="en-US" altLang="zh-TW"/>
              <a:t>+2 = 57 min. (Y:37)</a:t>
            </a:r>
          </a:p>
        </p:txBody>
      </p:sp>
      <p:sp>
        <p:nvSpPr>
          <p:cNvPr id="144387" name="Rectangle 3"/>
          <p:cNvSpPr>
            <a:spLocks noGrp="1" noRot="1" noChangeAspect="1" noChangeArrowheads="1" noTextEdit="1"/>
          </p:cNvSpPr>
          <p:nvPr>
            <p:ph type="sldImg"/>
          </p:nvPr>
        </p:nvSpPr>
        <p:spPr>
          <a:xfrm>
            <a:off x="3113088" y="425450"/>
            <a:ext cx="3692525" cy="2557463"/>
          </a:xfrm>
          <a:ln>
            <a:no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Shall transfer time overlap with the cycle time?</a:t>
            </a:r>
            <a:endParaRPr lang="zh-TW" altLang="en-US" dirty="0"/>
          </a:p>
        </p:txBody>
      </p:sp>
    </p:spTree>
    <p:extLst>
      <p:ext uri="{BB962C8B-B14F-4D97-AF65-F5344CB8AC3E}">
        <p14:creationId xmlns:p14="http://schemas.microsoft.com/office/powerpoint/2010/main" val="2511391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3113088" y="509588"/>
            <a:ext cx="3681412" cy="2549525"/>
          </a:xfrm>
          <a:ln/>
        </p:spPr>
      </p:sp>
      <p:sp>
        <p:nvSpPr>
          <p:cNvPr id="175107"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3113088" y="509588"/>
            <a:ext cx="3681412" cy="2549525"/>
          </a:xfrm>
          <a:ln/>
        </p:spPr>
      </p:sp>
      <p:sp>
        <p:nvSpPr>
          <p:cNvPr id="17613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3113088" y="509588"/>
            <a:ext cx="3681412" cy="2549525"/>
          </a:xfrm>
          <a:ln/>
        </p:spPr>
      </p:sp>
      <p:sp>
        <p:nvSpPr>
          <p:cNvPr id="17715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3113088" y="509588"/>
            <a:ext cx="3681412" cy="2549525"/>
          </a:xfrm>
          <a:ln/>
        </p:spPr>
      </p:sp>
      <p:sp>
        <p:nvSpPr>
          <p:cNvPr id="178179"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3113088" y="509588"/>
            <a:ext cx="3681412" cy="2549525"/>
          </a:xfrm>
          <a:ln/>
        </p:spPr>
      </p:sp>
      <p:sp>
        <p:nvSpPr>
          <p:cNvPr id="179203"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body" idx="1"/>
          </p:nvPr>
        </p:nvSpPr>
        <p:spPr>
          <a:xfrm>
            <a:off x="1320800" y="3227388"/>
            <a:ext cx="7264400" cy="3057525"/>
          </a:xfrm>
          <a:noFill/>
        </p:spPr>
        <p:txBody>
          <a:bodyPr lIns="90488" tIns="44450" rIns="90488" bIns="44450"/>
          <a:lstStyle/>
          <a:p>
            <a:endParaRPr lang="zh-TW" altLang="en-US"/>
          </a:p>
        </p:txBody>
      </p:sp>
      <p:sp>
        <p:nvSpPr>
          <p:cNvPr id="180227" name="Rectangle 3"/>
          <p:cNvSpPr>
            <a:spLocks noGrp="1" noRot="1" noChangeAspect="1" noChangeArrowheads="1" noTextEdit="1"/>
          </p:cNvSpPr>
          <p:nvPr>
            <p:ph type="sldImg"/>
          </p:nvPr>
        </p:nvSpPr>
        <p:spPr>
          <a:xfrm>
            <a:off x="3121025" y="514350"/>
            <a:ext cx="3663950" cy="2538413"/>
          </a:xfrm>
          <a:ln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3141663" y="446088"/>
            <a:ext cx="3643312" cy="2522537"/>
          </a:xfrm>
          <a:noFill/>
          <a:ln cap="flat">
            <a:solidFill>
              <a:schemeClr val="tx1"/>
            </a:solidFill>
          </a:ln>
        </p:spPr>
      </p:sp>
      <p:sp>
        <p:nvSpPr>
          <p:cNvPr id="146435" name="Rectangle 3"/>
          <p:cNvSpPr>
            <a:spLocks noGrp="1" noChangeArrowheads="1"/>
          </p:cNvSpPr>
          <p:nvPr>
            <p:ph type="body" idx="1"/>
          </p:nvPr>
        </p:nvSpPr>
        <p:spPr>
          <a:xfrm>
            <a:off x="746125" y="3227388"/>
            <a:ext cx="8535988" cy="3057525"/>
          </a:xfrm>
          <a:noFill/>
        </p:spPr>
        <p:txBody>
          <a:bodyPr lIns="92075" tIns="46038" rIns="92075" bIns="46038"/>
          <a:lstStyle/>
          <a:p>
            <a:endParaRPr lang="zh-TW"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3113088" y="509588"/>
            <a:ext cx="3681412" cy="2549525"/>
          </a:xfrm>
          <a:ln/>
        </p:spPr>
      </p:sp>
      <p:sp>
        <p:nvSpPr>
          <p:cNvPr id="18125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3113088" y="509588"/>
            <a:ext cx="3681412" cy="2549525"/>
          </a:xfrm>
          <a:ln/>
        </p:spPr>
      </p:sp>
      <p:sp>
        <p:nvSpPr>
          <p:cNvPr id="18227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idx="1"/>
          </p:nvPr>
        </p:nvSpPr>
        <p:spPr>
          <a:xfrm>
            <a:off x="1320800" y="3227388"/>
            <a:ext cx="7264400" cy="3057525"/>
          </a:xfrm>
          <a:noFill/>
        </p:spPr>
        <p:txBody>
          <a:bodyPr lIns="90488" tIns="44450" rIns="90488" bIns="44450"/>
          <a:lstStyle/>
          <a:p>
            <a:endParaRPr lang="zh-TW" altLang="en-US"/>
          </a:p>
        </p:txBody>
      </p:sp>
      <p:sp>
        <p:nvSpPr>
          <p:cNvPr id="183299" name="Rectangle 3"/>
          <p:cNvSpPr>
            <a:spLocks noGrp="1" noRot="1" noChangeAspect="1" noChangeArrowheads="1" noTextEdit="1"/>
          </p:cNvSpPr>
          <p:nvPr>
            <p:ph type="sldImg"/>
          </p:nvPr>
        </p:nvSpPr>
        <p:spPr>
          <a:xfrm>
            <a:off x="3003550" y="603250"/>
            <a:ext cx="3681413" cy="2549525"/>
          </a:xfrm>
          <a:noFill/>
          <a:ln cap="flat">
            <a:solidFill>
              <a:schemeClr val="tx1"/>
            </a:solid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3113088" y="509588"/>
            <a:ext cx="3681412" cy="2549525"/>
          </a:xfrm>
          <a:ln/>
        </p:spPr>
      </p:sp>
      <p:sp>
        <p:nvSpPr>
          <p:cNvPr id="184323"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3113088" y="509588"/>
            <a:ext cx="3681412" cy="2549525"/>
          </a:xfrm>
          <a:ln/>
        </p:spPr>
      </p:sp>
      <p:sp>
        <p:nvSpPr>
          <p:cNvPr id="185347" name="Rectangle 3"/>
          <p:cNvSpPr>
            <a:spLocks noGrp="1" noChangeArrowheads="1"/>
          </p:cNvSpPr>
          <p:nvPr>
            <p:ph type="body" idx="1"/>
          </p:nvPr>
        </p:nvSpPr>
        <p:spPr>
          <a:xfrm>
            <a:off x="1320800" y="3227388"/>
            <a:ext cx="7264400" cy="3057525"/>
          </a:xfrm>
          <a:noFill/>
        </p:spPr>
        <p:txBody>
          <a:bodyPr/>
          <a:lstStyle/>
          <a:p>
            <a:endParaRPr lang="zh-TW"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3113088" y="509588"/>
            <a:ext cx="3681412" cy="2549525"/>
          </a:xfrm>
          <a:ln/>
        </p:spPr>
      </p:sp>
      <p:sp>
        <p:nvSpPr>
          <p:cNvPr id="18637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3141663" y="446088"/>
            <a:ext cx="3643312" cy="2522537"/>
          </a:xfrm>
          <a:noFill/>
          <a:ln cap="flat">
            <a:solidFill>
              <a:schemeClr val="tx1"/>
            </a:solidFill>
          </a:ln>
        </p:spPr>
      </p:sp>
      <p:sp>
        <p:nvSpPr>
          <p:cNvPr id="187395" name="Rectangle 3"/>
          <p:cNvSpPr>
            <a:spLocks noGrp="1" noChangeArrowheads="1"/>
          </p:cNvSpPr>
          <p:nvPr>
            <p:ph type="body" idx="1"/>
          </p:nvPr>
        </p:nvSpPr>
        <p:spPr>
          <a:xfrm>
            <a:off x="746125" y="3227388"/>
            <a:ext cx="8535988" cy="3057525"/>
          </a:xfrm>
          <a:noFill/>
        </p:spPr>
        <p:txBody>
          <a:bodyPr lIns="92075" tIns="46038" rIns="92075" bIns="46038"/>
          <a:lstStyle/>
          <a:p>
            <a:endParaRPr lang="zh-TW"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3113088" y="509588"/>
            <a:ext cx="3681412" cy="2549525"/>
          </a:xfrm>
          <a:ln/>
        </p:spPr>
      </p:sp>
      <p:sp>
        <p:nvSpPr>
          <p:cNvPr id="188419"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3113088" y="509588"/>
            <a:ext cx="3681412" cy="2549525"/>
          </a:xfrm>
          <a:ln/>
        </p:spPr>
      </p:sp>
      <p:sp>
        <p:nvSpPr>
          <p:cNvPr id="189443"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xfrm>
            <a:off x="746125" y="3227388"/>
            <a:ext cx="8535988" cy="305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en-US" altLang="zh-TW"/>
              <a:t>The principle of locality states that programs access a relatively small portion of the address space at  any instant of time.</a:t>
            </a:r>
          </a:p>
          <a:p>
            <a:r>
              <a:rPr lang="en-US" altLang="zh-TW"/>
              <a:t>This is kind of like in real life, we all have a lot of friends.  But at any given time most of us can  only  keep in touch with a small group of them.</a:t>
            </a:r>
          </a:p>
          <a:p>
            <a:r>
              <a:rPr lang="en-US" altLang="zh-TW"/>
              <a:t>There are two different types of locality: Temporal and Spatial. Temporal locality is the locality in time  which says if an item is referenced, it  will tend to be referenced again soon.</a:t>
            </a:r>
          </a:p>
          <a:p>
            <a:r>
              <a:rPr lang="en-US" altLang="zh-TW"/>
              <a:t>This is like saying if you just talk to one of your friends, it is likely that you will talk to him or her again soon.</a:t>
            </a:r>
          </a:p>
          <a:p>
            <a:r>
              <a:rPr lang="en-US" altLang="zh-TW"/>
              <a:t>This makes sense. For example, if you just have lunch with a friend, you may say, let go to the ball game this Sunday.  So you will talk to him again soon.</a:t>
            </a:r>
          </a:p>
          <a:p>
            <a:r>
              <a:rPr lang="en-US" altLang="zh-TW"/>
              <a:t>Spatial locality is the locality in space.  It says if an item is referenced, items whose addresses are close by tend to be referenced soon.</a:t>
            </a:r>
          </a:p>
          <a:p>
            <a:r>
              <a:rPr lang="en-US" altLang="zh-TW"/>
              <a:t>Once again, using our analogy.  We can usually divide our friends into groups.  Like friends from high school, friends from work, friends from home.</a:t>
            </a:r>
          </a:p>
          <a:p>
            <a:r>
              <a:rPr lang="en-US" altLang="zh-TW"/>
              <a:t>Let say you just talk to one of your friends from high school and she may say something like: o did you hear so and so just won the lottery.</a:t>
            </a:r>
          </a:p>
          <a:p>
            <a:r>
              <a:rPr lang="en-US" altLang="zh-TW"/>
              <a:t>You probably will say NO, I better give him a call and find out more.</a:t>
            </a:r>
          </a:p>
          <a:p>
            <a:r>
              <a:rPr lang="en-US" altLang="zh-TW"/>
              <a:t>So this is an example of spatial locality.  You just talked to a friend from your high school days.  As a result, you end up talking to another high school friend.  Or at least in this case, you hope he still remember you are his friend.</a:t>
            </a:r>
          </a:p>
          <a:p>
            <a:endParaRPr lang="en-US" altLang="zh-TW"/>
          </a:p>
          <a:p>
            <a:r>
              <a:rPr lang="en-US" altLang="zh-TW"/>
              <a:t>+3 = 10 min. (X:50)</a:t>
            </a:r>
          </a:p>
          <a:p>
            <a:r>
              <a:rPr lang="en-US" altLang="zh-TW"/>
              <a:t>Temporal locality: loop</a:t>
            </a:r>
          </a:p>
          <a:p>
            <a:r>
              <a:rPr lang="en-US" altLang="zh-TW"/>
              <a:t>Spatial locality: instruction executed sequentially, access of array element. </a:t>
            </a:r>
          </a:p>
        </p:txBody>
      </p:sp>
      <p:sp>
        <p:nvSpPr>
          <p:cNvPr id="126979" name="Rectangle 3"/>
          <p:cNvSpPr>
            <a:spLocks noGrp="1" noRot="1" noChangeAspect="1" noChangeArrowheads="1" noTextEdit="1"/>
          </p:cNvSpPr>
          <p:nvPr>
            <p:ph type="sldImg"/>
          </p:nvPr>
        </p:nvSpPr>
        <p:spPr>
          <a:xfrm>
            <a:off x="3132138" y="438150"/>
            <a:ext cx="3662362" cy="2536825"/>
          </a:xfrm>
          <a:ln>
            <a:noFill/>
          </a:ln>
          <a:extLst>
            <a:ext uri="{91240B29-F687-4F45-9708-019B960494DF}">
              <a14:hiddenLine xmlns:a14="http://schemas.microsoft.com/office/drawing/2010/main" w="12700">
                <a:solidFill>
                  <a:srgbClr val="000000"/>
                </a:solidFill>
                <a:miter lim="800000"/>
                <a:headEnd/>
                <a:tailEnd/>
              </a14:hiddenLine>
            </a:ext>
          </a:extLst>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3113088" y="509588"/>
            <a:ext cx="3681412" cy="2549525"/>
          </a:xfrm>
          <a:ln/>
        </p:spPr>
      </p:sp>
      <p:sp>
        <p:nvSpPr>
          <p:cNvPr id="169987" name="Rectangle 3"/>
          <p:cNvSpPr>
            <a:spLocks noGrp="1" noChangeArrowheads="1"/>
          </p:cNvSpPr>
          <p:nvPr>
            <p:ph type="body" idx="1"/>
          </p:nvPr>
        </p:nvSpPr>
        <p:spPr>
          <a:xfrm>
            <a:off x="1320800" y="3227388"/>
            <a:ext cx="7264400" cy="305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3113088" y="509588"/>
            <a:ext cx="3681412" cy="2549525"/>
          </a:xfrm>
          <a:ln/>
        </p:spPr>
      </p:sp>
      <p:sp>
        <p:nvSpPr>
          <p:cNvPr id="19149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3113088" y="509588"/>
            <a:ext cx="3681412" cy="2549525"/>
          </a:xfrm>
          <a:ln/>
        </p:spPr>
      </p:sp>
      <p:sp>
        <p:nvSpPr>
          <p:cNvPr id="19251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3113088" y="509588"/>
            <a:ext cx="3681412" cy="2549525"/>
          </a:xfrm>
          <a:ln/>
        </p:spPr>
      </p:sp>
      <p:sp>
        <p:nvSpPr>
          <p:cNvPr id="193539"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a:xfrm>
            <a:off x="746125" y="3227388"/>
            <a:ext cx="8535988" cy="3057525"/>
          </a:xfrm>
          <a:noFill/>
        </p:spPr>
        <p:txBody>
          <a:bodyPr lIns="92075" tIns="46038" rIns="92075" bIns="46038"/>
          <a:lstStyle/>
          <a:p>
            <a:endParaRPr lang="zh-TW" altLang="en-US"/>
          </a:p>
        </p:txBody>
      </p:sp>
      <p:sp>
        <p:nvSpPr>
          <p:cNvPr id="194563" name="Rectangle 3"/>
          <p:cNvSpPr>
            <a:spLocks noGrp="1" noRot="1" noChangeAspect="1" noChangeArrowheads="1" noTextEdit="1"/>
          </p:cNvSpPr>
          <p:nvPr>
            <p:ph type="sldImg"/>
          </p:nvPr>
        </p:nvSpPr>
        <p:spPr>
          <a:xfrm>
            <a:off x="3132138" y="438150"/>
            <a:ext cx="3662362" cy="2536825"/>
          </a:xfrm>
          <a:ln>
            <a:noFill/>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4294967295"/>
          </p:nvPr>
        </p:nvSpPr>
        <p:spPr bwMode="auto">
          <a:xfrm>
            <a:off x="5611813" y="6453188"/>
            <a:ext cx="4292600" cy="339725"/>
          </a:xfrm>
          <a:prstGeom prst="rect">
            <a:avLst/>
          </a:prstGeom>
          <a:noFill/>
          <a:ln>
            <a:miter lim="800000"/>
            <a:headEnd/>
            <a:tailEnd/>
          </a:ln>
        </p:spPr>
        <p:txBody>
          <a:bodyPr/>
          <a:lstStyle/>
          <a:p>
            <a:pPr eaLnBrk="1" hangingPunct="1"/>
            <a:fld id="{8332B8BD-15CF-441B-B6B9-73F72B0D1DEC}" type="slidenum">
              <a:rPr kumimoji="1" lang="en-US" altLang="zh-TW">
                <a:latin typeface="Arial" pitchFamily="34" charset="0"/>
              </a:rPr>
              <a:pPr eaLnBrk="1" hangingPunct="1"/>
              <a:t>76</a:t>
            </a:fld>
            <a:endParaRPr kumimoji="1" lang="en-US" altLang="zh-TW">
              <a:latin typeface="Arial" pitchFamily="34" charset="0"/>
            </a:endParaRPr>
          </a:p>
        </p:txBody>
      </p:sp>
      <p:sp>
        <p:nvSpPr>
          <p:cNvPr id="195587" name="Rectangle 2"/>
          <p:cNvSpPr>
            <a:spLocks noGrp="1" noRot="1" noChangeAspect="1" noChangeArrowheads="1" noTextEdit="1"/>
          </p:cNvSpPr>
          <p:nvPr>
            <p:ph type="sldImg"/>
          </p:nvPr>
        </p:nvSpPr>
        <p:spPr>
          <a:xfrm>
            <a:off x="3059113" y="503238"/>
            <a:ext cx="3706812" cy="2565400"/>
          </a:xfrm>
          <a:ln/>
        </p:spPr>
      </p:sp>
      <p:sp>
        <p:nvSpPr>
          <p:cNvPr id="195588" name="Rectangle 3"/>
          <p:cNvSpPr>
            <a:spLocks noGrp="1" noChangeArrowheads="1"/>
          </p:cNvSpPr>
          <p:nvPr>
            <p:ph type="body" idx="1"/>
          </p:nvPr>
        </p:nvSpPr>
        <p:spPr>
          <a:xfrm>
            <a:off x="1298575" y="3235325"/>
            <a:ext cx="7339013" cy="3067050"/>
          </a:xfrm>
          <a:noFill/>
        </p:spPr>
        <p:txBody>
          <a:bodyPr wrap="none" lIns="94903" tIns="47451" rIns="94903" bIns="47451" anchor="ctr"/>
          <a:lstStyle/>
          <a:p>
            <a:pPr eaLnBrk="1" hangingPunct="1"/>
            <a:endParaRPr lang="zh-TW" altLang="zh-TW"/>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4294967295"/>
          </p:nvPr>
        </p:nvSpPr>
        <p:spPr bwMode="auto">
          <a:xfrm>
            <a:off x="5611813" y="6453188"/>
            <a:ext cx="4292600" cy="339725"/>
          </a:xfrm>
          <a:prstGeom prst="rect">
            <a:avLst/>
          </a:prstGeom>
          <a:noFill/>
          <a:ln>
            <a:miter lim="800000"/>
            <a:headEnd/>
            <a:tailEnd/>
          </a:ln>
        </p:spPr>
        <p:txBody>
          <a:bodyPr/>
          <a:lstStyle/>
          <a:p>
            <a:pPr eaLnBrk="1" hangingPunct="1"/>
            <a:fld id="{EB728A31-F3AE-4EB3-BD4C-0E1AADE538B6}" type="slidenum">
              <a:rPr kumimoji="1" lang="en-US" altLang="zh-TW">
                <a:latin typeface="Arial" pitchFamily="34" charset="0"/>
              </a:rPr>
              <a:pPr eaLnBrk="1" hangingPunct="1"/>
              <a:t>77</a:t>
            </a:fld>
            <a:endParaRPr kumimoji="1" lang="en-US" altLang="zh-TW">
              <a:latin typeface="Arial" pitchFamily="34" charset="0"/>
            </a:endParaRPr>
          </a:p>
        </p:txBody>
      </p:sp>
      <p:sp>
        <p:nvSpPr>
          <p:cNvPr id="196611" name="Rectangle 2"/>
          <p:cNvSpPr>
            <a:spLocks noGrp="1" noRot="1" noChangeAspect="1" noChangeArrowheads="1" noTextEdit="1"/>
          </p:cNvSpPr>
          <p:nvPr>
            <p:ph type="sldImg"/>
          </p:nvPr>
        </p:nvSpPr>
        <p:spPr>
          <a:xfrm>
            <a:off x="3059113" y="503238"/>
            <a:ext cx="3706812" cy="2565400"/>
          </a:xfrm>
          <a:ln/>
        </p:spPr>
      </p:sp>
      <p:sp>
        <p:nvSpPr>
          <p:cNvPr id="196612" name="Rectangle 3"/>
          <p:cNvSpPr>
            <a:spLocks noGrp="1" noChangeArrowheads="1"/>
          </p:cNvSpPr>
          <p:nvPr>
            <p:ph type="body" idx="1"/>
          </p:nvPr>
        </p:nvSpPr>
        <p:spPr>
          <a:xfrm>
            <a:off x="1298575" y="3235325"/>
            <a:ext cx="7339013" cy="3067050"/>
          </a:xfrm>
          <a:noFill/>
        </p:spPr>
        <p:txBody>
          <a:bodyPr wrap="none" lIns="94903" tIns="47451" rIns="94903" bIns="47451" anchor="ctr"/>
          <a:lstStyle/>
          <a:p>
            <a:pPr eaLnBrk="1" hangingPunct="1"/>
            <a:endParaRPr lang="zh-TW" altLang="zh-TW"/>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3113088" y="509588"/>
            <a:ext cx="3681412" cy="2549525"/>
          </a:xfrm>
          <a:ln/>
        </p:spPr>
      </p:sp>
      <p:sp>
        <p:nvSpPr>
          <p:cNvPr id="178179" name="Rectangle 3"/>
          <p:cNvSpPr>
            <a:spLocks noGrp="1" noChangeArrowheads="1"/>
          </p:cNvSpPr>
          <p:nvPr>
            <p:ph type="body" idx="1"/>
          </p:nvPr>
        </p:nvSpPr>
        <p:spPr>
          <a:xfrm>
            <a:off x="1320800" y="3227388"/>
            <a:ext cx="7264400" cy="305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4294967295"/>
          </p:nvPr>
        </p:nvSpPr>
        <p:spPr bwMode="auto">
          <a:xfrm>
            <a:off x="5611813" y="6453188"/>
            <a:ext cx="4292600" cy="339725"/>
          </a:xfrm>
          <a:prstGeom prst="rect">
            <a:avLst/>
          </a:prstGeom>
          <a:noFill/>
          <a:ln>
            <a:miter lim="800000"/>
            <a:headEnd/>
            <a:tailEnd/>
          </a:ln>
        </p:spPr>
        <p:txBody>
          <a:bodyPr/>
          <a:lstStyle/>
          <a:p>
            <a:pPr eaLnBrk="1" hangingPunct="1"/>
            <a:fld id="{628CDC9E-84DC-4E22-9E90-EA6068CD9099}" type="slidenum">
              <a:rPr kumimoji="1" lang="en-US" altLang="zh-TW">
                <a:latin typeface="Arial" pitchFamily="34" charset="0"/>
              </a:rPr>
              <a:pPr eaLnBrk="1" hangingPunct="1"/>
              <a:t>80</a:t>
            </a:fld>
            <a:endParaRPr kumimoji="1" lang="en-US" altLang="zh-TW">
              <a:latin typeface="Arial" pitchFamily="34" charset="0"/>
            </a:endParaRPr>
          </a:p>
        </p:txBody>
      </p:sp>
      <p:sp>
        <p:nvSpPr>
          <p:cNvPr id="197635" name="Rectangle 7"/>
          <p:cNvSpPr txBox="1">
            <a:spLocks noGrp="1" noChangeArrowheads="1"/>
          </p:cNvSpPr>
          <p:nvPr/>
        </p:nvSpPr>
        <p:spPr bwMode="auto">
          <a:xfrm>
            <a:off x="5613400" y="6454775"/>
            <a:ext cx="4292600" cy="339725"/>
          </a:xfrm>
          <a:prstGeom prst="rect">
            <a:avLst/>
          </a:prstGeom>
          <a:noFill/>
          <a:ln w="9525">
            <a:noFill/>
            <a:miter lim="800000"/>
            <a:headEnd/>
            <a:tailEnd/>
          </a:ln>
        </p:spPr>
        <p:txBody>
          <a:bodyPr lIns="93054" tIns="46528" rIns="93054" bIns="46528" anchor="b"/>
          <a:lstStyle/>
          <a:p>
            <a:pPr algn="r" defTabSz="930275" eaLnBrk="1" hangingPunct="1"/>
            <a:fld id="{8941E99F-50DF-4C04-AF39-06B6676E161D}" type="slidenum">
              <a:rPr kumimoji="1" lang="en-US" altLang="zh-TW" sz="1200"/>
              <a:pPr algn="r" defTabSz="930275" eaLnBrk="1" hangingPunct="1"/>
              <a:t>80</a:t>
            </a:fld>
            <a:endParaRPr kumimoji="1" lang="en-US" altLang="zh-TW" sz="1200"/>
          </a:p>
        </p:txBody>
      </p:sp>
      <p:sp>
        <p:nvSpPr>
          <p:cNvPr id="197636" name="Rectangle 2"/>
          <p:cNvSpPr>
            <a:spLocks noGrp="1" noRot="1" noChangeAspect="1" noChangeArrowheads="1" noTextEdit="1"/>
          </p:cNvSpPr>
          <p:nvPr>
            <p:ph type="sldImg"/>
          </p:nvPr>
        </p:nvSpPr>
        <p:spPr>
          <a:xfrm>
            <a:off x="3114675" y="509588"/>
            <a:ext cx="3679825" cy="2547937"/>
          </a:xfrm>
          <a:ln/>
        </p:spPr>
      </p:sp>
      <p:sp>
        <p:nvSpPr>
          <p:cNvPr id="197637" name="Rectangle 3"/>
          <p:cNvSpPr>
            <a:spLocks noGrp="1" noChangeArrowheads="1"/>
          </p:cNvSpPr>
          <p:nvPr>
            <p:ph type="body" idx="1"/>
          </p:nvPr>
        </p:nvSpPr>
        <p:spPr>
          <a:xfrm>
            <a:off x="1320800" y="3227388"/>
            <a:ext cx="7264400" cy="3057525"/>
          </a:xfrm>
          <a:noFill/>
        </p:spPr>
        <p:txBody>
          <a:bodyPr lIns="93054" tIns="46528" rIns="93054" bIns="46528"/>
          <a:lstStyle/>
          <a:p>
            <a:pPr eaLnBrk="1" hangingPunct="1"/>
            <a:endParaRPr lang="zh-TW"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746125" y="3227388"/>
            <a:ext cx="8535988" cy="3057525"/>
          </a:xfrm>
          <a:noFill/>
        </p:spPr>
        <p:txBody>
          <a:bodyPr lIns="92075" tIns="46038" rIns="92075" bIns="46038"/>
          <a:lstStyle/>
          <a:p>
            <a:endParaRPr lang="zh-TW" altLang="en-US"/>
          </a:p>
        </p:txBody>
      </p:sp>
      <p:sp>
        <p:nvSpPr>
          <p:cNvPr id="148483" name="Rectangle 3"/>
          <p:cNvSpPr>
            <a:spLocks noGrp="1" noRot="1" noChangeAspect="1" noChangeArrowheads="1" noTextEdit="1"/>
          </p:cNvSpPr>
          <p:nvPr>
            <p:ph type="sldImg"/>
          </p:nvPr>
        </p:nvSpPr>
        <p:spPr>
          <a:xfrm>
            <a:off x="3132138" y="438150"/>
            <a:ext cx="3662362" cy="2536825"/>
          </a:xfrm>
          <a:noFill/>
          <a:ln>
            <a:noFill/>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3113088" y="509588"/>
            <a:ext cx="3681412" cy="2549525"/>
          </a:xfrm>
          <a:ln/>
        </p:spPr>
      </p:sp>
      <p:sp>
        <p:nvSpPr>
          <p:cNvPr id="199683"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3113088" y="509588"/>
            <a:ext cx="3681412" cy="2549525"/>
          </a:xfrm>
          <a:ln/>
        </p:spPr>
      </p:sp>
      <p:sp>
        <p:nvSpPr>
          <p:cNvPr id="200707"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026"/>
          <p:cNvSpPr>
            <a:spLocks noGrp="1" noRot="1" noChangeAspect="1" noChangeArrowheads="1" noTextEdit="1"/>
          </p:cNvSpPr>
          <p:nvPr>
            <p:ph type="sldImg"/>
          </p:nvPr>
        </p:nvSpPr>
        <p:spPr>
          <a:xfrm>
            <a:off x="3141663" y="446088"/>
            <a:ext cx="3643312" cy="2522537"/>
          </a:xfrm>
          <a:noFill/>
          <a:ln cap="flat">
            <a:solidFill>
              <a:schemeClr val="tx1"/>
            </a:solidFill>
          </a:ln>
        </p:spPr>
      </p:sp>
      <p:sp>
        <p:nvSpPr>
          <p:cNvPr id="201731" name="Rectangle 1027"/>
          <p:cNvSpPr>
            <a:spLocks noGrp="1" noChangeArrowheads="1"/>
          </p:cNvSpPr>
          <p:nvPr>
            <p:ph type="body" idx="1"/>
          </p:nvPr>
        </p:nvSpPr>
        <p:spPr>
          <a:xfrm>
            <a:off x="746125" y="3227388"/>
            <a:ext cx="8535988" cy="3057525"/>
          </a:xfrm>
          <a:noFill/>
        </p:spPr>
        <p:txBody>
          <a:bodyPr lIns="92075" tIns="46038" rIns="92075" bIns="46038"/>
          <a:lstStyle/>
          <a:p>
            <a:endParaRPr lang="zh-TW"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3113088" y="509588"/>
            <a:ext cx="3681412" cy="2549525"/>
          </a:xfrm>
          <a:ln/>
        </p:spPr>
      </p:sp>
      <p:sp>
        <p:nvSpPr>
          <p:cNvPr id="20275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3141663" y="446088"/>
            <a:ext cx="3643312" cy="2522537"/>
          </a:xfrm>
          <a:noFill/>
          <a:ln cap="flat">
            <a:solidFill>
              <a:schemeClr val="tx1"/>
            </a:solidFill>
          </a:ln>
        </p:spPr>
      </p:sp>
      <p:sp>
        <p:nvSpPr>
          <p:cNvPr id="203779" name="Rectangle 3"/>
          <p:cNvSpPr>
            <a:spLocks noGrp="1" noChangeArrowheads="1"/>
          </p:cNvSpPr>
          <p:nvPr>
            <p:ph type="body" idx="1"/>
          </p:nvPr>
        </p:nvSpPr>
        <p:spPr>
          <a:xfrm>
            <a:off x="746125" y="3227388"/>
            <a:ext cx="8535988" cy="3057525"/>
          </a:xfrm>
          <a:noFill/>
        </p:spPr>
        <p:txBody>
          <a:bodyPr lIns="92075" tIns="46038" rIns="92075" bIns="46038"/>
          <a:lstStyle/>
          <a:p>
            <a:r>
              <a:rPr lang="en-US" altLang="zh-TW"/>
              <a:t>Page 520</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3113088" y="509588"/>
            <a:ext cx="3681412" cy="2549525"/>
          </a:xfrm>
          <a:ln/>
        </p:spPr>
      </p:sp>
      <p:sp>
        <p:nvSpPr>
          <p:cNvPr id="204803"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3141663" y="446088"/>
            <a:ext cx="3643312" cy="2522537"/>
          </a:xfrm>
          <a:noFill/>
          <a:ln cap="flat">
            <a:solidFill>
              <a:schemeClr val="tx1"/>
            </a:solidFill>
          </a:ln>
        </p:spPr>
      </p:sp>
      <p:sp>
        <p:nvSpPr>
          <p:cNvPr id="205827" name="Rectangle 3"/>
          <p:cNvSpPr>
            <a:spLocks noGrp="1" noChangeArrowheads="1"/>
          </p:cNvSpPr>
          <p:nvPr>
            <p:ph type="body" idx="1"/>
          </p:nvPr>
        </p:nvSpPr>
        <p:spPr>
          <a:xfrm>
            <a:off x="746125" y="3227388"/>
            <a:ext cx="8535988" cy="3057525"/>
          </a:xfrm>
          <a:noFill/>
        </p:spPr>
        <p:txBody>
          <a:bodyPr lIns="92075" tIns="46038" rIns="92075" bIns="46038"/>
          <a:lstStyle/>
          <a:p>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3141663" y="446088"/>
            <a:ext cx="3643312" cy="2522537"/>
          </a:xfrm>
          <a:noFill/>
          <a:ln cap="flat">
            <a:solidFill>
              <a:schemeClr val="tx1"/>
            </a:solidFill>
          </a:ln>
        </p:spPr>
      </p:sp>
      <p:sp>
        <p:nvSpPr>
          <p:cNvPr id="149507" name="Rectangle 3"/>
          <p:cNvSpPr>
            <a:spLocks noGrp="1" noChangeArrowheads="1"/>
          </p:cNvSpPr>
          <p:nvPr>
            <p:ph type="body" idx="1"/>
          </p:nvPr>
        </p:nvSpPr>
        <p:spPr>
          <a:xfrm>
            <a:off x="746125" y="3227388"/>
            <a:ext cx="8535988" cy="3057525"/>
          </a:xfrm>
          <a:noFill/>
        </p:spPr>
        <p:txBody>
          <a:bodyPr lIns="92075" tIns="46038" rIns="92075" bIns="46038"/>
          <a:lstStyle/>
          <a:p>
            <a:endParaRPr lang="zh-TW"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3113088" y="509588"/>
            <a:ext cx="3681412" cy="2549525"/>
          </a:xfrm>
          <a:ln/>
        </p:spPr>
      </p:sp>
      <p:sp>
        <p:nvSpPr>
          <p:cNvPr id="20685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3141663" y="446088"/>
            <a:ext cx="3643312" cy="2522537"/>
          </a:xfrm>
          <a:ln cap="flat">
            <a:solidFill>
              <a:schemeClr val="tx1"/>
            </a:solidFill>
          </a:ln>
        </p:spPr>
      </p:sp>
      <p:sp>
        <p:nvSpPr>
          <p:cNvPr id="209923" name="Rectangle 3"/>
          <p:cNvSpPr>
            <a:spLocks noGrp="1" noChangeArrowheads="1"/>
          </p:cNvSpPr>
          <p:nvPr>
            <p:ph type="body" idx="1"/>
          </p:nvPr>
        </p:nvSpPr>
        <p:spPr>
          <a:xfrm>
            <a:off x="746125" y="3227388"/>
            <a:ext cx="8535988" cy="3057525"/>
          </a:xfrm>
          <a:noFill/>
        </p:spPr>
        <p:txBody>
          <a:bodyPr lIns="92075" tIns="46038" rIns="92075" bIns="46038"/>
          <a:lstStyle/>
          <a:p>
            <a:endParaRPr lang="zh-TW"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3121025" y="514350"/>
            <a:ext cx="3663950" cy="2538413"/>
          </a:xfrm>
          <a:ln cap="flat">
            <a:solidFill>
              <a:schemeClr val="tx1"/>
            </a:solidFill>
          </a:ln>
        </p:spPr>
      </p:sp>
      <p:sp>
        <p:nvSpPr>
          <p:cNvPr id="210947" name="Rectangle 3"/>
          <p:cNvSpPr>
            <a:spLocks noGrp="1" noChangeArrowheads="1"/>
          </p:cNvSpPr>
          <p:nvPr>
            <p:ph type="body" idx="1"/>
          </p:nvPr>
        </p:nvSpPr>
        <p:spPr>
          <a:xfrm>
            <a:off x="1320800" y="3227388"/>
            <a:ext cx="7264400" cy="3057525"/>
          </a:xfrm>
          <a:noFill/>
        </p:spPr>
        <p:txBody>
          <a:bodyPr lIns="90488" tIns="44450" rIns="90488" bIns="44450"/>
          <a:lstStyle/>
          <a:p>
            <a:endParaRPr lang="zh-TW"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3141663" y="446088"/>
            <a:ext cx="3643312" cy="2522537"/>
          </a:xfrm>
          <a:noFill/>
          <a:ln cap="flat">
            <a:solidFill>
              <a:schemeClr val="tx1"/>
            </a:solidFill>
          </a:ln>
        </p:spPr>
      </p:sp>
      <p:sp>
        <p:nvSpPr>
          <p:cNvPr id="211971" name="Rectangle 3"/>
          <p:cNvSpPr>
            <a:spLocks noGrp="1" noChangeArrowheads="1"/>
          </p:cNvSpPr>
          <p:nvPr>
            <p:ph type="body" idx="1"/>
          </p:nvPr>
        </p:nvSpPr>
        <p:spPr>
          <a:xfrm>
            <a:off x="746125" y="3227388"/>
            <a:ext cx="8535988" cy="3057525"/>
          </a:xfrm>
          <a:noFill/>
        </p:spPr>
        <p:txBody>
          <a:bodyPr lIns="92075" tIns="46038" rIns="92075" bIns="46038"/>
          <a:lstStyle/>
          <a:p>
            <a:endParaRPr lang="zh-TW"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xfrm>
            <a:off x="3113088" y="509588"/>
            <a:ext cx="3681412" cy="2549525"/>
          </a:xfrm>
          <a:ln/>
        </p:spPr>
      </p:sp>
      <p:sp>
        <p:nvSpPr>
          <p:cNvPr id="214019"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3113088" y="509588"/>
            <a:ext cx="3681412" cy="2549525"/>
          </a:xfrm>
          <a:ln/>
        </p:spPr>
      </p:sp>
      <p:sp>
        <p:nvSpPr>
          <p:cNvPr id="215043"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3113088" y="509588"/>
            <a:ext cx="3681412" cy="2549525"/>
          </a:xfrm>
          <a:ln/>
        </p:spPr>
      </p:sp>
      <p:sp>
        <p:nvSpPr>
          <p:cNvPr id="216067"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xfrm>
            <a:off x="3113088" y="509588"/>
            <a:ext cx="3681412" cy="2549525"/>
          </a:xfrm>
          <a:ln/>
        </p:spPr>
      </p:sp>
      <p:sp>
        <p:nvSpPr>
          <p:cNvPr id="21709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026"/>
          <p:cNvSpPr>
            <a:spLocks noGrp="1" noChangeArrowheads="1"/>
          </p:cNvSpPr>
          <p:nvPr>
            <p:ph type="body" idx="1"/>
          </p:nvPr>
        </p:nvSpPr>
        <p:spPr>
          <a:xfrm>
            <a:off x="746125" y="3227388"/>
            <a:ext cx="8535988" cy="3057525"/>
          </a:xfrm>
          <a:noFill/>
        </p:spPr>
        <p:txBody>
          <a:bodyPr lIns="92075" tIns="46038" rIns="92075" bIns="46038"/>
          <a:lstStyle/>
          <a:p>
            <a:r>
              <a:rPr lang="en-US" altLang="zh-TW"/>
              <a:t>A HIT is when the data the processor wants to access is found in the upper level (Blk X).</a:t>
            </a:r>
          </a:p>
          <a:p>
            <a:r>
              <a:rPr lang="en-US" altLang="zh-TW"/>
              <a:t>The fraction of the memory access that are HIT is defined as HIT rate.</a:t>
            </a:r>
          </a:p>
          <a:p>
            <a:r>
              <a:rPr lang="en-US" altLang="zh-TW"/>
              <a:t>HIT Time is the time to access the Upper Level where the data is found (X).  It consists of:</a:t>
            </a:r>
          </a:p>
          <a:p>
            <a:r>
              <a:rPr lang="en-US" altLang="zh-TW"/>
              <a:t>(a) Time to access this level.</a:t>
            </a:r>
          </a:p>
          <a:p>
            <a:r>
              <a:rPr lang="en-US" altLang="zh-TW"/>
              <a:t>(b) AND the time to determine if this is a Hit or Miss.</a:t>
            </a:r>
          </a:p>
          <a:p>
            <a:r>
              <a:rPr lang="en-US" altLang="zh-TW"/>
              <a:t>If the data the processor wants cannot be found in the Upper level.  Then we have a miss and we need to retrieve the data (Blk Y) from the lower level.</a:t>
            </a:r>
          </a:p>
          <a:p>
            <a:r>
              <a:rPr lang="en-US" altLang="zh-TW"/>
              <a:t>By definition (definition of Hit: Fraction), the miss rate is just 1 minus the hit rate.</a:t>
            </a:r>
          </a:p>
          <a:p>
            <a:r>
              <a:rPr lang="en-US" altLang="zh-TW"/>
              <a:t>This miss penalty also consists of two parts:</a:t>
            </a:r>
          </a:p>
          <a:p>
            <a:r>
              <a:rPr lang="en-US" altLang="zh-TW"/>
              <a:t>(a) The time it takes to replace a block (Blk Y to BlkX) in the upper level.</a:t>
            </a:r>
          </a:p>
          <a:p>
            <a:r>
              <a:rPr lang="en-US" altLang="zh-TW"/>
              <a:t>(b) And then the time it takes to deliver this new block to the processor.</a:t>
            </a:r>
          </a:p>
          <a:p>
            <a:r>
              <a:rPr lang="en-US" altLang="zh-TW"/>
              <a:t>It is very important that your Hit Time to be much much smaller than your miss penalty.  Otherwise, there will be no reason to build a memory hierarchy.</a:t>
            </a:r>
          </a:p>
          <a:p>
            <a:endParaRPr lang="en-US" altLang="zh-TW"/>
          </a:p>
          <a:p>
            <a:r>
              <a:rPr lang="en-US" altLang="zh-TW"/>
              <a:t>+2 = 14 min. (X:54)</a:t>
            </a:r>
          </a:p>
          <a:p>
            <a:endParaRPr lang="en-US" altLang="zh-TW"/>
          </a:p>
        </p:txBody>
      </p:sp>
      <p:sp>
        <p:nvSpPr>
          <p:cNvPr id="150531" name="Rectangle 1027"/>
          <p:cNvSpPr>
            <a:spLocks noGrp="1" noRot="1" noChangeAspect="1" noChangeArrowheads="1" noTextEdit="1"/>
          </p:cNvSpPr>
          <p:nvPr>
            <p:ph type="sldImg"/>
          </p:nvPr>
        </p:nvSpPr>
        <p:spPr>
          <a:xfrm>
            <a:off x="3132138" y="438150"/>
            <a:ext cx="3662362" cy="2536825"/>
          </a:xfrm>
          <a:noFill/>
          <a:ln>
            <a:noFill/>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3113088" y="509588"/>
            <a:ext cx="3681412" cy="2549525"/>
          </a:xfrm>
          <a:ln/>
        </p:spPr>
      </p:sp>
      <p:sp>
        <p:nvSpPr>
          <p:cNvPr id="21811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xfrm>
            <a:off x="3113088" y="509588"/>
            <a:ext cx="3681412" cy="2549525"/>
          </a:xfrm>
          <a:ln/>
        </p:spPr>
      </p:sp>
      <p:sp>
        <p:nvSpPr>
          <p:cNvPr id="219139"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body" idx="1"/>
          </p:nvPr>
        </p:nvSpPr>
        <p:spPr>
          <a:xfrm>
            <a:off x="1320800" y="3227388"/>
            <a:ext cx="7264400" cy="3057525"/>
          </a:xfrm>
          <a:noFill/>
        </p:spPr>
        <p:txBody>
          <a:bodyPr lIns="90488" tIns="44450" rIns="90488" bIns="44450"/>
          <a:lstStyle/>
          <a:p>
            <a:endParaRPr lang="zh-TW" altLang="en-US"/>
          </a:p>
        </p:txBody>
      </p:sp>
      <p:sp>
        <p:nvSpPr>
          <p:cNvPr id="220163" name="Rectangle 3"/>
          <p:cNvSpPr>
            <a:spLocks noGrp="1" noRot="1" noChangeAspect="1" noChangeArrowheads="1" noTextEdit="1"/>
          </p:cNvSpPr>
          <p:nvPr>
            <p:ph type="sldImg"/>
          </p:nvPr>
        </p:nvSpPr>
        <p:spPr>
          <a:xfrm>
            <a:off x="3121025" y="514350"/>
            <a:ext cx="3663950" cy="2538413"/>
          </a:xfrm>
          <a:noFill/>
          <a:ln cap="flat">
            <a:solidFill>
              <a:schemeClr val="tx1"/>
            </a:solidFill>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xfrm>
            <a:off x="3113088" y="509588"/>
            <a:ext cx="3681412" cy="2549525"/>
          </a:xfrm>
          <a:ln/>
        </p:spPr>
      </p:sp>
      <p:sp>
        <p:nvSpPr>
          <p:cNvPr id="221187"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3113088" y="509588"/>
            <a:ext cx="3681412" cy="2549525"/>
          </a:xfrm>
          <a:ln/>
        </p:spPr>
      </p:sp>
      <p:sp>
        <p:nvSpPr>
          <p:cNvPr id="22221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xfrm>
            <a:off x="3113088" y="509588"/>
            <a:ext cx="3681412" cy="2549525"/>
          </a:xfrm>
          <a:ln/>
        </p:spPr>
      </p:sp>
      <p:sp>
        <p:nvSpPr>
          <p:cNvPr id="223235"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3113088" y="509588"/>
            <a:ext cx="3681412" cy="2549525"/>
          </a:xfrm>
          <a:ln/>
        </p:spPr>
      </p:sp>
      <p:sp>
        <p:nvSpPr>
          <p:cNvPr id="224259"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xfrm>
            <a:off x="3113088" y="509588"/>
            <a:ext cx="3681412" cy="2549525"/>
          </a:xfrm>
          <a:ln/>
        </p:spPr>
      </p:sp>
      <p:sp>
        <p:nvSpPr>
          <p:cNvPr id="225283"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3113088" y="509588"/>
            <a:ext cx="3681412" cy="2549525"/>
          </a:xfrm>
          <a:ln/>
        </p:spPr>
      </p:sp>
      <p:sp>
        <p:nvSpPr>
          <p:cNvPr id="226307"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3113088" y="509588"/>
            <a:ext cx="3681412" cy="2549525"/>
          </a:xfrm>
          <a:ln/>
        </p:spPr>
      </p:sp>
      <p:sp>
        <p:nvSpPr>
          <p:cNvPr id="227331" name="Rectangle 3"/>
          <p:cNvSpPr>
            <a:spLocks noGrp="1" noChangeArrowheads="1"/>
          </p:cNvSpPr>
          <p:nvPr>
            <p:ph type="body" idx="1"/>
          </p:nvPr>
        </p:nvSpPr>
        <p:spPr>
          <a:xfrm>
            <a:off x="1320800" y="3227388"/>
            <a:ext cx="7264400" cy="3057525"/>
          </a:xfrm>
          <a:noFill/>
        </p:spPr>
        <p:txBody>
          <a:bodyPr/>
          <a:lstStyle/>
          <a:p>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21570" name="Rectangle 1026"/>
          <p:cNvSpPr>
            <a:spLocks noGrp="1" noChangeArrowheads="1"/>
          </p:cNvSpPr>
          <p:nvPr>
            <p:ph type="ctrTitle"/>
          </p:nvPr>
        </p:nvSpPr>
        <p:spPr>
          <a:xfrm>
            <a:off x="819665" y="2423598"/>
            <a:ext cx="8382000" cy="2084387"/>
          </a:xfrm>
        </p:spPr>
        <p:txBody>
          <a:bodyPr/>
          <a:lstStyle>
            <a:lvl1pPr>
              <a:defRPr sz="4400">
                <a:solidFill>
                  <a:srgbClr val="FFFFFF"/>
                </a:solidFill>
                <a:effectLst>
                  <a:outerShdw blurRad="38100" dist="38100" dir="2700000" algn="tl">
                    <a:srgbClr val="C0C0C0"/>
                  </a:outerShdw>
                </a:effectLst>
              </a:defRPr>
            </a:lvl1pPr>
          </a:lstStyle>
          <a:p>
            <a:pPr lvl="0"/>
            <a:r>
              <a:rPr lang="zh-TW" altLang="en-US" noProof="0" dirty="0"/>
              <a:t>按一下以編輯母片標題樣式</a:t>
            </a:r>
          </a:p>
        </p:txBody>
      </p:sp>
      <p:sp>
        <p:nvSpPr>
          <p:cNvPr id="621571" name="Rectangle 1027"/>
          <p:cNvSpPr>
            <a:spLocks noGrp="1" noChangeArrowheads="1"/>
          </p:cNvSpPr>
          <p:nvPr>
            <p:ph type="subTitle" idx="1"/>
          </p:nvPr>
        </p:nvSpPr>
        <p:spPr>
          <a:xfrm>
            <a:off x="1342768" y="4932405"/>
            <a:ext cx="6934200" cy="1752600"/>
          </a:xfrm>
        </p:spPr>
        <p:txBody>
          <a:bodyPr/>
          <a:lstStyle>
            <a:lvl1pPr marL="0" indent="0" algn="ctr">
              <a:buFont typeface="Wingdings" pitchFamily="2" charset="2"/>
              <a:buNone/>
              <a:defRPr sz="3200"/>
            </a:lvl1pPr>
          </a:lstStyle>
          <a:p>
            <a:pPr lvl="0"/>
            <a:r>
              <a:rPr lang="zh-TW" altLang="en-US" noProof="0"/>
              <a:t>按一下以編輯母片副標題樣式</a:t>
            </a:r>
          </a:p>
        </p:txBody>
      </p:sp>
      <p:sp>
        <p:nvSpPr>
          <p:cNvPr id="4" name="Rectangle 1028"/>
          <p:cNvSpPr>
            <a:spLocks noGrp="1" noChangeArrowheads="1"/>
          </p:cNvSpPr>
          <p:nvPr>
            <p:ph type="dt" sz="half" idx="10"/>
          </p:nvPr>
        </p:nvSpPr>
        <p:spPr>
          <a:xfrm>
            <a:off x="762000" y="6248400"/>
            <a:ext cx="2057400" cy="457200"/>
          </a:xfrm>
        </p:spPr>
        <p:txBody>
          <a:bodyPr/>
          <a:lstStyle>
            <a:lvl1pPr>
              <a:defRPr/>
            </a:lvl1pPr>
          </a:lstStyle>
          <a:p>
            <a:endParaRPr lang="en-US" altLang="zh-TW"/>
          </a:p>
        </p:txBody>
      </p:sp>
      <p:sp>
        <p:nvSpPr>
          <p:cNvPr id="5" name="Rectangle 1029"/>
          <p:cNvSpPr>
            <a:spLocks noGrp="1" noChangeArrowheads="1"/>
          </p:cNvSpPr>
          <p:nvPr>
            <p:ph type="ftr" sz="quarter" idx="11"/>
          </p:nvPr>
        </p:nvSpPr>
        <p:spPr>
          <a:xfrm>
            <a:off x="3429000" y="6248400"/>
            <a:ext cx="3048000" cy="457200"/>
          </a:xfrm>
        </p:spPr>
        <p:txBody>
          <a:bodyPr/>
          <a:lstStyle>
            <a:lvl1pPr>
              <a:defRPr/>
            </a:lvl1pPr>
          </a:lstStyle>
          <a:p>
            <a:r>
              <a:rPr lang="en-US" altLang="zh-TW"/>
              <a:t>Memory-</a:t>
            </a:r>
            <a:fld id="{F8E514C5-A21B-4E57-8C1C-7C3F98934FC9}" type="slidenum">
              <a:rPr lang="en-US" altLang="zh-TW"/>
              <a:pPr/>
              <a:t>‹#›</a:t>
            </a:fld>
            <a:endParaRPr lang="en-US" altLang="zh-TW"/>
          </a:p>
        </p:txBody>
      </p:sp>
      <p:sp>
        <p:nvSpPr>
          <p:cNvPr id="6" name="Rectangle 1030"/>
          <p:cNvSpPr>
            <a:spLocks noGrp="1" noChangeArrowheads="1"/>
          </p:cNvSpPr>
          <p:nvPr>
            <p:ph type="sldNum" sz="quarter" idx="12"/>
          </p:nvPr>
        </p:nvSpPr>
        <p:spPr>
          <a:xfrm>
            <a:off x="7086600" y="6248400"/>
            <a:ext cx="2057400" cy="457200"/>
          </a:xfrm>
        </p:spPr>
        <p:txBody>
          <a:bodyPr/>
          <a:lstStyle>
            <a:lvl1pPr>
              <a:defRPr/>
            </a:lvl1pPr>
          </a:lstStyle>
          <a:p>
            <a:fld id="{95E09514-12B1-444F-969E-7D040AEFF646}" type="slidenum">
              <a:rPr lang="zh-TW" altLang="en-US"/>
              <a:pPr/>
              <a:t>‹#›</a:t>
            </a:fld>
            <a:endParaRPr lang="en-US" altLang="zh-TW"/>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bwMode="auto">
          <a:xfrm>
            <a:off x="0" y="0"/>
            <a:ext cx="9906000" cy="1085850"/>
          </a:xfrm>
          <a:prstGeom prst="rect">
            <a:avLst/>
          </a:prstGeom>
          <a:solidFill>
            <a:srgbClr val="49BFD7"/>
          </a:solidFill>
          <a:ln w="12700" cap="flat" cmpd="sng" algn="ctr">
            <a:noFill/>
            <a:prstDash val="solid"/>
            <a:round/>
            <a:headEnd type="none" w="med" len="med"/>
            <a:tailEnd type="none" w="med" len="med"/>
          </a:ln>
          <a:effectLst/>
          <a:extLst/>
        </p:spPr>
        <p:txBody>
          <a:bodyPr/>
          <a:lstStyle/>
          <a:p>
            <a:pPr>
              <a:defRPr/>
            </a:pPr>
            <a:endParaRPr lang="zh-TW" altLang="en-US" dirty="0">
              <a:ln>
                <a:solidFill>
                  <a:srgbClr val="00CC00"/>
                </a:solidFill>
              </a:ln>
            </a:endParaRPr>
          </a:p>
        </p:txBody>
      </p:sp>
      <p:sp>
        <p:nvSpPr>
          <p:cNvPr id="2" name="標題 1"/>
          <p:cNvSpPr>
            <a:spLocks noGrp="1"/>
          </p:cNvSpPr>
          <p:nvPr>
            <p:ph type="title"/>
          </p:nvPr>
        </p:nvSpPr>
        <p:spPr>
          <a:xfrm>
            <a:off x="742950" y="173508"/>
            <a:ext cx="8420100" cy="901700"/>
          </a:xfrm>
        </p:spPr>
        <p:txBody>
          <a:bodyPr/>
          <a:lstStyle>
            <a:lvl1pPr>
              <a:defRPr>
                <a:solidFill>
                  <a:srgbClr val="FFFFFF"/>
                </a:solidFill>
              </a:defRPr>
            </a:lvl1p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2"/>
          <p:cNvSpPr>
            <a:spLocks noGrp="1" noChangeArrowheads="1"/>
          </p:cNvSpPr>
          <p:nvPr>
            <p:ph type="dt" sz="half" idx="10"/>
          </p:nvPr>
        </p:nvSpPr>
        <p:spPr/>
        <p:txBody>
          <a:bodyPr/>
          <a:lstStyle>
            <a:lvl1pPr>
              <a:defRPr/>
            </a:lvl1pPr>
          </a:lstStyle>
          <a:p>
            <a:endParaRPr lang="en-US" altLang="zh-TW"/>
          </a:p>
        </p:txBody>
      </p:sp>
      <p:sp>
        <p:nvSpPr>
          <p:cNvPr id="6" name="Rectangle 13"/>
          <p:cNvSpPr>
            <a:spLocks noGrp="1" noChangeArrowheads="1"/>
          </p:cNvSpPr>
          <p:nvPr>
            <p:ph type="ftr" sz="quarter" idx="11"/>
          </p:nvPr>
        </p:nvSpPr>
        <p:spPr/>
        <p:txBody>
          <a:bodyPr/>
          <a:lstStyle>
            <a:lvl1pPr>
              <a:defRPr/>
            </a:lvl1pPr>
          </a:lstStyle>
          <a:p>
            <a:r>
              <a:rPr lang="en-US" altLang="zh-TW"/>
              <a:t>Memory-</a:t>
            </a:r>
            <a:fld id="{74DD3688-4D17-4BFE-9B8D-D6E4D171212D}" type="slidenum">
              <a:rPr lang="en-US" altLang="zh-TW"/>
              <a:pPr/>
              <a:t>‹#›</a:t>
            </a:fld>
            <a:endParaRPr lang="en-US" altLang="zh-TW"/>
          </a:p>
        </p:txBody>
      </p:sp>
      <p:sp>
        <p:nvSpPr>
          <p:cNvPr id="7" name="Rectangle 14"/>
          <p:cNvSpPr>
            <a:spLocks noGrp="1" noChangeArrowheads="1"/>
          </p:cNvSpPr>
          <p:nvPr>
            <p:ph type="sldNum" sz="quarter" idx="12"/>
          </p:nvPr>
        </p:nvSpPr>
        <p:spPr/>
        <p:txBody>
          <a:bodyPr/>
          <a:lstStyle>
            <a:lvl1pPr>
              <a:defRPr/>
            </a:lvl1pPr>
          </a:lstStyle>
          <a:p>
            <a:fld id="{7D45A012-07B4-4F55-AE88-BDE7E89299BA}" type="slidenum">
              <a:rPr lang="zh-TW" altLang="en-US"/>
              <a:pPr/>
              <a:t>‹#›</a:t>
            </a:fld>
            <a:endParaRPr lang="en-US" altLang="zh-TW"/>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只有標題">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bwMode="auto">
          <a:xfrm>
            <a:off x="0" y="0"/>
            <a:ext cx="9906000" cy="1085850"/>
          </a:xfrm>
          <a:prstGeom prst="rect">
            <a:avLst/>
          </a:prstGeom>
          <a:solidFill>
            <a:srgbClr val="49BFD7"/>
          </a:solidFill>
          <a:ln w="12700" cap="flat" cmpd="sng" algn="ctr">
            <a:noFill/>
            <a:prstDash val="solid"/>
            <a:round/>
            <a:headEnd type="none" w="med" len="med"/>
            <a:tailEnd type="none" w="med" len="med"/>
          </a:ln>
          <a:effectLst/>
          <a:extLst/>
        </p:spPr>
        <p:txBody>
          <a:bodyPr/>
          <a:lstStyle/>
          <a:p>
            <a:pPr>
              <a:defRPr/>
            </a:pPr>
            <a:endParaRPr lang="zh-TW" altLang="en-US" dirty="0">
              <a:ln>
                <a:solidFill>
                  <a:srgbClr val="00CC00"/>
                </a:solidFill>
              </a:ln>
            </a:endParaRPr>
          </a:p>
        </p:txBody>
      </p:sp>
      <p:sp>
        <p:nvSpPr>
          <p:cNvPr id="2" name="標題 1"/>
          <p:cNvSpPr>
            <a:spLocks noGrp="1"/>
          </p:cNvSpPr>
          <p:nvPr>
            <p:ph type="title"/>
          </p:nvPr>
        </p:nvSpPr>
        <p:spPr>
          <a:xfrm>
            <a:off x="742950" y="181746"/>
            <a:ext cx="8420100" cy="901700"/>
          </a:xfrm>
        </p:spPr>
        <p:txBody>
          <a:bodyPr/>
          <a:lstStyle>
            <a:lvl1pPr>
              <a:defRPr>
                <a:solidFill>
                  <a:srgbClr val="FFFFFF"/>
                </a:solidFill>
              </a:defRPr>
            </a:lvl1pPr>
          </a:lstStyle>
          <a:p>
            <a:r>
              <a:rPr lang="zh-TW" altLang="en-US" dirty="0"/>
              <a:t>按一下以編輯母片標題樣式</a:t>
            </a:r>
          </a:p>
        </p:txBody>
      </p:sp>
      <p:sp>
        <p:nvSpPr>
          <p:cNvPr id="4" name="Rectangle 12"/>
          <p:cNvSpPr>
            <a:spLocks noGrp="1" noChangeArrowheads="1"/>
          </p:cNvSpPr>
          <p:nvPr>
            <p:ph type="dt" sz="half" idx="10"/>
          </p:nvPr>
        </p:nvSpPr>
        <p:spPr/>
        <p:txBody>
          <a:bodyPr/>
          <a:lstStyle>
            <a:lvl1pPr>
              <a:defRPr/>
            </a:lvl1pPr>
          </a:lstStyle>
          <a:p>
            <a:endParaRPr lang="en-US" altLang="zh-TW"/>
          </a:p>
        </p:txBody>
      </p:sp>
      <p:sp>
        <p:nvSpPr>
          <p:cNvPr id="5" name="Rectangle 13"/>
          <p:cNvSpPr>
            <a:spLocks noGrp="1" noChangeArrowheads="1"/>
          </p:cNvSpPr>
          <p:nvPr>
            <p:ph type="ftr" sz="quarter" idx="11"/>
          </p:nvPr>
        </p:nvSpPr>
        <p:spPr/>
        <p:txBody>
          <a:bodyPr/>
          <a:lstStyle>
            <a:lvl1pPr>
              <a:defRPr/>
            </a:lvl1pPr>
          </a:lstStyle>
          <a:p>
            <a:r>
              <a:rPr lang="en-US" altLang="zh-TW"/>
              <a:t>Memory-</a:t>
            </a:r>
            <a:fld id="{F33635AB-E177-47F7-A8A4-3E49E8ED68D7}" type="slidenum">
              <a:rPr lang="en-US" altLang="zh-TW"/>
              <a:pPr/>
              <a:t>‹#›</a:t>
            </a:fld>
            <a:endParaRPr lang="en-US" altLang="zh-TW"/>
          </a:p>
        </p:txBody>
      </p:sp>
      <p:sp>
        <p:nvSpPr>
          <p:cNvPr id="6" name="Rectangle 14"/>
          <p:cNvSpPr>
            <a:spLocks noGrp="1" noChangeArrowheads="1"/>
          </p:cNvSpPr>
          <p:nvPr>
            <p:ph type="sldNum" sz="quarter" idx="12"/>
          </p:nvPr>
        </p:nvSpPr>
        <p:spPr/>
        <p:txBody>
          <a:bodyPr/>
          <a:lstStyle>
            <a:lvl1pPr>
              <a:defRPr/>
            </a:lvl1pPr>
          </a:lstStyle>
          <a:p>
            <a:fld id="{CCE5D426-F444-4002-8FD9-302175A5CBA9}" type="slidenum">
              <a:rPr lang="zh-TW" altLang="en-US"/>
              <a:pPr/>
              <a:t>‹#›</a:t>
            </a:fld>
            <a:endParaRPr lang="en-US" altLang="zh-TW"/>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endParaRPr lang="en-US" altLang="zh-TW"/>
          </a:p>
        </p:txBody>
      </p:sp>
      <p:sp>
        <p:nvSpPr>
          <p:cNvPr id="3" name="Rectangle 13"/>
          <p:cNvSpPr>
            <a:spLocks noGrp="1" noChangeArrowheads="1"/>
          </p:cNvSpPr>
          <p:nvPr>
            <p:ph type="ftr" sz="quarter" idx="11"/>
          </p:nvPr>
        </p:nvSpPr>
        <p:spPr/>
        <p:txBody>
          <a:bodyPr/>
          <a:lstStyle>
            <a:lvl1pPr>
              <a:defRPr/>
            </a:lvl1pPr>
          </a:lstStyle>
          <a:p>
            <a:r>
              <a:rPr lang="en-US" altLang="zh-TW"/>
              <a:t>Memory-</a:t>
            </a:r>
            <a:fld id="{64854F75-C287-436C-83C5-14D726B726FD}" type="slidenum">
              <a:rPr lang="en-US" altLang="zh-TW"/>
              <a:pPr/>
              <a:t>‹#›</a:t>
            </a:fld>
            <a:endParaRPr lang="en-US" altLang="zh-TW"/>
          </a:p>
        </p:txBody>
      </p:sp>
      <p:sp>
        <p:nvSpPr>
          <p:cNvPr id="4" name="Rectangle 14"/>
          <p:cNvSpPr>
            <a:spLocks noGrp="1" noChangeArrowheads="1"/>
          </p:cNvSpPr>
          <p:nvPr>
            <p:ph type="sldNum" sz="quarter" idx="12"/>
          </p:nvPr>
        </p:nvSpPr>
        <p:spPr/>
        <p:txBody>
          <a:bodyPr/>
          <a:lstStyle>
            <a:lvl1pPr>
              <a:defRPr/>
            </a:lvl1pPr>
          </a:lstStyle>
          <a:p>
            <a:fld id="{DBB0A191-9DE9-4205-B69B-5451A138F822}" type="slidenum">
              <a:rPr lang="zh-TW" altLang="en-US"/>
              <a:pPr/>
              <a:t>‹#›</a:t>
            </a:fld>
            <a:endParaRPr lang="en-US" altLang="zh-TW"/>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742950" y="247650"/>
            <a:ext cx="8420100" cy="9017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ltLang="zh-TW"/>
              <a:t>Click to edit Master title style</a:t>
            </a:r>
          </a:p>
        </p:txBody>
      </p:sp>
      <p:sp>
        <p:nvSpPr>
          <p:cNvPr id="3075" name="Rectangle 4"/>
          <p:cNvSpPr>
            <a:spLocks noGrp="1" noChangeArrowheads="1"/>
          </p:cNvSpPr>
          <p:nvPr>
            <p:ph type="body" idx="1"/>
          </p:nvPr>
        </p:nvSpPr>
        <p:spPr bwMode="auto">
          <a:xfrm>
            <a:off x="742950" y="1231900"/>
            <a:ext cx="8420100" cy="5080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036" name="Rectangle 12"/>
          <p:cNvSpPr>
            <a:spLocks noGrp="1" noChangeArrowheads="1"/>
          </p:cNvSpPr>
          <p:nvPr>
            <p:ph type="dt" sz="half" idx="2"/>
          </p:nvPr>
        </p:nvSpPr>
        <p:spPr bwMode="auto">
          <a:xfrm>
            <a:off x="742950" y="6248400"/>
            <a:ext cx="206375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defRPr sz="1200">
                <a:latin typeface="Helvetica" charset="0"/>
              </a:defRPr>
            </a:lvl1pPr>
          </a:lstStyle>
          <a:p>
            <a:endParaRPr lang="en-US" altLang="zh-TW"/>
          </a:p>
        </p:txBody>
      </p:sp>
      <p:sp>
        <p:nvSpPr>
          <p:cNvPr id="1037" name="Rectangle 13"/>
          <p:cNvSpPr>
            <a:spLocks noGrp="1" noChangeArrowheads="1"/>
          </p:cNvSpPr>
          <p:nvPr>
            <p:ph type="ftr" sz="quarter" idx="3"/>
          </p:nvPr>
        </p:nvSpPr>
        <p:spPr bwMode="auto">
          <a:xfrm>
            <a:off x="3384550" y="6248400"/>
            <a:ext cx="313690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lgn="ctr">
              <a:defRPr sz="1200">
                <a:latin typeface="Helvetica" charset="0"/>
              </a:defRPr>
            </a:lvl1pPr>
          </a:lstStyle>
          <a:p>
            <a:r>
              <a:rPr lang="en-US" altLang="zh-TW"/>
              <a:t>Memory-</a:t>
            </a:r>
            <a:fld id="{379DEFD3-F325-40F1-99FB-78E9D131D4CF}" type="slidenum">
              <a:rPr lang="en-US" altLang="zh-TW"/>
              <a:pPr/>
              <a:t>‹#›</a:t>
            </a:fld>
            <a:endParaRPr lang="en-US" altLang="zh-TW"/>
          </a:p>
        </p:txBody>
      </p:sp>
      <p:sp>
        <p:nvSpPr>
          <p:cNvPr id="1038" name="Rectangle 14"/>
          <p:cNvSpPr>
            <a:spLocks noGrp="1" noChangeArrowheads="1"/>
          </p:cNvSpPr>
          <p:nvPr>
            <p:ph type="sldNum" sz="quarter" idx="4"/>
          </p:nvPr>
        </p:nvSpPr>
        <p:spPr bwMode="auto">
          <a:xfrm>
            <a:off x="7602538" y="6457950"/>
            <a:ext cx="206375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lgn="r">
              <a:defRPr sz="1400">
                <a:latin typeface="Arial" pitchFamily="34" charset="0"/>
              </a:defRPr>
            </a:lvl1pPr>
          </a:lstStyle>
          <a:p>
            <a:fld id="{823C87E6-39A9-4400-8903-65D6F4812E2B}"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Lst>
  <p:transition/>
  <p:hf hdr="0" ftr="0" dt="0"/>
  <p:txStyles>
    <p:titleStyle>
      <a:lvl1pPr algn="ctr" rtl="0" eaLnBrk="0" fontAlgn="base" hangingPunct="0">
        <a:lnSpc>
          <a:spcPct val="85000"/>
        </a:lnSpc>
        <a:spcBef>
          <a:spcPct val="0"/>
        </a:spcBef>
        <a:spcAft>
          <a:spcPct val="0"/>
        </a:spcAft>
        <a:defRPr sz="3600" b="1">
          <a:solidFill>
            <a:schemeClr val="accent1"/>
          </a:solidFill>
          <a:latin typeface="+mj-lt"/>
          <a:ea typeface="+mj-ea"/>
          <a:cs typeface="+mj-cs"/>
        </a:defRPr>
      </a:lvl1pPr>
      <a:lvl2pPr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2pPr>
      <a:lvl3pPr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3pPr>
      <a:lvl4pPr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4pPr>
      <a:lvl5pPr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5pPr>
      <a:lvl6pPr marL="457200"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6pPr>
      <a:lvl7pPr marL="914400"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7pPr>
      <a:lvl8pPr marL="1371600"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8pPr>
      <a:lvl9pPr marL="1828800"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9pPr>
    </p:titleStyle>
    <p:bodyStyle>
      <a:lvl1pPr marL="342900" indent="-342900" algn="l" rtl="0" eaLnBrk="0" fontAlgn="base" hangingPunct="0">
        <a:lnSpc>
          <a:spcPct val="90000"/>
        </a:lnSpc>
        <a:spcBef>
          <a:spcPct val="15000"/>
        </a:spcBef>
        <a:spcAft>
          <a:spcPct val="0"/>
        </a:spcAft>
        <a:buClr>
          <a:schemeClr val="folHlink"/>
        </a:buClr>
        <a:buSzPct val="75000"/>
        <a:buFont typeface="Wingdings" pitchFamily="2" charset="2"/>
        <a:buChar char="t"/>
        <a:defRPr sz="2400" b="1">
          <a:solidFill>
            <a:schemeClr val="tx1"/>
          </a:solidFill>
          <a:latin typeface="+mn-lt"/>
          <a:ea typeface="+mn-ea"/>
          <a:cs typeface="+mn-cs"/>
        </a:defRPr>
      </a:lvl1pPr>
      <a:lvl2pPr marL="742950" indent="-285750" algn="l" rtl="0" eaLnBrk="0" fontAlgn="base" hangingPunct="0">
        <a:lnSpc>
          <a:spcPct val="90000"/>
        </a:lnSpc>
        <a:spcBef>
          <a:spcPct val="15000"/>
        </a:spcBef>
        <a:spcAft>
          <a:spcPct val="0"/>
        </a:spcAft>
        <a:buClr>
          <a:srgbClr val="FF9900"/>
        </a:buClr>
        <a:buSzPct val="75000"/>
        <a:buFont typeface="Wingdings" pitchFamily="2" charset="2"/>
        <a:buChar char="l"/>
        <a:defRPr sz="2200" b="1">
          <a:solidFill>
            <a:schemeClr val="tx1"/>
          </a:solidFill>
          <a:latin typeface="+mn-lt"/>
          <a:ea typeface="+mn-ea"/>
        </a:defRPr>
      </a:lvl2pPr>
      <a:lvl3pPr marL="1143000" indent="-228600" algn="l" rtl="0" eaLnBrk="0" fontAlgn="base" hangingPunct="0">
        <a:lnSpc>
          <a:spcPct val="90000"/>
        </a:lnSpc>
        <a:spcBef>
          <a:spcPct val="15000"/>
        </a:spcBef>
        <a:spcAft>
          <a:spcPct val="0"/>
        </a:spcAft>
        <a:buClr>
          <a:schemeClr val="accent2"/>
        </a:buClr>
        <a:buSzPct val="75000"/>
        <a:buFont typeface="Wingdings" pitchFamily="2" charset="2"/>
        <a:buChar char="n"/>
        <a:defRPr sz="2000" b="1">
          <a:solidFill>
            <a:schemeClr val="tx1"/>
          </a:solidFill>
          <a:latin typeface="+mn-lt"/>
          <a:ea typeface="+mn-ea"/>
        </a:defRPr>
      </a:lvl3pPr>
      <a:lvl4pPr marL="1562100" indent="-228600" algn="l" rtl="0" eaLnBrk="0" fontAlgn="base" hangingPunct="0">
        <a:lnSpc>
          <a:spcPct val="90000"/>
        </a:lnSpc>
        <a:spcBef>
          <a:spcPct val="15000"/>
        </a:spcBef>
        <a:spcAft>
          <a:spcPct val="0"/>
        </a:spcAft>
        <a:buClr>
          <a:schemeClr val="hlink"/>
        </a:buClr>
        <a:buSzPct val="75000"/>
        <a:buFont typeface="Monotype Sorts" pitchFamily="2" charset="2"/>
        <a:buChar char="T"/>
        <a:defRPr sz="2000">
          <a:solidFill>
            <a:schemeClr val="tx1"/>
          </a:solidFill>
          <a:latin typeface="+mn-lt"/>
          <a:ea typeface="+mn-ea"/>
        </a:defRPr>
      </a:lvl4pPr>
      <a:lvl5pPr marL="1981200" indent="-228600" algn="l" rtl="0" eaLnBrk="0" fontAlgn="base" hangingPunct="0">
        <a:lnSpc>
          <a:spcPct val="90000"/>
        </a:lnSpc>
        <a:spcBef>
          <a:spcPct val="15000"/>
        </a:spcBef>
        <a:spcAft>
          <a:spcPct val="0"/>
        </a:spcAft>
        <a:buClr>
          <a:schemeClr val="accent1"/>
        </a:buClr>
        <a:buSzPct val="100000"/>
        <a:buChar char="–"/>
        <a:defRPr sz="2000">
          <a:solidFill>
            <a:schemeClr val="tx1"/>
          </a:solidFill>
          <a:latin typeface="+mn-lt"/>
          <a:ea typeface="+mn-ea"/>
        </a:defRPr>
      </a:lvl5pPr>
      <a:lvl6pPr marL="2438400" indent="-228600" algn="l" rtl="0" eaLnBrk="0" fontAlgn="base" hangingPunct="0">
        <a:lnSpc>
          <a:spcPct val="90000"/>
        </a:lnSpc>
        <a:spcBef>
          <a:spcPct val="15000"/>
        </a:spcBef>
        <a:spcAft>
          <a:spcPct val="0"/>
        </a:spcAft>
        <a:buClr>
          <a:schemeClr val="accent1"/>
        </a:buClr>
        <a:buSzPct val="100000"/>
        <a:buChar char="–"/>
        <a:defRPr>
          <a:solidFill>
            <a:schemeClr val="tx1"/>
          </a:solidFill>
          <a:latin typeface="+mn-lt"/>
          <a:ea typeface="+mn-ea"/>
        </a:defRPr>
      </a:lvl6pPr>
      <a:lvl7pPr marL="2895600" indent="-228600" algn="l" rtl="0" eaLnBrk="0" fontAlgn="base" hangingPunct="0">
        <a:lnSpc>
          <a:spcPct val="90000"/>
        </a:lnSpc>
        <a:spcBef>
          <a:spcPct val="15000"/>
        </a:spcBef>
        <a:spcAft>
          <a:spcPct val="0"/>
        </a:spcAft>
        <a:buClr>
          <a:schemeClr val="accent1"/>
        </a:buClr>
        <a:buSzPct val="100000"/>
        <a:buChar char="–"/>
        <a:defRPr>
          <a:solidFill>
            <a:schemeClr val="tx1"/>
          </a:solidFill>
          <a:latin typeface="+mn-lt"/>
          <a:ea typeface="+mn-ea"/>
        </a:defRPr>
      </a:lvl7pPr>
      <a:lvl8pPr marL="3352800" indent="-228600" algn="l" rtl="0" eaLnBrk="0" fontAlgn="base" hangingPunct="0">
        <a:lnSpc>
          <a:spcPct val="90000"/>
        </a:lnSpc>
        <a:spcBef>
          <a:spcPct val="15000"/>
        </a:spcBef>
        <a:spcAft>
          <a:spcPct val="0"/>
        </a:spcAft>
        <a:buClr>
          <a:schemeClr val="accent1"/>
        </a:buClr>
        <a:buSzPct val="100000"/>
        <a:buChar char="–"/>
        <a:defRPr>
          <a:solidFill>
            <a:schemeClr val="tx1"/>
          </a:solidFill>
          <a:latin typeface="+mn-lt"/>
          <a:ea typeface="+mn-ea"/>
        </a:defRPr>
      </a:lvl8pPr>
      <a:lvl9pPr marL="3810000" indent="-228600" algn="l" rtl="0" eaLnBrk="0" fontAlgn="base" hangingPunct="0">
        <a:lnSpc>
          <a:spcPct val="90000"/>
        </a:lnSpc>
        <a:spcBef>
          <a:spcPct val="15000"/>
        </a:spcBef>
        <a:spcAft>
          <a:spcPct val="0"/>
        </a:spcAft>
        <a:buClr>
          <a:schemeClr val="accent1"/>
        </a:buClr>
        <a:buSzPct val="100000"/>
        <a:buChar char="–"/>
        <a:defRPr>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28.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8"/>
          <p:cNvSpPr>
            <a:spLocks noGrp="1" noChangeArrowheads="1"/>
          </p:cNvSpPr>
          <p:nvPr>
            <p:ph type="ctrTitle"/>
          </p:nvPr>
        </p:nvSpPr>
        <p:spPr>
          <a:xfrm>
            <a:off x="130175" y="2468563"/>
            <a:ext cx="9455150" cy="1765300"/>
          </a:xfrm>
        </p:spPr>
        <p:txBody>
          <a:bodyPr/>
          <a:lstStyle/>
          <a:p>
            <a:r>
              <a:rPr lang="en-US" altLang="zh-TW" sz="6500">
                <a:effectLst/>
              </a:rPr>
              <a:t>Memory Hierarchy</a:t>
            </a:r>
          </a:p>
        </p:txBody>
      </p:sp>
      <p:sp>
        <p:nvSpPr>
          <p:cNvPr id="4" name="矩形 3"/>
          <p:cNvSpPr/>
          <p:nvPr/>
        </p:nvSpPr>
        <p:spPr>
          <a:xfrm>
            <a:off x="2470150" y="5278438"/>
            <a:ext cx="5314950" cy="1076325"/>
          </a:xfrm>
          <a:prstGeom prst="rect">
            <a:avLst/>
          </a:prstGeom>
        </p:spPr>
        <p:txBody>
          <a:bodyPr wrap="none">
            <a:spAutoFit/>
          </a:bodyPr>
          <a:lstStyle/>
          <a:p>
            <a:pPr algn="ctr" eaLnBrk="0" hangingPunct="0">
              <a:defRPr/>
            </a:pPr>
            <a:r>
              <a:rPr kumimoji="0" lang="zh-TW" altLang="en-US" sz="3200" b="1" dirty="0">
                <a:solidFill>
                  <a:schemeClr val="bg2"/>
                </a:solidFill>
                <a:latin typeface="+mj-ea"/>
                <a:ea typeface="+mj-ea"/>
              </a:rPr>
              <a:t>國立清華大學資訊工程學系 </a:t>
            </a:r>
            <a:endParaRPr kumimoji="0" lang="en-US" altLang="zh-TW" sz="3200" b="1">
              <a:solidFill>
                <a:schemeClr val="bg2"/>
              </a:solidFill>
              <a:latin typeface="+mj-ea"/>
              <a:ea typeface="+mj-ea"/>
            </a:endParaRPr>
          </a:p>
          <a:p>
            <a:pPr algn="ctr" eaLnBrk="0" hangingPunct="0">
              <a:defRPr/>
            </a:pPr>
            <a:r>
              <a:rPr kumimoji="0" lang="zh-TW" altLang="en-US" sz="3200" b="1">
                <a:solidFill>
                  <a:schemeClr val="bg2"/>
                </a:solidFill>
                <a:latin typeface="+mj-ea"/>
                <a:ea typeface="+mj-ea"/>
              </a:rPr>
              <a:t>黃婷婷</a:t>
            </a:r>
            <a:r>
              <a:rPr kumimoji="0" lang="zh-TW" altLang="en-US" sz="3200" b="1" dirty="0">
                <a:solidFill>
                  <a:schemeClr val="bg2"/>
                </a:solidFill>
                <a:latin typeface="+mj-ea"/>
                <a:ea typeface="+mj-ea"/>
              </a:rPr>
              <a:t>教授</a:t>
            </a:r>
          </a:p>
        </p:txBody>
      </p:sp>
    </p:spTree>
    <p:extLst>
      <p:ext uri="{BB962C8B-B14F-4D97-AF65-F5344CB8AC3E}">
        <p14:creationId xmlns:p14="http://schemas.microsoft.com/office/powerpoint/2010/main" val="4200894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441825" y="4978400"/>
            <a:ext cx="1376363" cy="1422400"/>
          </a:xfrm>
          <a:prstGeom prst="rect">
            <a:avLst/>
          </a:prstGeom>
          <a:solidFill>
            <a:srgbClr val="FF9999"/>
          </a:solidFill>
          <a:ln w="25400">
            <a:solidFill>
              <a:schemeClr val="tx1"/>
            </a:solidFill>
            <a:miter lim="800000"/>
            <a:headEnd/>
            <a:tailEnd/>
          </a:ln>
        </p:spPr>
        <p:txBody>
          <a:bodyPr wrap="none" anchor="ctr"/>
          <a:lstStyle/>
          <a:p>
            <a:endParaRPr lang="zh-TW" altLang="en-US"/>
          </a:p>
        </p:txBody>
      </p:sp>
      <p:sp>
        <p:nvSpPr>
          <p:cNvPr id="19459" name="Rectangle 3"/>
          <p:cNvSpPr>
            <a:spLocks noChangeArrowheads="1"/>
          </p:cNvSpPr>
          <p:nvPr/>
        </p:nvSpPr>
        <p:spPr bwMode="auto">
          <a:xfrm>
            <a:off x="6835775" y="4660900"/>
            <a:ext cx="1293813" cy="1879600"/>
          </a:xfrm>
          <a:prstGeom prst="rect">
            <a:avLst/>
          </a:prstGeom>
          <a:solidFill>
            <a:srgbClr val="FF9999"/>
          </a:solidFill>
          <a:ln w="25400">
            <a:solidFill>
              <a:schemeClr val="tx1"/>
            </a:solidFill>
            <a:miter lim="800000"/>
            <a:headEnd/>
            <a:tailEnd/>
          </a:ln>
        </p:spPr>
        <p:txBody>
          <a:bodyPr wrap="none" anchor="ctr"/>
          <a:lstStyle/>
          <a:p>
            <a:endParaRPr lang="zh-TW" altLang="en-US"/>
          </a:p>
        </p:txBody>
      </p:sp>
      <p:sp>
        <p:nvSpPr>
          <p:cNvPr id="19460" name="Rectangle 4"/>
          <p:cNvSpPr>
            <a:spLocks noChangeArrowheads="1"/>
          </p:cNvSpPr>
          <p:nvPr/>
        </p:nvSpPr>
        <p:spPr bwMode="auto">
          <a:xfrm>
            <a:off x="6783388" y="4686300"/>
            <a:ext cx="1471612" cy="581025"/>
          </a:xfrm>
          <a:prstGeom prst="rect">
            <a:avLst/>
          </a:prstGeom>
          <a:noFill/>
          <a:ln w="9525">
            <a:noFill/>
            <a:miter lim="800000"/>
            <a:headEnd/>
            <a:tailEnd/>
          </a:ln>
        </p:spPr>
        <p:txBody>
          <a:bodyPr wrap="none" lIns="92075" tIns="46038" rIns="92075" bIns="46038">
            <a:spAutoFit/>
          </a:bodyPr>
          <a:lstStyle/>
          <a:p>
            <a:pPr algn="ctr"/>
            <a:r>
              <a:rPr kumimoji="1" lang="en-US" altLang="zh-TW" sz="1600" b="1">
                <a:latin typeface="Arial" pitchFamily="34" charset="0"/>
              </a:rPr>
              <a:t>Lower Level</a:t>
            </a:r>
          </a:p>
          <a:p>
            <a:pPr algn="ctr"/>
            <a:r>
              <a:rPr kumimoji="1" lang="en-US" altLang="zh-TW" sz="1600" b="1">
                <a:latin typeface="Arial" pitchFamily="34" charset="0"/>
              </a:rPr>
              <a:t>Memory</a:t>
            </a:r>
          </a:p>
        </p:txBody>
      </p:sp>
      <p:sp>
        <p:nvSpPr>
          <p:cNvPr id="19461" name="Rectangle 5"/>
          <p:cNvSpPr>
            <a:spLocks noChangeArrowheads="1"/>
          </p:cNvSpPr>
          <p:nvPr/>
        </p:nvSpPr>
        <p:spPr bwMode="auto">
          <a:xfrm>
            <a:off x="4391025" y="5003800"/>
            <a:ext cx="1457325" cy="581025"/>
          </a:xfrm>
          <a:prstGeom prst="rect">
            <a:avLst/>
          </a:prstGeom>
          <a:noFill/>
          <a:ln w="9525">
            <a:noFill/>
            <a:miter lim="800000"/>
            <a:headEnd/>
            <a:tailEnd/>
          </a:ln>
        </p:spPr>
        <p:txBody>
          <a:bodyPr wrap="none" lIns="92075" tIns="46038" rIns="92075" bIns="46038">
            <a:spAutoFit/>
          </a:bodyPr>
          <a:lstStyle/>
          <a:p>
            <a:pPr algn="ctr"/>
            <a:r>
              <a:rPr kumimoji="1" lang="en-US" altLang="zh-TW" sz="1600" b="1">
                <a:latin typeface="Arial" pitchFamily="34" charset="0"/>
              </a:rPr>
              <a:t>Upper Level</a:t>
            </a:r>
          </a:p>
          <a:p>
            <a:pPr algn="ctr"/>
            <a:r>
              <a:rPr kumimoji="1" lang="en-US" altLang="zh-TW" sz="1600" b="1">
                <a:latin typeface="Arial" pitchFamily="34" charset="0"/>
              </a:rPr>
              <a:t>Memory</a:t>
            </a:r>
          </a:p>
        </p:txBody>
      </p:sp>
      <p:sp>
        <p:nvSpPr>
          <p:cNvPr id="19462" name="Line 6"/>
          <p:cNvSpPr>
            <a:spLocks noChangeShapeType="1"/>
          </p:cNvSpPr>
          <p:nvPr/>
        </p:nvSpPr>
        <p:spPr bwMode="auto">
          <a:xfrm flipH="1">
            <a:off x="2447925" y="5257800"/>
            <a:ext cx="1981200"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9463" name="Rectangle 7"/>
          <p:cNvSpPr>
            <a:spLocks noChangeArrowheads="1"/>
          </p:cNvSpPr>
          <p:nvPr/>
        </p:nvSpPr>
        <p:spPr bwMode="auto">
          <a:xfrm>
            <a:off x="2843213" y="4964113"/>
            <a:ext cx="1604962" cy="336550"/>
          </a:xfrm>
          <a:prstGeom prst="rect">
            <a:avLst/>
          </a:prstGeom>
          <a:noFill/>
          <a:ln w="9525">
            <a:noFill/>
            <a:miter lim="800000"/>
            <a:headEnd/>
            <a:tailEnd/>
          </a:ln>
        </p:spPr>
        <p:txBody>
          <a:bodyPr wrap="none" lIns="92075" tIns="46038" rIns="92075" bIns="46038">
            <a:spAutoFit/>
          </a:bodyPr>
          <a:lstStyle/>
          <a:p>
            <a:r>
              <a:rPr kumimoji="1" lang="en-US" altLang="zh-TW" sz="1600" b="1">
                <a:latin typeface="Arial" pitchFamily="34" charset="0"/>
              </a:rPr>
              <a:t>To Processor</a:t>
            </a:r>
          </a:p>
        </p:txBody>
      </p:sp>
      <p:sp>
        <p:nvSpPr>
          <p:cNvPr id="19464" name="Line 8"/>
          <p:cNvSpPr>
            <a:spLocks noChangeShapeType="1"/>
          </p:cNvSpPr>
          <p:nvPr/>
        </p:nvSpPr>
        <p:spPr bwMode="auto">
          <a:xfrm>
            <a:off x="2447925" y="6019800"/>
            <a:ext cx="1981200"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9465" name="Rectangle 9"/>
          <p:cNvSpPr>
            <a:spLocks noChangeArrowheads="1"/>
          </p:cNvSpPr>
          <p:nvPr/>
        </p:nvSpPr>
        <p:spPr bwMode="auto">
          <a:xfrm>
            <a:off x="2430463" y="5726113"/>
            <a:ext cx="1885950" cy="336550"/>
          </a:xfrm>
          <a:prstGeom prst="rect">
            <a:avLst/>
          </a:prstGeom>
          <a:noFill/>
          <a:ln w="9525">
            <a:noFill/>
            <a:miter lim="800000"/>
            <a:headEnd/>
            <a:tailEnd/>
          </a:ln>
        </p:spPr>
        <p:txBody>
          <a:bodyPr wrap="none" lIns="92075" tIns="46038" rIns="92075" bIns="46038">
            <a:spAutoFit/>
          </a:bodyPr>
          <a:lstStyle/>
          <a:p>
            <a:r>
              <a:rPr kumimoji="1" lang="en-US" altLang="zh-TW" sz="1600" b="1">
                <a:latin typeface="Arial" pitchFamily="34" charset="0"/>
              </a:rPr>
              <a:t>From Processor</a:t>
            </a:r>
          </a:p>
        </p:txBody>
      </p:sp>
      <p:sp>
        <p:nvSpPr>
          <p:cNvPr id="19466" name="Line 10"/>
          <p:cNvSpPr>
            <a:spLocks noChangeShapeType="1"/>
          </p:cNvSpPr>
          <p:nvPr/>
        </p:nvSpPr>
        <p:spPr bwMode="auto">
          <a:xfrm>
            <a:off x="5832475" y="5562600"/>
            <a:ext cx="990600" cy="0"/>
          </a:xfrm>
          <a:prstGeom prst="line">
            <a:avLst/>
          </a:prstGeom>
          <a:noFill/>
          <a:ln w="25400">
            <a:solidFill>
              <a:schemeClr val="tx1"/>
            </a:solidFill>
            <a:round/>
            <a:headEnd type="stealth" w="med" len="lg"/>
            <a:tailEnd type="stealth" w="med" len="lg"/>
          </a:ln>
        </p:spPr>
        <p:txBody>
          <a:bodyPr wrap="none" anchor="ctr"/>
          <a:lstStyle/>
          <a:p>
            <a:endParaRPr lang="zh-TW" altLang="en-US"/>
          </a:p>
        </p:txBody>
      </p:sp>
      <p:sp>
        <p:nvSpPr>
          <p:cNvPr id="19467" name="Rectangle 11"/>
          <p:cNvSpPr>
            <a:spLocks noChangeArrowheads="1"/>
          </p:cNvSpPr>
          <p:nvPr/>
        </p:nvSpPr>
        <p:spPr bwMode="auto">
          <a:xfrm>
            <a:off x="4930775" y="5886450"/>
            <a:ext cx="398463" cy="368300"/>
          </a:xfrm>
          <a:prstGeom prst="rect">
            <a:avLst/>
          </a:prstGeom>
          <a:solidFill>
            <a:schemeClr val="accent1"/>
          </a:solidFill>
          <a:ln w="12700">
            <a:solidFill>
              <a:schemeClr val="tx1"/>
            </a:solidFill>
            <a:miter lim="800000"/>
            <a:headEnd/>
            <a:tailEnd/>
          </a:ln>
        </p:spPr>
        <p:txBody>
          <a:bodyPr wrap="none" anchor="ctr"/>
          <a:lstStyle/>
          <a:p>
            <a:endParaRPr lang="zh-TW" altLang="en-US"/>
          </a:p>
        </p:txBody>
      </p:sp>
      <p:sp>
        <p:nvSpPr>
          <p:cNvPr id="19468" name="Rectangle 12"/>
          <p:cNvSpPr>
            <a:spLocks noChangeArrowheads="1"/>
          </p:cNvSpPr>
          <p:nvPr/>
        </p:nvSpPr>
        <p:spPr bwMode="auto">
          <a:xfrm>
            <a:off x="4676775" y="5608638"/>
            <a:ext cx="903288" cy="304800"/>
          </a:xfrm>
          <a:prstGeom prst="rect">
            <a:avLst/>
          </a:prstGeom>
          <a:noFill/>
          <a:ln w="9525">
            <a:noFill/>
            <a:miter lim="800000"/>
            <a:headEnd/>
            <a:tailEnd/>
          </a:ln>
        </p:spPr>
        <p:txBody>
          <a:bodyPr wrap="none" lIns="92075" tIns="46038" rIns="92075" bIns="46038">
            <a:spAutoFit/>
          </a:bodyPr>
          <a:lstStyle/>
          <a:p>
            <a:r>
              <a:rPr kumimoji="1" lang="en-US" altLang="zh-TW" sz="1400" b="1">
                <a:latin typeface="Arial" pitchFamily="34" charset="0"/>
              </a:rPr>
              <a:t>Block X</a:t>
            </a:r>
          </a:p>
        </p:txBody>
      </p:sp>
      <p:sp>
        <p:nvSpPr>
          <p:cNvPr id="19469" name="Rectangle 13"/>
          <p:cNvSpPr>
            <a:spLocks noChangeArrowheads="1"/>
          </p:cNvSpPr>
          <p:nvPr/>
        </p:nvSpPr>
        <p:spPr bwMode="auto">
          <a:xfrm>
            <a:off x="7324725" y="6102350"/>
            <a:ext cx="398463" cy="368300"/>
          </a:xfrm>
          <a:prstGeom prst="rect">
            <a:avLst/>
          </a:prstGeom>
          <a:solidFill>
            <a:schemeClr val="hlink"/>
          </a:solidFill>
          <a:ln w="12700">
            <a:solidFill>
              <a:schemeClr val="tx1"/>
            </a:solidFill>
            <a:miter lim="800000"/>
            <a:headEnd/>
            <a:tailEnd/>
          </a:ln>
        </p:spPr>
        <p:txBody>
          <a:bodyPr wrap="none" anchor="ctr"/>
          <a:lstStyle/>
          <a:p>
            <a:endParaRPr lang="zh-TW" altLang="en-US"/>
          </a:p>
        </p:txBody>
      </p:sp>
      <p:sp>
        <p:nvSpPr>
          <p:cNvPr id="19470" name="Rectangle 14"/>
          <p:cNvSpPr>
            <a:spLocks noChangeArrowheads="1"/>
          </p:cNvSpPr>
          <p:nvPr/>
        </p:nvSpPr>
        <p:spPr bwMode="auto">
          <a:xfrm>
            <a:off x="7070725" y="5824538"/>
            <a:ext cx="903288" cy="304800"/>
          </a:xfrm>
          <a:prstGeom prst="rect">
            <a:avLst/>
          </a:prstGeom>
          <a:noFill/>
          <a:ln w="9525">
            <a:noFill/>
            <a:miter lim="800000"/>
            <a:headEnd/>
            <a:tailEnd/>
          </a:ln>
        </p:spPr>
        <p:txBody>
          <a:bodyPr wrap="none" lIns="92075" tIns="46038" rIns="92075" bIns="46038">
            <a:spAutoFit/>
          </a:bodyPr>
          <a:lstStyle/>
          <a:p>
            <a:r>
              <a:rPr kumimoji="1" lang="en-US" altLang="zh-TW" sz="1400" b="1">
                <a:latin typeface="Arial" pitchFamily="34" charset="0"/>
              </a:rPr>
              <a:t>Block Y</a:t>
            </a:r>
          </a:p>
        </p:txBody>
      </p:sp>
      <p:sp>
        <p:nvSpPr>
          <p:cNvPr id="19471" name="Rectangle 15"/>
          <p:cNvSpPr>
            <a:spLocks noGrp="1" noChangeArrowheads="1"/>
          </p:cNvSpPr>
          <p:nvPr>
            <p:ph type="title"/>
          </p:nvPr>
        </p:nvSpPr>
        <p:spPr>
          <a:xfrm>
            <a:off x="742950" y="173038"/>
            <a:ext cx="8420100" cy="901700"/>
          </a:xfrm>
        </p:spPr>
        <p:txBody>
          <a:bodyPr/>
          <a:lstStyle/>
          <a:p>
            <a:r>
              <a:rPr lang="en-US" altLang="zh-TW"/>
              <a:t>Memory Hierarchy: Terminology</a:t>
            </a:r>
          </a:p>
        </p:txBody>
      </p:sp>
      <p:sp>
        <p:nvSpPr>
          <p:cNvPr id="19472" name="Rectangle 16"/>
          <p:cNvSpPr>
            <a:spLocks noGrp="1" noChangeArrowheads="1"/>
          </p:cNvSpPr>
          <p:nvPr>
            <p:ph type="body" idx="1"/>
          </p:nvPr>
        </p:nvSpPr>
        <p:spPr/>
        <p:txBody>
          <a:bodyPr/>
          <a:lstStyle/>
          <a:p>
            <a:pPr>
              <a:lnSpc>
                <a:spcPct val="75000"/>
              </a:lnSpc>
              <a:spcBef>
                <a:spcPct val="10000"/>
              </a:spcBef>
            </a:pPr>
            <a:r>
              <a:rPr lang="en-US" altLang="zh-TW"/>
              <a:t>Hit: data appears in upper level (Block X) </a:t>
            </a:r>
          </a:p>
          <a:p>
            <a:pPr lvl="1">
              <a:lnSpc>
                <a:spcPct val="75000"/>
              </a:lnSpc>
              <a:spcBef>
                <a:spcPct val="10000"/>
              </a:spcBef>
            </a:pPr>
            <a:r>
              <a:rPr lang="en-US" altLang="zh-TW">
                <a:solidFill>
                  <a:schemeClr val="accent1"/>
                </a:solidFill>
              </a:rPr>
              <a:t>Hit rate</a:t>
            </a:r>
            <a:r>
              <a:rPr lang="en-US" altLang="zh-TW"/>
              <a:t>: fraction of memory access found in the upper level</a:t>
            </a:r>
          </a:p>
          <a:p>
            <a:pPr lvl="1">
              <a:lnSpc>
                <a:spcPct val="75000"/>
              </a:lnSpc>
              <a:spcBef>
                <a:spcPct val="10000"/>
              </a:spcBef>
            </a:pPr>
            <a:r>
              <a:rPr lang="en-US" altLang="zh-TW">
                <a:solidFill>
                  <a:schemeClr val="accent1"/>
                </a:solidFill>
              </a:rPr>
              <a:t>Hit time</a:t>
            </a:r>
            <a:r>
              <a:rPr lang="en-US" altLang="zh-TW"/>
              <a:t>: time to access the upper level</a:t>
            </a:r>
          </a:p>
          <a:p>
            <a:pPr lvl="2">
              <a:lnSpc>
                <a:spcPct val="75000"/>
              </a:lnSpc>
              <a:spcBef>
                <a:spcPct val="10000"/>
              </a:spcBef>
            </a:pPr>
            <a:r>
              <a:rPr lang="en-US" altLang="zh-TW"/>
              <a:t>RAM access time + Time to determine hit/miss</a:t>
            </a:r>
          </a:p>
          <a:p>
            <a:pPr>
              <a:lnSpc>
                <a:spcPct val="75000"/>
              </a:lnSpc>
              <a:spcBef>
                <a:spcPct val="10000"/>
              </a:spcBef>
            </a:pPr>
            <a:r>
              <a:rPr lang="en-US" altLang="zh-TW"/>
              <a:t>Miss: data needs to be retrieved from a block in the lower level (Block Y)</a:t>
            </a:r>
          </a:p>
          <a:p>
            <a:pPr lvl="1">
              <a:lnSpc>
                <a:spcPct val="75000"/>
              </a:lnSpc>
              <a:spcBef>
                <a:spcPct val="10000"/>
              </a:spcBef>
            </a:pPr>
            <a:r>
              <a:rPr lang="en-US" altLang="zh-TW">
                <a:solidFill>
                  <a:schemeClr val="accent1"/>
                </a:solidFill>
              </a:rPr>
              <a:t>Miss Rate</a:t>
            </a:r>
            <a:r>
              <a:rPr lang="en-US" altLang="zh-TW"/>
              <a:t>  = 1 - (Hit Rate)</a:t>
            </a:r>
          </a:p>
          <a:p>
            <a:pPr lvl="1">
              <a:lnSpc>
                <a:spcPct val="75000"/>
              </a:lnSpc>
              <a:spcBef>
                <a:spcPct val="10000"/>
              </a:spcBef>
            </a:pPr>
            <a:r>
              <a:rPr lang="en-US" altLang="zh-TW">
                <a:solidFill>
                  <a:schemeClr val="accent1"/>
                </a:solidFill>
              </a:rPr>
              <a:t>Miss Penalty</a:t>
            </a:r>
            <a:r>
              <a:rPr lang="en-US" altLang="zh-TW"/>
              <a:t>: time to replace a block in the upper level  + time to deliver the block to the processor (latency + transmit time)</a:t>
            </a:r>
          </a:p>
          <a:p>
            <a:pPr>
              <a:lnSpc>
                <a:spcPct val="75000"/>
              </a:lnSpc>
              <a:spcBef>
                <a:spcPct val="10000"/>
              </a:spcBef>
            </a:pPr>
            <a:r>
              <a:rPr lang="en-US" altLang="zh-TW"/>
              <a:t>Hit Time &lt;&lt; Miss Penalty</a:t>
            </a:r>
          </a:p>
        </p:txBody>
      </p:sp>
      <p:sp>
        <p:nvSpPr>
          <p:cNvPr id="19473" name="投影片編號版面配置區 1"/>
          <p:cNvSpPr>
            <a:spLocks noGrp="1"/>
          </p:cNvSpPr>
          <p:nvPr>
            <p:ph type="sldNum" sz="quarter" idx="12"/>
          </p:nvPr>
        </p:nvSpPr>
        <p:spPr>
          <a:noFill/>
          <a:ln>
            <a:miter lim="800000"/>
            <a:headEnd/>
            <a:tailEnd/>
          </a:ln>
        </p:spPr>
        <p:txBody>
          <a:bodyPr/>
          <a:lstStyle/>
          <a:p>
            <a:pPr defTabSz="762000"/>
            <a:fld id="{F0423891-C1A0-4322-8E80-FC632C30A5D7}" type="slidenum">
              <a:rPr lang="zh-TW" altLang="en-US"/>
              <a:pPr defTabSz="762000"/>
              <a:t>9</a:t>
            </a:fld>
            <a:endParaRPr lang="en-US" altLang="zh-TW"/>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6147" name="Rectangle 3"/>
          <p:cNvSpPr>
            <a:spLocks noGrp="1" noChangeArrowheads="1"/>
          </p:cNvSpPr>
          <p:nvPr>
            <p:ph type="body" idx="1"/>
          </p:nvPr>
        </p:nvSpPr>
        <p:spPr>
          <a:xfrm>
            <a:off x="742950" y="10715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t>Address sub-division</a:t>
            </a:r>
          </a:p>
          <a:p>
            <a:pPr lvl="1"/>
            <a:r>
              <a:rPr lang="en-US" altLang="zh-TW" sz="2000" dirty="0"/>
              <a:t>Cache hit and miss</a:t>
            </a:r>
          </a:p>
          <a:p>
            <a:pPr lvl="1"/>
            <a:r>
              <a:rPr lang="en-US" altLang="zh-TW" sz="2000" dirty="0"/>
              <a:t>Memory support</a:t>
            </a:r>
          </a:p>
          <a:p>
            <a:r>
              <a:rPr lang="en-US" altLang="zh-TW" sz="2000" dirty="0"/>
              <a:t>Measuring cache performance</a:t>
            </a:r>
          </a:p>
          <a:p>
            <a:r>
              <a:rPr lang="en-US" altLang="zh-TW" sz="2000" dirty="0"/>
              <a:t>Improving cache performance</a:t>
            </a:r>
          </a:p>
          <a:p>
            <a:pPr lvl="1"/>
            <a:r>
              <a:rPr lang="en-US" altLang="zh-TW" sz="2000" dirty="0"/>
              <a:t>Set associative cache</a:t>
            </a:r>
          </a:p>
          <a:p>
            <a:pPr lvl="1"/>
            <a:r>
              <a:rPr lang="en-US" altLang="zh-TW" sz="2000" dirty="0"/>
              <a:t>Multiple level cache</a:t>
            </a:r>
          </a:p>
          <a:p>
            <a:r>
              <a:rPr lang="en-US" altLang="zh-TW" sz="2000" dirty="0"/>
              <a:t>Virtual memory</a:t>
            </a:r>
          </a:p>
          <a:p>
            <a:pPr lvl="1"/>
            <a:r>
              <a:rPr lang="en-US" altLang="zh-TW" sz="2000" dirty="0"/>
              <a:t>Basics</a:t>
            </a:r>
          </a:p>
          <a:p>
            <a:pPr lvl="1"/>
            <a:r>
              <a:rPr lang="en-US" altLang="zh-TW" sz="2000" dirty="0"/>
              <a:t>Issues in virtual memory</a:t>
            </a:r>
          </a:p>
          <a:p>
            <a:pPr lvl="1"/>
            <a:r>
              <a:rPr lang="en-US" altLang="zh-TW" sz="2000" dirty="0"/>
              <a:t>Handling huge page table</a:t>
            </a:r>
          </a:p>
          <a:p>
            <a:pPr lvl="1"/>
            <a:r>
              <a:rPr lang="en-US" altLang="zh-TW" sz="2000" dirty="0">
                <a:solidFill>
                  <a:schemeClr val="accent2"/>
                </a:solidFill>
              </a:rPr>
              <a:t>TLB (Translation </a:t>
            </a:r>
            <a:r>
              <a:rPr lang="en-US" altLang="zh-TW" sz="2000" dirty="0" err="1">
                <a:solidFill>
                  <a:schemeClr val="accent2"/>
                </a:solidFill>
              </a:rPr>
              <a:t>Lookaside</a:t>
            </a:r>
            <a:r>
              <a:rPr lang="en-US" altLang="zh-TW" sz="2000" dirty="0">
                <a:solidFill>
                  <a:schemeClr val="accent2"/>
                </a:solidFill>
              </a:rPr>
              <a:t> Buffer)</a:t>
            </a:r>
          </a:p>
          <a:p>
            <a:pPr lvl="1"/>
            <a:r>
              <a:rPr lang="en-US" altLang="zh-TW" sz="2000" dirty="0"/>
              <a:t>TLB and cache</a:t>
            </a:r>
          </a:p>
          <a:p>
            <a:r>
              <a:rPr lang="en-US" altLang="zh-TW" sz="2000" dirty="0"/>
              <a:t>A common framework for memory hierarchy</a:t>
            </a:r>
          </a:p>
        </p:txBody>
      </p:sp>
      <p:sp>
        <p:nvSpPr>
          <p:cNvPr id="6148"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21079BBA-C287-4BD2-9D77-9C0655332BFF}" type="slidenum">
              <a:rPr kumimoji="0" lang="zh-TW" altLang="en-US" sz="1400" smtClean="0">
                <a:latin typeface="Arial" pitchFamily="34" charset="0"/>
              </a:rPr>
              <a:pPr/>
              <a:t>99</a:t>
            </a:fld>
            <a:endParaRPr kumimoji="0" lang="en-US" altLang="zh-TW" sz="1400">
              <a:latin typeface="Arial" pitchFamily="34" charset="0"/>
            </a:endParaRPr>
          </a:p>
        </p:txBody>
      </p:sp>
    </p:spTree>
    <p:extLst>
      <p:ext uri="{BB962C8B-B14F-4D97-AF65-F5344CB8AC3E}">
        <p14:creationId xmlns:p14="http://schemas.microsoft.com/office/powerpoint/2010/main" val="16848254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742950" y="1281327"/>
            <a:ext cx="8420100" cy="5080000"/>
          </a:xfrm>
        </p:spPr>
        <p:txBody>
          <a:bodyPr/>
          <a:lstStyle/>
          <a:p>
            <a:r>
              <a:rPr lang="en-US" altLang="zh-TW" dirty="0"/>
              <a:t>Each memory operation (instruction fetch, load, store) requires a page-table access!</a:t>
            </a:r>
          </a:p>
          <a:p>
            <a:pPr lvl="1"/>
            <a:r>
              <a:rPr lang="en-US" altLang="zh-TW" dirty="0"/>
              <a:t>Basically double number of memory operations</a:t>
            </a:r>
          </a:p>
          <a:p>
            <a:pPr lvl="1"/>
            <a:r>
              <a:rPr lang="en-US" altLang="zh-TW" dirty="0"/>
              <a:t>One to access the PTE</a:t>
            </a:r>
          </a:p>
          <a:p>
            <a:pPr lvl="1"/>
            <a:r>
              <a:rPr lang="en-US" altLang="zh-TW" dirty="0"/>
              <a:t>Then the actual memory access</a:t>
            </a:r>
          </a:p>
          <a:p>
            <a:r>
              <a:rPr lang="en-US" altLang="zh-TW" dirty="0"/>
              <a:t>access to </a:t>
            </a:r>
            <a:r>
              <a:rPr lang="en-US" altLang="zh-TW" dirty="0">
                <a:solidFill>
                  <a:srgbClr val="0000FF"/>
                </a:solidFill>
              </a:rPr>
              <a:t>page tables has good locality</a:t>
            </a:r>
          </a:p>
          <a:p>
            <a:pPr lvl="1"/>
            <a:endParaRPr lang="en-US" altLang="zh-TW" dirty="0"/>
          </a:p>
        </p:txBody>
      </p:sp>
      <p:sp>
        <p:nvSpPr>
          <p:cNvPr id="97283" name="Rectangle 3"/>
          <p:cNvSpPr>
            <a:spLocks noGrp="1" noChangeArrowheads="1"/>
          </p:cNvSpPr>
          <p:nvPr>
            <p:ph type="title"/>
          </p:nvPr>
        </p:nvSpPr>
        <p:spPr>
          <a:xfrm>
            <a:off x="742950" y="173038"/>
            <a:ext cx="8420100" cy="901700"/>
          </a:xfrm>
        </p:spPr>
        <p:txBody>
          <a:bodyPr/>
          <a:lstStyle/>
          <a:p>
            <a:r>
              <a:rPr lang="en-US" altLang="zh-TW" sz="3200"/>
              <a:t>Impact of Paging: More Memory Access !</a:t>
            </a:r>
          </a:p>
        </p:txBody>
      </p:sp>
      <p:sp>
        <p:nvSpPr>
          <p:cNvPr id="97284" name="投影片編號版面配置區 1"/>
          <p:cNvSpPr>
            <a:spLocks noGrp="1"/>
          </p:cNvSpPr>
          <p:nvPr>
            <p:ph type="sldNum" sz="quarter" idx="12"/>
          </p:nvPr>
        </p:nvSpPr>
        <p:spPr>
          <a:noFill/>
          <a:ln>
            <a:miter lim="800000"/>
            <a:headEnd/>
            <a:tailEnd/>
          </a:ln>
        </p:spPr>
        <p:txBody>
          <a:bodyPr/>
          <a:lstStyle/>
          <a:p>
            <a:pPr defTabSz="762000"/>
            <a:fld id="{D85F9A3F-7650-46C8-885A-24CC8D73ECAD}" type="slidenum">
              <a:rPr lang="zh-TW" altLang="en-US"/>
              <a:pPr defTabSz="762000"/>
              <a:t>100</a:t>
            </a:fld>
            <a:endParaRPr lang="en-US" altLang="zh-TW"/>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42950" y="173038"/>
            <a:ext cx="8420100" cy="901700"/>
          </a:xfrm>
        </p:spPr>
        <p:txBody>
          <a:bodyPr/>
          <a:lstStyle/>
          <a:p>
            <a:r>
              <a:rPr lang="en-US" altLang="zh-TW"/>
              <a:t>Fast Translation Using a TLB</a:t>
            </a:r>
            <a:endParaRPr lang="en-AU" altLang="zh-TW">
              <a:ea typeface="新細明體" pitchFamily="18" charset="-120"/>
            </a:endParaRPr>
          </a:p>
        </p:txBody>
      </p:sp>
      <p:sp>
        <p:nvSpPr>
          <p:cNvPr id="98307" name="Rectangle 3"/>
          <p:cNvSpPr>
            <a:spLocks noGrp="1" noChangeArrowheads="1"/>
          </p:cNvSpPr>
          <p:nvPr>
            <p:ph type="body" idx="1"/>
          </p:nvPr>
        </p:nvSpPr>
        <p:spPr/>
        <p:txBody>
          <a:bodyPr/>
          <a:lstStyle/>
          <a:p>
            <a:r>
              <a:rPr lang="en-US" altLang="zh-TW" dirty="0"/>
              <a:t>Access to page tables has good locality</a:t>
            </a:r>
          </a:p>
          <a:p>
            <a:pPr lvl="1"/>
            <a:r>
              <a:rPr lang="en-US" altLang="zh-TW" sz="2400" dirty="0"/>
              <a:t>Fast cache of PTEs within the CPU</a:t>
            </a:r>
          </a:p>
          <a:p>
            <a:pPr lvl="1"/>
            <a:r>
              <a:rPr lang="en-US" altLang="zh-TW" sz="2400" dirty="0"/>
              <a:t>Called a </a:t>
            </a:r>
            <a:r>
              <a:rPr lang="en-US" altLang="zh-TW" sz="2400" dirty="0">
                <a:solidFill>
                  <a:schemeClr val="accent2"/>
                </a:solidFill>
              </a:rPr>
              <a:t>Translation Look-aside Buffer (TLB)</a:t>
            </a:r>
          </a:p>
        </p:txBody>
      </p:sp>
      <p:sp>
        <p:nvSpPr>
          <p:cNvPr id="98308" name="投影片編號版面配置區 1"/>
          <p:cNvSpPr>
            <a:spLocks noGrp="1"/>
          </p:cNvSpPr>
          <p:nvPr>
            <p:ph type="sldNum" sz="quarter" idx="12"/>
          </p:nvPr>
        </p:nvSpPr>
        <p:spPr>
          <a:noFill/>
          <a:ln>
            <a:miter lim="800000"/>
            <a:headEnd/>
            <a:tailEnd/>
          </a:ln>
        </p:spPr>
        <p:txBody>
          <a:bodyPr/>
          <a:lstStyle/>
          <a:p>
            <a:pPr defTabSz="762000"/>
            <a:fld id="{7EB7E668-92B2-4248-88E0-E2CC7D60F6EC}" type="slidenum">
              <a:rPr lang="zh-TW" altLang="en-US"/>
              <a:pPr defTabSz="762000"/>
              <a:t>101</a:t>
            </a:fld>
            <a:endParaRPr lang="en-US" altLang="zh-TW"/>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rrowheads="1"/>
          </p:cNvPicPr>
          <p:nvPr/>
        </p:nvPicPr>
        <p:blipFill>
          <a:blip r:embed="rId3"/>
          <a:srcRect/>
          <a:stretch>
            <a:fillRect/>
          </a:stretch>
        </p:blipFill>
        <p:spPr bwMode="auto">
          <a:xfrm>
            <a:off x="1042988" y="1397000"/>
            <a:ext cx="7910512" cy="4827588"/>
          </a:xfrm>
          <a:prstGeom prst="rect">
            <a:avLst/>
          </a:prstGeom>
          <a:noFill/>
          <a:ln w="12700">
            <a:noFill/>
            <a:miter lim="800000"/>
            <a:headEnd/>
            <a:tailEnd/>
          </a:ln>
        </p:spPr>
      </p:pic>
      <p:sp>
        <p:nvSpPr>
          <p:cNvPr id="99331" name="Rectangle 3"/>
          <p:cNvSpPr>
            <a:spLocks noGrp="1" noChangeArrowheads="1"/>
          </p:cNvSpPr>
          <p:nvPr>
            <p:ph type="title"/>
          </p:nvPr>
        </p:nvSpPr>
        <p:spPr>
          <a:xfrm>
            <a:off x="742950" y="173038"/>
            <a:ext cx="8420100" cy="901700"/>
          </a:xfrm>
        </p:spPr>
        <p:txBody>
          <a:bodyPr/>
          <a:lstStyle/>
          <a:p>
            <a:r>
              <a:rPr lang="en-US" altLang="zh-TW" sz="3200"/>
              <a:t>Fast Translation Using TLB (Translation Lookaside Buffer)</a:t>
            </a:r>
          </a:p>
        </p:txBody>
      </p:sp>
      <p:sp>
        <p:nvSpPr>
          <p:cNvPr id="99332" name="內容版面配置區 2"/>
          <p:cNvSpPr>
            <a:spLocks noGrp="1"/>
          </p:cNvSpPr>
          <p:nvPr>
            <p:ph idx="1"/>
          </p:nvPr>
        </p:nvSpPr>
        <p:spPr/>
        <p:txBody>
          <a:bodyPr/>
          <a:lstStyle/>
          <a:p>
            <a:endParaRPr lang="zh-TW" altLang="en-US"/>
          </a:p>
        </p:txBody>
      </p:sp>
      <p:sp>
        <p:nvSpPr>
          <p:cNvPr id="99333" name="投影片編號版面配置區 1"/>
          <p:cNvSpPr>
            <a:spLocks noGrp="1"/>
          </p:cNvSpPr>
          <p:nvPr>
            <p:ph type="sldNum" sz="quarter" idx="12"/>
          </p:nvPr>
        </p:nvSpPr>
        <p:spPr>
          <a:noFill/>
          <a:ln>
            <a:miter lim="800000"/>
            <a:headEnd/>
            <a:tailEnd/>
          </a:ln>
        </p:spPr>
        <p:txBody>
          <a:bodyPr/>
          <a:lstStyle/>
          <a:p>
            <a:pPr defTabSz="762000"/>
            <a:fld id="{FE633AB7-0984-4842-95AA-E01BE06CB513}" type="slidenum">
              <a:rPr lang="zh-TW" altLang="en-US"/>
              <a:pPr defTabSz="762000"/>
              <a:t>102</a:t>
            </a:fld>
            <a:endParaRPr lang="en-US" altLang="zh-TW"/>
          </a:p>
        </p:txBody>
      </p:sp>
      <p:sp>
        <p:nvSpPr>
          <p:cNvPr id="99334" name="Text Box 4"/>
          <p:cNvSpPr txBox="1">
            <a:spLocks noChangeArrowheads="1"/>
          </p:cNvSpPr>
          <p:nvPr/>
        </p:nvSpPr>
        <p:spPr bwMode="auto">
          <a:xfrm>
            <a:off x="742950" y="5715000"/>
            <a:ext cx="1376363" cy="457200"/>
          </a:xfrm>
          <a:prstGeom prst="rect">
            <a:avLst/>
          </a:prstGeom>
          <a:noFill/>
          <a:ln w="12700">
            <a:noFill/>
            <a:prstDash val="sysDot"/>
            <a:miter lim="800000"/>
            <a:headEnd type="none" w="sm" len="sm"/>
            <a:tailEnd type="none" w="sm" len="sm"/>
          </a:ln>
        </p:spPr>
        <p:txBody>
          <a:bodyPr wrap="none">
            <a:spAutoFit/>
          </a:bodyPr>
          <a:lstStyle/>
          <a:p>
            <a:r>
              <a:rPr kumimoji="1" lang="en-US" altLang="zh-TW" b="1">
                <a:latin typeface="Century Gothic" pitchFamily="34" charset="0"/>
              </a:rPr>
              <a:t>Fig. 5.23</a:t>
            </a:r>
          </a:p>
        </p:txBody>
      </p:sp>
      <p:sp>
        <p:nvSpPr>
          <p:cNvPr id="99335" name="Text Box 5"/>
          <p:cNvSpPr txBox="1">
            <a:spLocks noChangeArrowheads="1"/>
          </p:cNvSpPr>
          <p:nvPr/>
        </p:nvSpPr>
        <p:spPr bwMode="auto">
          <a:xfrm>
            <a:off x="3095625" y="1119188"/>
            <a:ext cx="693738" cy="396875"/>
          </a:xfrm>
          <a:prstGeom prst="rect">
            <a:avLst/>
          </a:prstGeom>
          <a:noFill/>
          <a:ln w="12700">
            <a:noFill/>
            <a:miter lim="800000"/>
            <a:headEnd/>
            <a:tailEnd/>
          </a:ln>
        </p:spPr>
        <p:txBody>
          <a:bodyPr wrap="none">
            <a:spAutoFit/>
          </a:bodyPr>
          <a:lstStyle/>
          <a:p>
            <a:r>
              <a:rPr lang="en-US" altLang="zh-TW" sz="2000" b="1">
                <a:solidFill>
                  <a:schemeClr val="folHlink"/>
                </a:solidFill>
              </a:rPr>
              <a:t>TLB</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742950" y="173038"/>
            <a:ext cx="8420100" cy="901700"/>
          </a:xfrm>
        </p:spPr>
        <p:txBody>
          <a:bodyPr/>
          <a:lstStyle/>
          <a:p>
            <a:r>
              <a:rPr lang="en-US" altLang="zh-TW"/>
              <a:t>Translation Lookaside Buffer</a:t>
            </a:r>
          </a:p>
        </p:txBody>
      </p:sp>
      <p:sp>
        <p:nvSpPr>
          <p:cNvPr id="100355" name="Rectangle 3"/>
          <p:cNvSpPr>
            <a:spLocks noGrp="1" noChangeArrowheads="1"/>
          </p:cNvSpPr>
          <p:nvPr>
            <p:ph type="body" idx="1"/>
          </p:nvPr>
        </p:nvSpPr>
        <p:spPr>
          <a:xfrm>
            <a:off x="742950" y="1281327"/>
            <a:ext cx="8420100" cy="5080000"/>
          </a:xfrm>
        </p:spPr>
        <p:txBody>
          <a:bodyPr/>
          <a:lstStyle/>
          <a:p>
            <a:r>
              <a:rPr lang="en-US" altLang="zh-TW" dirty="0"/>
              <a:t>Typical RISC processors have </a:t>
            </a:r>
            <a:r>
              <a:rPr lang="en-US" altLang="zh-TW" i="1" dirty="0"/>
              <a:t>memory management unit</a:t>
            </a:r>
            <a:r>
              <a:rPr lang="en-US" altLang="zh-TW" dirty="0"/>
              <a:t> (MMU) which includes TLB and does page table lookup</a:t>
            </a:r>
          </a:p>
          <a:p>
            <a:endParaRPr lang="en-US" altLang="zh-TW" dirty="0"/>
          </a:p>
          <a:p>
            <a:pPr lvl="1"/>
            <a:r>
              <a:rPr lang="en-US" altLang="zh-TW" dirty="0"/>
              <a:t>TLB can be organized as fully associative, set associative, or direct mapped</a:t>
            </a:r>
          </a:p>
          <a:p>
            <a:pPr lvl="1"/>
            <a:r>
              <a:rPr lang="en-US" altLang="zh-TW" dirty="0"/>
              <a:t>TLBs are small, typical: 16–512 PTEs, 0.5–1 cycle for hit, 10–100 cycles for miss, 0.01%–1% miss rate</a:t>
            </a:r>
          </a:p>
          <a:p>
            <a:pPr lvl="1"/>
            <a:r>
              <a:rPr lang="en-US" altLang="zh-TW" dirty="0"/>
              <a:t>Misses could be handled by hardware or software</a:t>
            </a:r>
          </a:p>
          <a:p>
            <a:endParaRPr lang="en-US" altLang="zh-TW" dirty="0"/>
          </a:p>
        </p:txBody>
      </p:sp>
      <p:sp>
        <p:nvSpPr>
          <p:cNvPr id="100356" name="投影片編號版面配置區 1"/>
          <p:cNvSpPr>
            <a:spLocks noGrp="1"/>
          </p:cNvSpPr>
          <p:nvPr>
            <p:ph type="sldNum" sz="quarter" idx="12"/>
          </p:nvPr>
        </p:nvSpPr>
        <p:spPr>
          <a:noFill/>
          <a:ln>
            <a:miter lim="800000"/>
            <a:headEnd/>
            <a:tailEnd/>
          </a:ln>
        </p:spPr>
        <p:txBody>
          <a:bodyPr/>
          <a:lstStyle/>
          <a:p>
            <a:pPr defTabSz="762000"/>
            <a:fld id="{D1BAE5FF-9D6D-431A-8B78-1E85B141FCA5}" type="slidenum">
              <a:rPr lang="zh-TW" altLang="en-US"/>
              <a:pPr defTabSz="762000"/>
              <a:t>103</a:t>
            </a:fld>
            <a:endParaRPr lang="en-US" altLang="zh-TW"/>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42950" y="173038"/>
            <a:ext cx="8420100" cy="901700"/>
          </a:xfrm>
        </p:spPr>
        <p:txBody>
          <a:bodyPr/>
          <a:lstStyle/>
          <a:p>
            <a:r>
              <a:rPr lang="en-US" altLang="zh-TW"/>
              <a:t>TLB Hit </a:t>
            </a:r>
          </a:p>
        </p:txBody>
      </p:sp>
      <p:sp>
        <p:nvSpPr>
          <p:cNvPr id="101379" name="Rectangle 3"/>
          <p:cNvSpPr>
            <a:spLocks noGrp="1" noChangeArrowheads="1"/>
          </p:cNvSpPr>
          <p:nvPr>
            <p:ph type="body" idx="1"/>
          </p:nvPr>
        </p:nvSpPr>
        <p:spPr/>
        <p:txBody>
          <a:bodyPr/>
          <a:lstStyle/>
          <a:p>
            <a:r>
              <a:rPr lang="en-US" altLang="zh-TW"/>
              <a:t>TLB hit on read</a:t>
            </a:r>
          </a:p>
          <a:p>
            <a:r>
              <a:rPr lang="en-US" altLang="zh-TW"/>
              <a:t>TLB hit on write:</a:t>
            </a:r>
          </a:p>
          <a:p>
            <a:pPr lvl="1"/>
            <a:r>
              <a:rPr lang="en-US" altLang="zh-TW"/>
              <a:t>Toggle dirty bit (write back to page table on replacement)</a:t>
            </a:r>
          </a:p>
        </p:txBody>
      </p:sp>
      <p:sp>
        <p:nvSpPr>
          <p:cNvPr id="101380" name="投影片編號版面配置區 1"/>
          <p:cNvSpPr>
            <a:spLocks noGrp="1"/>
          </p:cNvSpPr>
          <p:nvPr>
            <p:ph type="sldNum" sz="quarter" idx="12"/>
          </p:nvPr>
        </p:nvSpPr>
        <p:spPr>
          <a:noFill/>
          <a:ln>
            <a:miter lim="800000"/>
            <a:headEnd/>
            <a:tailEnd/>
          </a:ln>
        </p:spPr>
        <p:txBody>
          <a:bodyPr/>
          <a:lstStyle/>
          <a:p>
            <a:pPr defTabSz="762000"/>
            <a:fld id="{6D4DE1BB-12E8-4A4A-AB3B-6914C47415A1}" type="slidenum">
              <a:rPr lang="zh-TW" altLang="en-US"/>
              <a:pPr defTabSz="762000"/>
              <a:t>104</a:t>
            </a:fld>
            <a:endParaRPr lang="en-US" altLang="zh-TW"/>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742950" y="173038"/>
            <a:ext cx="8420100" cy="901700"/>
          </a:xfrm>
        </p:spPr>
        <p:txBody>
          <a:bodyPr/>
          <a:lstStyle/>
          <a:p>
            <a:r>
              <a:rPr lang="en-US" altLang="zh-TW"/>
              <a:t>TLB Miss</a:t>
            </a:r>
            <a:endParaRPr lang="en-AU" altLang="zh-TW">
              <a:ea typeface="新細明體" pitchFamily="18" charset="-120"/>
            </a:endParaRPr>
          </a:p>
        </p:txBody>
      </p:sp>
      <p:sp>
        <p:nvSpPr>
          <p:cNvPr id="102403" name="Rectangle 3"/>
          <p:cNvSpPr>
            <a:spLocks noGrp="1" noChangeArrowheads="1"/>
          </p:cNvSpPr>
          <p:nvPr>
            <p:ph type="body" idx="1"/>
          </p:nvPr>
        </p:nvSpPr>
        <p:spPr/>
        <p:txBody>
          <a:bodyPr/>
          <a:lstStyle/>
          <a:p>
            <a:r>
              <a:rPr lang="en-US" altLang="zh-TW"/>
              <a:t>If page is in memory</a:t>
            </a:r>
          </a:p>
          <a:p>
            <a:pPr lvl="1"/>
            <a:r>
              <a:rPr lang="en-US" altLang="zh-TW"/>
              <a:t>Load the PTE from memory and retry</a:t>
            </a:r>
          </a:p>
          <a:p>
            <a:pPr lvl="1"/>
            <a:r>
              <a:rPr lang="en-US" altLang="zh-TW"/>
              <a:t>Could be handled in hardware</a:t>
            </a:r>
          </a:p>
          <a:p>
            <a:pPr lvl="2"/>
            <a:r>
              <a:rPr lang="en-US" altLang="zh-TW"/>
              <a:t>Can get complex for more complicated page table structures</a:t>
            </a:r>
          </a:p>
          <a:p>
            <a:pPr lvl="1"/>
            <a:r>
              <a:rPr lang="en-US" altLang="zh-TW"/>
              <a:t>Or in software</a:t>
            </a:r>
          </a:p>
          <a:p>
            <a:pPr lvl="2"/>
            <a:r>
              <a:rPr lang="en-US" altLang="zh-TW"/>
              <a:t>Raise a special exception, with optimized handler</a:t>
            </a:r>
          </a:p>
          <a:p>
            <a:r>
              <a:rPr lang="en-US" altLang="zh-TW"/>
              <a:t>If page is not in memory (page fault)</a:t>
            </a:r>
          </a:p>
          <a:p>
            <a:pPr lvl="1"/>
            <a:r>
              <a:rPr lang="en-US" altLang="zh-TW"/>
              <a:t>OS handles fetching the page and updating the page table (software)</a:t>
            </a:r>
          </a:p>
          <a:p>
            <a:pPr lvl="1"/>
            <a:r>
              <a:rPr lang="en-US" altLang="zh-TW"/>
              <a:t>Then restart the faulting instruction</a:t>
            </a:r>
            <a:endParaRPr lang="en-AU" altLang="zh-TW">
              <a:ea typeface="新細明體" pitchFamily="18" charset="-120"/>
            </a:endParaRPr>
          </a:p>
        </p:txBody>
      </p:sp>
      <p:sp>
        <p:nvSpPr>
          <p:cNvPr id="102404" name="投影片編號版面配置區 1"/>
          <p:cNvSpPr>
            <a:spLocks noGrp="1"/>
          </p:cNvSpPr>
          <p:nvPr>
            <p:ph type="sldNum" sz="quarter" idx="12"/>
          </p:nvPr>
        </p:nvSpPr>
        <p:spPr>
          <a:noFill/>
          <a:ln>
            <a:miter lim="800000"/>
            <a:headEnd/>
            <a:tailEnd/>
          </a:ln>
        </p:spPr>
        <p:txBody>
          <a:bodyPr/>
          <a:lstStyle/>
          <a:p>
            <a:pPr defTabSz="762000"/>
            <a:fld id="{499F827B-45A0-4BFD-A8AF-39B394D3E373}" type="slidenum">
              <a:rPr lang="zh-TW" altLang="en-US"/>
              <a:pPr defTabSz="762000"/>
              <a:t>105</a:t>
            </a:fld>
            <a:endParaRPr lang="en-US" altLang="zh-TW"/>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6147" name="Rectangle 3"/>
          <p:cNvSpPr>
            <a:spLocks noGrp="1" noChangeArrowheads="1"/>
          </p:cNvSpPr>
          <p:nvPr>
            <p:ph type="body" idx="1"/>
          </p:nvPr>
        </p:nvSpPr>
        <p:spPr>
          <a:xfrm>
            <a:off x="742950" y="10715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t>Address sub-division</a:t>
            </a:r>
          </a:p>
          <a:p>
            <a:pPr lvl="1"/>
            <a:r>
              <a:rPr lang="en-US" altLang="zh-TW" sz="2000" dirty="0"/>
              <a:t>Cache hit and miss</a:t>
            </a:r>
          </a:p>
          <a:p>
            <a:pPr lvl="1"/>
            <a:r>
              <a:rPr lang="en-US" altLang="zh-TW" sz="2000" dirty="0"/>
              <a:t>Memory support</a:t>
            </a:r>
          </a:p>
          <a:p>
            <a:r>
              <a:rPr lang="en-US" altLang="zh-TW" sz="2000" dirty="0"/>
              <a:t>Measuring cache performance</a:t>
            </a:r>
          </a:p>
          <a:p>
            <a:r>
              <a:rPr lang="en-US" altLang="zh-TW" sz="2000" dirty="0"/>
              <a:t>Improving cache performance</a:t>
            </a:r>
          </a:p>
          <a:p>
            <a:pPr lvl="1"/>
            <a:r>
              <a:rPr lang="en-US" altLang="zh-TW" sz="2000" dirty="0"/>
              <a:t>Set associative cache</a:t>
            </a:r>
          </a:p>
          <a:p>
            <a:pPr lvl="1"/>
            <a:r>
              <a:rPr lang="en-US" altLang="zh-TW" sz="2000" dirty="0"/>
              <a:t>Multiple level cache</a:t>
            </a:r>
          </a:p>
          <a:p>
            <a:r>
              <a:rPr lang="en-US" altLang="zh-TW" sz="2000" dirty="0"/>
              <a:t>Virtual memory</a:t>
            </a:r>
          </a:p>
          <a:p>
            <a:pPr lvl="1"/>
            <a:r>
              <a:rPr lang="en-US" altLang="zh-TW" sz="2000" dirty="0"/>
              <a:t>Basics</a:t>
            </a:r>
          </a:p>
          <a:p>
            <a:pPr lvl="1"/>
            <a:r>
              <a:rPr lang="en-US" altLang="zh-TW" sz="2000" dirty="0"/>
              <a:t>Issues in virtual memory</a:t>
            </a:r>
          </a:p>
          <a:p>
            <a:pPr lvl="1"/>
            <a:r>
              <a:rPr lang="en-US" altLang="zh-TW" sz="2000" dirty="0"/>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solidFill>
                  <a:schemeClr val="accent2"/>
                </a:solidFill>
              </a:rPr>
              <a:t>TLB and cache</a:t>
            </a:r>
          </a:p>
          <a:p>
            <a:r>
              <a:rPr lang="en-US" altLang="zh-TW" sz="2000" dirty="0"/>
              <a:t>A common framework for memory hierarchy</a:t>
            </a:r>
          </a:p>
        </p:txBody>
      </p:sp>
      <p:sp>
        <p:nvSpPr>
          <p:cNvPr id="6148"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21079BBA-C287-4BD2-9D77-9C0655332BFF}" type="slidenum">
              <a:rPr kumimoji="0" lang="zh-TW" altLang="en-US" sz="1400" smtClean="0">
                <a:latin typeface="Arial" pitchFamily="34" charset="0"/>
              </a:rPr>
              <a:pPr/>
              <a:t>106</a:t>
            </a:fld>
            <a:endParaRPr kumimoji="0" lang="en-US" altLang="zh-TW" sz="1400">
              <a:latin typeface="Arial" pitchFamily="34" charset="0"/>
            </a:endParaRPr>
          </a:p>
        </p:txBody>
      </p:sp>
    </p:spTree>
    <p:extLst>
      <p:ext uri="{BB962C8B-B14F-4D97-AF65-F5344CB8AC3E}">
        <p14:creationId xmlns:p14="http://schemas.microsoft.com/office/powerpoint/2010/main" val="36059719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742950" y="173038"/>
            <a:ext cx="8420100" cy="901700"/>
          </a:xfrm>
        </p:spPr>
        <p:txBody>
          <a:bodyPr/>
          <a:lstStyle/>
          <a:p>
            <a:r>
              <a:rPr lang="en-US" altLang="zh-TW"/>
              <a:t>Making Address Translation Practical</a:t>
            </a:r>
          </a:p>
        </p:txBody>
      </p:sp>
      <p:sp>
        <p:nvSpPr>
          <p:cNvPr id="106499" name="Rectangle 3"/>
          <p:cNvSpPr>
            <a:spLocks noGrp="1" noChangeArrowheads="1"/>
          </p:cNvSpPr>
          <p:nvPr>
            <p:ph type="body" idx="1"/>
          </p:nvPr>
        </p:nvSpPr>
        <p:spPr/>
        <p:txBody>
          <a:bodyPr/>
          <a:lstStyle/>
          <a:p>
            <a:r>
              <a:rPr lang="en-US" altLang="zh-TW"/>
              <a:t>In VM, memory acts like a cache for disk</a:t>
            </a:r>
          </a:p>
          <a:p>
            <a:pPr lvl="1"/>
            <a:r>
              <a:rPr lang="en-US" altLang="zh-TW"/>
              <a:t>Page table maps virtual page numbers to physical frames</a:t>
            </a:r>
          </a:p>
          <a:p>
            <a:pPr lvl="1"/>
            <a:r>
              <a:rPr lang="en-US" altLang="zh-TW"/>
              <a:t>Use a page table cache for recent translation</a:t>
            </a:r>
            <a:br>
              <a:rPr lang="en-US" altLang="zh-TW"/>
            </a:br>
            <a:r>
              <a:rPr lang="en-US" altLang="zh-TW"/>
              <a:t>=&gt; </a:t>
            </a:r>
            <a:r>
              <a:rPr lang="en-US" altLang="zh-TW" i="1">
                <a:solidFill>
                  <a:schemeClr val="folHlink"/>
                </a:solidFill>
              </a:rPr>
              <a:t>Translation Lookaside Buffer</a:t>
            </a:r>
            <a:r>
              <a:rPr lang="en-US" altLang="zh-TW">
                <a:solidFill>
                  <a:schemeClr val="folHlink"/>
                </a:solidFill>
              </a:rPr>
              <a:t> (TLB)</a:t>
            </a:r>
          </a:p>
        </p:txBody>
      </p:sp>
      <p:sp>
        <p:nvSpPr>
          <p:cNvPr id="106500" name="Line 4"/>
          <p:cNvSpPr>
            <a:spLocks noChangeShapeType="1"/>
          </p:cNvSpPr>
          <p:nvPr/>
        </p:nvSpPr>
        <p:spPr bwMode="auto">
          <a:xfrm>
            <a:off x="2132013" y="3365500"/>
            <a:ext cx="1087437"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06501" name="Line 5"/>
          <p:cNvSpPr>
            <a:spLocks noChangeShapeType="1"/>
          </p:cNvSpPr>
          <p:nvPr/>
        </p:nvSpPr>
        <p:spPr bwMode="auto">
          <a:xfrm>
            <a:off x="3219450" y="3365500"/>
            <a:ext cx="0" cy="9525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06502" name="Line 6"/>
          <p:cNvSpPr>
            <a:spLocks noChangeShapeType="1"/>
          </p:cNvSpPr>
          <p:nvPr/>
        </p:nvSpPr>
        <p:spPr bwMode="auto">
          <a:xfrm flipH="1">
            <a:off x="2105025" y="4343400"/>
            <a:ext cx="1114425"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06503" name="Rectangle 7"/>
          <p:cNvSpPr>
            <a:spLocks noChangeArrowheads="1"/>
          </p:cNvSpPr>
          <p:nvPr/>
        </p:nvSpPr>
        <p:spPr bwMode="auto">
          <a:xfrm>
            <a:off x="2201863" y="3744913"/>
            <a:ext cx="6604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CPU</a:t>
            </a:r>
          </a:p>
        </p:txBody>
      </p:sp>
      <p:sp>
        <p:nvSpPr>
          <p:cNvPr id="106504" name="Rectangle 8"/>
          <p:cNvSpPr>
            <a:spLocks noChangeArrowheads="1"/>
          </p:cNvSpPr>
          <p:nvPr/>
        </p:nvSpPr>
        <p:spPr bwMode="auto">
          <a:xfrm>
            <a:off x="3935413" y="3403600"/>
            <a:ext cx="1155700" cy="901700"/>
          </a:xfrm>
          <a:prstGeom prst="rect">
            <a:avLst/>
          </a:prstGeom>
          <a:noFill/>
          <a:ln w="254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TLB</a:t>
            </a:r>
          </a:p>
          <a:p>
            <a:pPr algn="ctr"/>
            <a:r>
              <a:rPr kumimoji="1" lang="en-US" altLang="zh-TW" sz="1800" b="1">
                <a:latin typeface="Arial" pitchFamily="34" charset="0"/>
              </a:rPr>
              <a:t>Lookup</a:t>
            </a:r>
          </a:p>
        </p:txBody>
      </p:sp>
      <p:sp>
        <p:nvSpPr>
          <p:cNvPr id="106505" name="Rectangle 9"/>
          <p:cNvSpPr>
            <a:spLocks noChangeArrowheads="1"/>
          </p:cNvSpPr>
          <p:nvPr/>
        </p:nvSpPr>
        <p:spPr bwMode="auto">
          <a:xfrm>
            <a:off x="5916613" y="3403600"/>
            <a:ext cx="1155700" cy="901700"/>
          </a:xfrm>
          <a:prstGeom prst="rect">
            <a:avLst/>
          </a:prstGeom>
          <a:noFill/>
          <a:ln w="254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Cache</a:t>
            </a:r>
          </a:p>
        </p:txBody>
      </p:sp>
      <p:sp>
        <p:nvSpPr>
          <p:cNvPr id="106506" name="Rectangle 10"/>
          <p:cNvSpPr>
            <a:spLocks noChangeArrowheads="1"/>
          </p:cNvSpPr>
          <p:nvPr/>
        </p:nvSpPr>
        <p:spPr bwMode="auto">
          <a:xfrm>
            <a:off x="8048625" y="3416300"/>
            <a:ext cx="1155700" cy="901700"/>
          </a:xfrm>
          <a:prstGeom prst="rect">
            <a:avLst/>
          </a:prstGeom>
          <a:noFill/>
          <a:ln w="254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Main</a:t>
            </a:r>
          </a:p>
          <a:p>
            <a:pPr algn="ctr"/>
            <a:r>
              <a:rPr kumimoji="1" lang="en-US" altLang="zh-TW" sz="1800" b="1">
                <a:latin typeface="Arial" pitchFamily="34" charset="0"/>
              </a:rPr>
              <a:t>Memory</a:t>
            </a:r>
          </a:p>
        </p:txBody>
      </p:sp>
      <p:sp>
        <p:nvSpPr>
          <p:cNvPr id="106507" name="Line 11"/>
          <p:cNvSpPr>
            <a:spLocks noChangeShapeType="1"/>
          </p:cNvSpPr>
          <p:nvPr/>
        </p:nvSpPr>
        <p:spPr bwMode="auto">
          <a:xfrm>
            <a:off x="3219450" y="3543300"/>
            <a:ext cx="701675"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06508" name="Line 12"/>
          <p:cNvSpPr>
            <a:spLocks noChangeShapeType="1"/>
          </p:cNvSpPr>
          <p:nvPr/>
        </p:nvSpPr>
        <p:spPr bwMode="auto">
          <a:xfrm>
            <a:off x="5076825" y="3543300"/>
            <a:ext cx="825500"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06509" name="Line 13"/>
          <p:cNvSpPr>
            <a:spLocks noChangeShapeType="1"/>
          </p:cNvSpPr>
          <p:nvPr/>
        </p:nvSpPr>
        <p:spPr bwMode="auto">
          <a:xfrm>
            <a:off x="7072313" y="3517900"/>
            <a:ext cx="962025"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06510" name="Line 14"/>
          <p:cNvSpPr>
            <a:spLocks noChangeShapeType="1"/>
          </p:cNvSpPr>
          <p:nvPr/>
        </p:nvSpPr>
        <p:spPr bwMode="auto">
          <a:xfrm flipH="1">
            <a:off x="7815263" y="4165600"/>
            <a:ext cx="219075"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06511" name="Line 15"/>
          <p:cNvSpPr>
            <a:spLocks noChangeShapeType="1"/>
          </p:cNvSpPr>
          <p:nvPr/>
        </p:nvSpPr>
        <p:spPr bwMode="auto">
          <a:xfrm flipH="1">
            <a:off x="7800975" y="4165600"/>
            <a:ext cx="14288" cy="17907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06512" name="Line 16"/>
          <p:cNvSpPr>
            <a:spLocks noChangeShapeType="1"/>
          </p:cNvSpPr>
          <p:nvPr/>
        </p:nvSpPr>
        <p:spPr bwMode="auto">
          <a:xfrm flipH="1">
            <a:off x="3508375" y="5956300"/>
            <a:ext cx="2119313" cy="127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06513" name="Line 17"/>
          <p:cNvSpPr>
            <a:spLocks noChangeShapeType="1"/>
          </p:cNvSpPr>
          <p:nvPr/>
        </p:nvSpPr>
        <p:spPr bwMode="auto">
          <a:xfrm flipV="1">
            <a:off x="3481388" y="4229100"/>
            <a:ext cx="12700" cy="17145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06514" name="Line 18"/>
          <p:cNvSpPr>
            <a:spLocks noChangeShapeType="1"/>
          </p:cNvSpPr>
          <p:nvPr/>
        </p:nvSpPr>
        <p:spPr bwMode="auto">
          <a:xfrm flipH="1">
            <a:off x="3219450" y="4229100"/>
            <a:ext cx="274638"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06515" name="Line 19"/>
          <p:cNvSpPr>
            <a:spLocks noChangeShapeType="1"/>
          </p:cNvSpPr>
          <p:nvPr/>
        </p:nvSpPr>
        <p:spPr bwMode="auto">
          <a:xfrm flipV="1">
            <a:off x="7346950" y="4191000"/>
            <a:ext cx="14288" cy="17272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06516" name="Line 20"/>
          <p:cNvSpPr>
            <a:spLocks noChangeShapeType="1"/>
          </p:cNvSpPr>
          <p:nvPr/>
        </p:nvSpPr>
        <p:spPr bwMode="auto">
          <a:xfrm flipH="1">
            <a:off x="7085013" y="4191000"/>
            <a:ext cx="276225"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06517" name="Line 21"/>
          <p:cNvSpPr>
            <a:spLocks noChangeShapeType="1"/>
          </p:cNvSpPr>
          <p:nvPr/>
        </p:nvSpPr>
        <p:spPr bwMode="auto">
          <a:xfrm flipH="1">
            <a:off x="5640388" y="4165600"/>
            <a:ext cx="261937"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06518" name="Line 22"/>
          <p:cNvSpPr>
            <a:spLocks noChangeShapeType="1"/>
          </p:cNvSpPr>
          <p:nvPr/>
        </p:nvSpPr>
        <p:spPr bwMode="auto">
          <a:xfrm flipH="1">
            <a:off x="5627688" y="4165600"/>
            <a:ext cx="12700" cy="17780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06519" name="Oval 23"/>
          <p:cNvSpPr>
            <a:spLocks noChangeArrowheads="1"/>
          </p:cNvSpPr>
          <p:nvPr/>
        </p:nvSpPr>
        <p:spPr bwMode="auto">
          <a:xfrm>
            <a:off x="7332663" y="5943600"/>
            <a:ext cx="28575" cy="38100"/>
          </a:xfrm>
          <a:prstGeom prst="ellipse">
            <a:avLst/>
          </a:prstGeom>
          <a:solidFill>
            <a:schemeClr val="accent1"/>
          </a:solidFill>
          <a:ln w="25400">
            <a:solidFill>
              <a:schemeClr val="tx1"/>
            </a:solidFill>
            <a:round/>
            <a:headEnd/>
            <a:tailEnd/>
          </a:ln>
        </p:spPr>
        <p:txBody>
          <a:bodyPr wrap="none" anchor="ctr"/>
          <a:lstStyle/>
          <a:p>
            <a:endParaRPr lang="zh-TW" altLang="en-US"/>
          </a:p>
        </p:txBody>
      </p:sp>
      <p:sp>
        <p:nvSpPr>
          <p:cNvPr id="106520" name="Rectangle 24"/>
          <p:cNvSpPr>
            <a:spLocks noChangeArrowheads="1"/>
          </p:cNvSpPr>
          <p:nvPr/>
        </p:nvSpPr>
        <p:spPr bwMode="auto">
          <a:xfrm>
            <a:off x="3260725" y="3287713"/>
            <a:ext cx="481013"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VA</a:t>
            </a:r>
          </a:p>
        </p:txBody>
      </p:sp>
      <p:sp>
        <p:nvSpPr>
          <p:cNvPr id="106521" name="Rectangle 25"/>
          <p:cNvSpPr>
            <a:spLocks noChangeArrowheads="1"/>
          </p:cNvSpPr>
          <p:nvPr/>
        </p:nvSpPr>
        <p:spPr bwMode="auto">
          <a:xfrm>
            <a:off x="5118100" y="3287713"/>
            <a:ext cx="481013"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PA</a:t>
            </a:r>
          </a:p>
        </p:txBody>
      </p:sp>
      <p:sp>
        <p:nvSpPr>
          <p:cNvPr id="106522" name="Rectangle 26"/>
          <p:cNvSpPr>
            <a:spLocks noChangeArrowheads="1"/>
          </p:cNvSpPr>
          <p:nvPr/>
        </p:nvSpPr>
        <p:spPr bwMode="auto">
          <a:xfrm>
            <a:off x="7140575" y="3262313"/>
            <a:ext cx="7016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miss</a:t>
            </a:r>
          </a:p>
        </p:txBody>
      </p:sp>
      <p:sp>
        <p:nvSpPr>
          <p:cNvPr id="106523" name="Rectangle 27"/>
          <p:cNvSpPr>
            <a:spLocks noChangeArrowheads="1"/>
          </p:cNvSpPr>
          <p:nvPr/>
        </p:nvSpPr>
        <p:spPr bwMode="auto">
          <a:xfrm>
            <a:off x="5805488" y="4392613"/>
            <a:ext cx="44132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hit</a:t>
            </a:r>
          </a:p>
        </p:txBody>
      </p:sp>
      <p:sp>
        <p:nvSpPr>
          <p:cNvPr id="106524" name="Rectangle 28"/>
          <p:cNvSpPr>
            <a:spLocks noChangeArrowheads="1"/>
          </p:cNvSpPr>
          <p:nvPr/>
        </p:nvSpPr>
        <p:spPr bwMode="auto">
          <a:xfrm>
            <a:off x="6218238" y="5675313"/>
            <a:ext cx="6477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data</a:t>
            </a:r>
          </a:p>
        </p:txBody>
      </p:sp>
      <p:sp>
        <p:nvSpPr>
          <p:cNvPr id="106525" name="Rectangle 29"/>
          <p:cNvSpPr>
            <a:spLocks noChangeArrowheads="1"/>
          </p:cNvSpPr>
          <p:nvPr/>
        </p:nvSpPr>
        <p:spPr bwMode="auto">
          <a:xfrm>
            <a:off x="3935413" y="4775200"/>
            <a:ext cx="1155700" cy="901700"/>
          </a:xfrm>
          <a:prstGeom prst="rect">
            <a:avLst/>
          </a:prstGeom>
          <a:noFill/>
          <a:ln w="254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Trans-</a:t>
            </a:r>
          </a:p>
          <a:p>
            <a:pPr algn="ctr"/>
            <a:r>
              <a:rPr kumimoji="1" lang="en-US" altLang="zh-TW" sz="1800" b="1">
                <a:latin typeface="Arial" pitchFamily="34" charset="0"/>
              </a:rPr>
              <a:t>lation</a:t>
            </a:r>
          </a:p>
        </p:txBody>
      </p:sp>
      <p:sp>
        <p:nvSpPr>
          <p:cNvPr id="106526" name="Rectangle 30"/>
          <p:cNvSpPr>
            <a:spLocks noChangeArrowheads="1"/>
          </p:cNvSpPr>
          <p:nvPr/>
        </p:nvSpPr>
        <p:spPr bwMode="auto">
          <a:xfrm>
            <a:off x="5118100" y="3059113"/>
            <a:ext cx="439738"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hit</a:t>
            </a:r>
          </a:p>
        </p:txBody>
      </p:sp>
      <p:sp>
        <p:nvSpPr>
          <p:cNvPr id="106527" name="Line 31"/>
          <p:cNvSpPr>
            <a:spLocks noChangeShapeType="1"/>
          </p:cNvSpPr>
          <p:nvPr/>
        </p:nvSpPr>
        <p:spPr bwMode="auto">
          <a:xfrm>
            <a:off x="4498975" y="4318000"/>
            <a:ext cx="0" cy="4445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06528" name="Rectangle 32"/>
          <p:cNvSpPr>
            <a:spLocks noChangeArrowheads="1"/>
          </p:cNvSpPr>
          <p:nvPr/>
        </p:nvSpPr>
        <p:spPr bwMode="auto">
          <a:xfrm>
            <a:off x="3783013" y="4392613"/>
            <a:ext cx="7016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miss</a:t>
            </a:r>
          </a:p>
        </p:txBody>
      </p:sp>
      <p:sp>
        <p:nvSpPr>
          <p:cNvPr id="106529" name="Line 33"/>
          <p:cNvSpPr>
            <a:spLocks noChangeShapeType="1"/>
          </p:cNvSpPr>
          <p:nvPr/>
        </p:nvSpPr>
        <p:spPr bwMode="auto">
          <a:xfrm>
            <a:off x="4513263" y="5715000"/>
            <a:ext cx="0" cy="1143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06530" name="Line 34"/>
          <p:cNvSpPr>
            <a:spLocks noChangeShapeType="1"/>
          </p:cNvSpPr>
          <p:nvPr/>
        </p:nvSpPr>
        <p:spPr bwMode="auto">
          <a:xfrm>
            <a:off x="4513263" y="5829300"/>
            <a:ext cx="742950"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06531" name="Line 35"/>
          <p:cNvSpPr>
            <a:spLocks noChangeShapeType="1"/>
          </p:cNvSpPr>
          <p:nvPr/>
        </p:nvSpPr>
        <p:spPr bwMode="auto">
          <a:xfrm flipV="1">
            <a:off x="5256213" y="3543300"/>
            <a:ext cx="0" cy="22860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06532" name="Line 36"/>
          <p:cNvSpPr>
            <a:spLocks noChangeShapeType="1"/>
          </p:cNvSpPr>
          <p:nvPr/>
        </p:nvSpPr>
        <p:spPr bwMode="auto">
          <a:xfrm flipH="1">
            <a:off x="5627688" y="5956300"/>
            <a:ext cx="2173287"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06533" name="Rectangle 37"/>
          <p:cNvSpPr>
            <a:spLocks noChangeArrowheads="1"/>
          </p:cNvSpPr>
          <p:nvPr/>
        </p:nvSpPr>
        <p:spPr bwMode="auto">
          <a:xfrm>
            <a:off x="8378825" y="6094413"/>
            <a:ext cx="563563"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20 </a:t>
            </a:r>
            <a:r>
              <a:rPr kumimoji="1" lang="en-US" altLang="zh-TW" sz="1800" b="1">
                <a:latin typeface="Arial" pitchFamily="34" charset="0"/>
              </a:rPr>
              <a:t>t</a:t>
            </a:r>
          </a:p>
        </p:txBody>
      </p:sp>
      <p:sp>
        <p:nvSpPr>
          <p:cNvPr id="106534" name="Rectangle 38"/>
          <p:cNvSpPr>
            <a:spLocks noChangeArrowheads="1"/>
          </p:cNvSpPr>
          <p:nvPr/>
        </p:nvSpPr>
        <p:spPr bwMode="auto">
          <a:xfrm>
            <a:off x="6438900" y="6081713"/>
            <a:ext cx="220663"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t</a:t>
            </a:r>
          </a:p>
        </p:txBody>
      </p:sp>
      <p:sp>
        <p:nvSpPr>
          <p:cNvPr id="106535" name="Rectangle 39"/>
          <p:cNvSpPr>
            <a:spLocks noChangeArrowheads="1"/>
          </p:cNvSpPr>
          <p:nvPr/>
        </p:nvSpPr>
        <p:spPr bwMode="auto">
          <a:xfrm>
            <a:off x="4183063" y="6094413"/>
            <a:ext cx="63182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1/2 </a:t>
            </a:r>
            <a:r>
              <a:rPr kumimoji="1" lang="en-US" altLang="zh-TW" sz="1800" b="1">
                <a:latin typeface="Arial" pitchFamily="34" charset="0"/>
              </a:rPr>
              <a:t>t</a:t>
            </a:r>
          </a:p>
        </p:txBody>
      </p:sp>
      <p:sp>
        <p:nvSpPr>
          <p:cNvPr id="106536" name="Rectangle 40"/>
          <p:cNvSpPr>
            <a:spLocks noChangeArrowheads="1"/>
          </p:cNvSpPr>
          <p:nvPr/>
        </p:nvSpPr>
        <p:spPr bwMode="auto">
          <a:xfrm>
            <a:off x="398463" y="4341813"/>
            <a:ext cx="1473200" cy="517525"/>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i="1">
                <a:latin typeface="Arial" pitchFamily="34" charset="0"/>
              </a:rPr>
              <a:t>Translation</a:t>
            </a:r>
          </a:p>
          <a:p>
            <a:pPr>
              <a:lnSpc>
                <a:spcPct val="85000"/>
              </a:lnSpc>
            </a:pPr>
            <a:r>
              <a:rPr kumimoji="1" lang="en-US" altLang="zh-TW" sz="1800" b="1" i="1">
                <a:latin typeface="Arial" pitchFamily="34" charset="0"/>
              </a:rPr>
              <a:t>with a TLB</a:t>
            </a:r>
          </a:p>
        </p:txBody>
      </p:sp>
      <p:sp>
        <p:nvSpPr>
          <p:cNvPr id="106537" name="投影片編號版面配置區 1"/>
          <p:cNvSpPr>
            <a:spLocks noGrp="1"/>
          </p:cNvSpPr>
          <p:nvPr>
            <p:ph type="sldNum" sz="quarter" idx="12"/>
          </p:nvPr>
        </p:nvSpPr>
        <p:spPr>
          <a:noFill/>
          <a:ln>
            <a:miter lim="800000"/>
            <a:headEnd/>
            <a:tailEnd/>
          </a:ln>
        </p:spPr>
        <p:txBody>
          <a:bodyPr/>
          <a:lstStyle/>
          <a:p>
            <a:pPr defTabSz="762000"/>
            <a:fld id="{77323895-777D-4B43-9EBA-45AA5AA6F225}" type="slidenum">
              <a:rPr lang="zh-TW" altLang="en-US"/>
              <a:pPr defTabSz="762000"/>
              <a:t>107</a:t>
            </a:fld>
            <a:endParaRPr lang="en-US" altLang="zh-TW"/>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編號版面配置區 1"/>
          <p:cNvSpPr>
            <a:spLocks noGrp="1"/>
          </p:cNvSpPr>
          <p:nvPr>
            <p:ph type="sldNum" sz="quarter" idx="12"/>
          </p:nvPr>
        </p:nvSpPr>
        <p:spPr>
          <a:noFill/>
          <a:ln>
            <a:miter lim="800000"/>
            <a:headEnd/>
            <a:tailEnd/>
          </a:ln>
        </p:spPr>
        <p:txBody>
          <a:bodyPr/>
          <a:lstStyle/>
          <a:p>
            <a:pPr defTabSz="762000"/>
            <a:fld id="{438FA50B-92B7-47DA-94ED-512321015D11}" type="slidenum">
              <a:rPr lang="zh-TW" altLang="en-US"/>
              <a:pPr defTabSz="762000"/>
              <a:t>108</a:t>
            </a:fld>
            <a:endParaRPr lang="en-US" altLang="zh-TW"/>
          </a:p>
        </p:txBody>
      </p:sp>
      <p:sp>
        <p:nvSpPr>
          <p:cNvPr id="107523" name="Rectangle 2"/>
          <p:cNvSpPr>
            <a:spLocks noGrp="1" noChangeArrowheads="1"/>
          </p:cNvSpPr>
          <p:nvPr>
            <p:ph type="title" idx="4294967295"/>
          </p:nvPr>
        </p:nvSpPr>
        <p:spPr>
          <a:xfrm>
            <a:off x="0" y="304800"/>
            <a:ext cx="2889250" cy="1752600"/>
          </a:xfrm>
        </p:spPr>
        <p:txBody>
          <a:bodyPr/>
          <a:lstStyle/>
          <a:p>
            <a:r>
              <a:rPr lang="en-US" altLang="zh-TW"/>
              <a:t>Integrating TLB and Cache</a:t>
            </a:r>
          </a:p>
        </p:txBody>
      </p:sp>
      <p:sp>
        <p:nvSpPr>
          <p:cNvPr id="107525" name="Text Box 5"/>
          <p:cNvSpPr txBox="1">
            <a:spLocks noChangeArrowheads="1"/>
          </p:cNvSpPr>
          <p:nvPr/>
        </p:nvSpPr>
        <p:spPr bwMode="auto">
          <a:xfrm>
            <a:off x="742950" y="5715000"/>
            <a:ext cx="1376363" cy="457200"/>
          </a:xfrm>
          <a:prstGeom prst="rect">
            <a:avLst/>
          </a:prstGeom>
          <a:noFill/>
          <a:ln w="12700">
            <a:noFill/>
            <a:prstDash val="sysDot"/>
            <a:miter lim="800000"/>
            <a:headEnd type="none" w="sm" len="sm"/>
            <a:tailEnd type="none" w="sm" len="sm"/>
          </a:ln>
        </p:spPr>
        <p:txBody>
          <a:bodyPr wrap="none">
            <a:spAutoFit/>
          </a:bodyPr>
          <a:lstStyle/>
          <a:p>
            <a:r>
              <a:rPr kumimoji="1" lang="en-US" altLang="zh-TW" b="1">
                <a:latin typeface="Century Gothic" pitchFamily="34" charset="0"/>
              </a:rPr>
              <a:t>Fig. 5.24</a:t>
            </a:r>
          </a:p>
        </p:txBody>
      </p:sp>
      <p:grpSp>
        <p:nvGrpSpPr>
          <p:cNvPr id="2" name="Group 4">
            <a:extLst>
              <a:ext uri="{FF2B5EF4-FFF2-40B4-BE49-F238E27FC236}">
                <a16:creationId xmlns:a16="http://schemas.microsoft.com/office/drawing/2014/main" id="{116CF834-58F4-409A-BF65-85C8E5800555}"/>
              </a:ext>
            </a:extLst>
          </p:cNvPr>
          <p:cNvGrpSpPr>
            <a:grpSpLocks noChangeAspect="1"/>
          </p:cNvGrpSpPr>
          <p:nvPr/>
        </p:nvGrpSpPr>
        <p:grpSpPr bwMode="auto">
          <a:xfrm>
            <a:off x="2160588" y="249238"/>
            <a:ext cx="7580312" cy="6042025"/>
            <a:chOff x="1361" y="157"/>
            <a:chExt cx="4775" cy="3806"/>
          </a:xfrm>
        </p:grpSpPr>
        <p:sp>
          <p:nvSpPr>
            <p:cNvPr id="3" name="AutoShape 3">
              <a:extLst>
                <a:ext uri="{FF2B5EF4-FFF2-40B4-BE49-F238E27FC236}">
                  <a16:creationId xmlns:a16="http://schemas.microsoft.com/office/drawing/2014/main" id="{2942B307-F5B9-4474-8E63-8E9C68A3B9FC}"/>
                </a:ext>
              </a:extLst>
            </p:cNvPr>
            <p:cNvSpPr>
              <a:spLocks noChangeAspect="1" noChangeArrowheads="1" noTextEdit="1"/>
            </p:cNvSpPr>
            <p:nvPr/>
          </p:nvSpPr>
          <p:spPr bwMode="auto">
            <a:xfrm>
              <a:off x="1361" y="157"/>
              <a:ext cx="4775" cy="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grpSp>
          <p:nvGrpSpPr>
            <p:cNvPr id="4" name="Group 205">
              <a:extLst>
                <a:ext uri="{FF2B5EF4-FFF2-40B4-BE49-F238E27FC236}">
                  <a16:creationId xmlns:a16="http://schemas.microsoft.com/office/drawing/2014/main" id="{48E6FCE4-C5CF-48D7-BA9A-D7C4963E2504}"/>
                </a:ext>
              </a:extLst>
            </p:cNvPr>
            <p:cNvGrpSpPr>
              <a:grpSpLocks/>
            </p:cNvGrpSpPr>
            <p:nvPr/>
          </p:nvGrpSpPr>
          <p:grpSpPr bwMode="auto">
            <a:xfrm>
              <a:off x="1366" y="30"/>
              <a:ext cx="4759" cy="3924"/>
              <a:chOff x="1366" y="30"/>
              <a:chExt cx="4759" cy="3924"/>
            </a:xfrm>
          </p:grpSpPr>
          <p:sp>
            <p:nvSpPr>
              <p:cNvPr id="107634" name="Freeform 5">
                <a:extLst>
                  <a:ext uri="{FF2B5EF4-FFF2-40B4-BE49-F238E27FC236}">
                    <a16:creationId xmlns:a16="http://schemas.microsoft.com/office/drawing/2014/main" id="{9A66367C-29F6-48B2-B251-14EEC171516D}"/>
                  </a:ext>
                </a:extLst>
              </p:cNvPr>
              <p:cNvSpPr>
                <a:spLocks/>
              </p:cNvSpPr>
              <p:nvPr/>
            </p:nvSpPr>
            <p:spPr bwMode="auto">
              <a:xfrm>
                <a:off x="2037" y="2817"/>
                <a:ext cx="4086" cy="752"/>
              </a:xfrm>
              <a:custGeom>
                <a:avLst/>
                <a:gdLst>
                  <a:gd name="T0" fmla="*/ 4086 w 4086"/>
                  <a:gd name="T1" fmla="*/ 752 h 752"/>
                  <a:gd name="T2" fmla="*/ 4086 w 4086"/>
                  <a:gd name="T3" fmla="*/ 0 h 752"/>
                  <a:gd name="T4" fmla="*/ 0 w 4086"/>
                  <a:gd name="T5" fmla="*/ 0 h 752"/>
                  <a:gd name="T6" fmla="*/ 0 w 4086"/>
                  <a:gd name="T7" fmla="*/ 752 h 752"/>
                  <a:gd name="T8" fmla="*/ 4086 w 4086"/>
                  <a:gd name="T9" fmla="*/ 752 h 752"/>
                  <a:gd name="T10" fmla="*/ 4086 w 4086"/>
                  <a:gd name="T11" fmla="*/ 752 h 752"/>
                </a:gdLst>
                <a:ahLst/>
                <a:cxnLst>
                  <a:cxn ang="0">
                    <a:pos x="T0" y="T1"/>
                  </a:cxn>
                  <a:cxn ang="0">
                    <a:pos x="T2" y="T3"/>
                  </a:cxn>
                  <a:cxn ang="0">
                    <a:pos x="T4" y="T5"/>
                  </a:cxn>
                  <a:cxn ang="0">
                    <a:pos x="T6" y="T7"/>
                  </a:cxn>
                  <a:cxn ang="0">
                    <a:pos x="T8" y="T9"/>
                  </a:cxn>
                  <a:cxn ang="0">
                    <a:pos x="T10" y="T11"/>
                  </a:cxn>
                </a:cxnLst>
                <a:rect l="0" t="0" r="r" b="b"/>
                <a:pathLst>
                  <a:path w="4086" h="752">
                    <a:moveTo>
                      <a:pt x="4086" y="752"/>
                    </a:moveTo>
                    <a:lnTo>
                      <a:pt x="4086" y="0"/>
                    </a:lnTo>
                    <a:lnTo>
                      <a:pt x="0" y="0"/>
                    </a:lnTo>
                    <a:lnTo>
                      <a:pt x="0" y="752"/>
                    </a:lnTo>
                    <a:lnTo>
                      <a:pt x="4086" y="752"/>
                    </a:lnTo>
                    <a:lnTo>
                      <a:pt x="4086" y="752"/>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635" name="Rectangle 6">
                <a:extLst>
                  <a:ext uri="{FF2B5EF4-FFF2-40B4-BE49-F238E27FC236}">
                    <a16:creationId xmlns:a16="http://schemas.microsoft.com/office/drawing/2014/main" id="{4191F071-A224-475B-9065-F0059B61331A}"/>
                  </a:ext>
                </a:extLst>
              </p:cNvPr>
              <p:cNvSpPr>
                <a:spLocks noChangeArrowheads="1"/>
              </p:cNvSpPr>
              <p:nvPr/>
            </p:nvSpPr>
            <p:spPr bwMode="auto">
              <a:xfrm>
                <a:off x="1992" y="2708"/>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V</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36" name="Rectangle 7">
                <a:extLst>
                  <a:ext uri="{FF2B5EF4-FFF2-40B4-BE49-F238E27FC236}">
                    <a16:creationId xmlns:a16="http://schemas.microsoft.com/office/drawing/2014/main" id="{28111FE0-EBB7-4449-98CD-A0A87BD40F30}"/>
                  </a:ext>
                </a:extLst>
              </p:cNvPr>
              <p:cNvSpPr>
                <a:spLocks noChangeArrowheads="1"/>
              </p:cNvSpPr>
              <p:nvPr/>
            </p:nvSpPr>
            <p:spPr bwMode="auto">
              <a:xfrm>
                <a:off x="2050" y="2708"/>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37" name="Rectangle 8">
                <a:extLst>
                  <a:ext uri="{FF2B5EF4-FFF2-40B4-BE49-F238E27FC236}">
                    <a16:creationId xmlns:a16="http://schemas.microsoft.com/office/drawing/2014/main" id="{C6485251-F2E9-41E4-A7D3-4FB23E2AF4CF}"/>
                  </a:ext>
                </a:extLst>
              </p:cNvPr>
              <p:cNvSpPr>
                <a:spLocks noChangeArrowheads="1"/>
              </p:cNvSpPr>
              <p:nvPr/>
            </p:nvSpPr>
            <p:spPr bwMode="auto">
              <a:xfrm>
                <a:off x="2100" y="2708"/>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l</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38" name="Rectangle 9">
                <a:extLst>
                  <a:ext uri="{FF2B5EF4-FFF2-40B4-BE49-F238E27FC236}">
                    <a16:creationId xmlns:a16="http://schemas.microsoft.com/office/drawing/2014/main" id="{4FC1BE0B-2ABB-47AF-B2CA-EFFD17A29E4E}"/>
                  </a:ext>
                </a:extLst>
              </p:cNvPr>
              <p:cNvSpPr>
                <a:spLocks noChangeArrowheads="1"/>
              </p:cNvSpPr>
              <p:nvPr/>
            </p:nvSpPr>
            <p:spPr bwMode="auto">
              <a:xfrm>
                <a:off x="2119" y="2708"/>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39" name="Rectangle 10">
                <a:extLst>
                  <a:ext uri="{FF2B5EF4-FFF2-40B4-BE49-F238E27FC236}">
                    <a16:creationId xmlns:a16="http://schemas.microsoft.com/office/drawing/2014/main" id="{6F13D831-5B03-4375-A26E-32632112D2DA}"/>
                  </a:ext>
                </a:extLst>
              </p:cNvPr>
              <p:cNvSpPr>
                <a:spLocks noChangeArrowheads="1"/>
              </p:cNvSpPr>
              <p:nvPr/>
            </p:nvSpPr>
            <p:spPr bwMode="auto">
              <a:xfrm>
                <a:off x="2137" y="2708"/>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40" name="Rectangle 11">
                <a:extLst>
                  <a:ext uri="{FF2B5EF4-FFF2-40B4-BE49-F238E27FC236}">
                    <a16:creationId xmlns:a16="http://schemas.microsoft.com/office/drawing/2014/main" id="{B0D1484C-E442-4B98-AD3C-B4C601335089}"/>
                  </a:ext>
                </a:extLst>
              </p:cNvPr>
              <p:cNvSpPr>
                <a:spLocks noChangeArrowheads="1"/>
              </p:cNvSpPr>
              <p:nvPr/>
            </p:nvSpPr>
            <p:spPr bwMode="auto">
              <a:xfrm>
                <a:off x="2747" y="2703"/>
                <a:ext cx="9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41" name="Rectangle 12">
                <a:extLst>
                  <a:ext uri="{FF2B5EF4-FFF2-40B4-BE49-F238E27FC236}">
                    <a16:creationId xmlns:a16="http://schemas.microsoft.com/office/drawing/2014/main" id="{99B0014E-1D74-40C6-A520-50327B5CD457}"/>
                  </a:ext>
                </a:extLst>
              </p:cNvPr>
              <p:cNvSpPr>
                <a:spLocks noChangeArrowheads="1"/>
              </p:cNvSpPr>
              <p:nvPr/>
            </p:nvSpPr>
            <p:spPr bwMode="auto">
              <a:xfrm>
                <a:off x="2800" y="2703"/>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42" name="Rectangle 13">
                <a:extLst>
                  <a:ext uri="{FF2B5EF4-FFF2-40B4-BE49-F238E27FC236}">
                    <a16:creationId xmlns:a16="http://schemas.microsoft.com/office/drawing/2014/main" id="{9F280035-A886-453F-9AD4-67155E7D6DB2}"/>
                  </a:ext>
                </a:extLst>
              </p:cNvPr>
              <p:cNvSpPr>
                <a:spLocks noChangeArrowheads="1"/>
              </p:cNvSpPr>
              <p:nvPr/>
            </p:nvSpPr>
            <p:spPr bwMode="auto">
              <a:xfrm>
                <a:off x="2850" y="2703"/>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g</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43" name="Rectangle 14">
                <a:extLst>
                  <a:ext uri="{FF2B5EF4-FFF2-40B4-BE49-F238E27FC236}">
                    <a16:creationId xmlns:a16="http://schemas.microsoft.com/office/drawing/2014/main" id="{DA5E3B24-631E-4FED-BFFF-511B4B451407}"/>
                  </a:ext>
                </a:extLst>
              </p:cNvPr>
              <p:cNvSpPr>
                <a:spLocks noChangeArrowheads="1"/>
              </p:cNvSpPr>
              <p:nvPr/>
            </p:nvSpPr>
            <p:spPr bwMode="auto">
              <a:xfrm>
                <a:off x="4734" y="2705"/>
                <a:ext cx="10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44" name="Rectangle 15">
                <a:extLst>
                  <a:ext uri="{FF2B5EF4-FFF2-40B4-BE49-F238E27FC236}">
                    <a16:creationId xmlns:a16="http://schemas.microsoft.com/office/drawing/2014/main" id="{93A5B76D-698F-4E72-AE4F-54BBBED81DE2}"/>
                  </a:ext>
                </a:extLst>
              </p:cNvPr>
              <p:cNvSpPr>
                <a:spLocks noChangeArrowheads="1"/>
              </p:cNvSpPr>
              <p:nvPr/>
            </p:nvSpPr>
            <p:spPr bwMode="auto">
              <a:xfrm>
                <a:off x="4798" y="270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45" name="Rectangle 16">
                <a:extLst>
                  <a:ext uri="{FF2B5EF4-FFF2-40B4-BE49-F238E27FC236}">
                    <a16:creationId xmlns:a16="http://schemas.microsoft.com/office/drawing/2014/main" id="{F816DE5C-FC1E-42CF-B7DD-21BC389163A7}"/>
                  </a:ext>
                </a:extLst>
              </p:cNvPr>
              <p:cNvSpPr>
                <a:spLocks noChangeArrowheads="1"/>
              </p:cNvSpPr>
              <p:nvPr/>
            </p:nvSpPr>
            <p:spPr bwMode="auto">
              <a:xfrm>
                <a:off x="4848" y="2705"/>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46" name="Rectangle 17">
                <a:extLst>
                  <a:ext uri="{FF2B5EF4-FFF2-40B4-BE49-F238E27FC236}">
                    <a16:creationId xmlns:a16="http://schemas.microsoft.com/office/drawing/2014/main" id="{24D89456-5ADA-4E5E-914B-0D9D36A9CE83}"/>
                  </a:ext>
                </a:extLst>
              </p:cNvPr>
              <p:cNvSpPr>
                <a:spLocks noChangeArrowheads="1"/>
              </p:cNvSpPr>
              <p:nvPr/>
            </p:nvSpPr>
            <p:spPr bwMode="auto">
              <a:xfrm>
                <a:off x="4872" y="270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47" name="Freeform 18">
                <a:extLst>
                  <a:ext uri="{FF2B5EF4-FFF2-40B4-BE49-F238E27FC236}">
                    <a16:creationId xmlns:a16="http://schemas.microsoft.com/office/drawing/2014/main" id="{31F30660-7E4E-42FA-B439-5DF69353EF9A}"/>
                  </a:ext>
                </a:extLst>
              </p:cNvPr>
              <p:cNvSpPr>
                <a:spLocks/>
              </p:cNvSpPr>
              <p:nvPr/>
            </p:nvSpPr>
            <p:spPr bwMode="auto">
              <a:xfrm>
                <a:off x="2039" y="3244"/>
                <a:ext cx="4086" cy="106"/>
              </a:xfrm>
              <a:custGeom>
                <a:avLst/>
                <a:gdLst>
                  <a:gd name="T0" fmla="*/ 4084 w 4086"/>
                  <a:gd name="T1" fmla="*/ 104 h 106"/>
                  <a:gd name="T2" fmla="*/ 4086 w 4086"/>
                  <a:gd name="T3" fmla="*/ 0 h 106"/>
                  <a:gd name="T4" fmla="*/ 0 w 4086"/>
                  <a:gd name="T5" fmla="*/ 0 h 106"/>
                  <a:gd name="T6" fmla="*/ 0 w 4086"/>
                  <a:gd name="T7" fmla="*/ 106 h 106"/>
                  <a:gd name="T8" fmla="*/ 4084 w 4086"/>
                  <a:gd name="T9" fmla="*/ 106 h 106"/>
                  <a:gd name="T10" fmla="*/ 4084 w 4086"/>
                  <a:gd name="T11" fmla="*/ 106 h 106"/>
                  <a:gd name="T12" fmla="*/ 4084 w 4086"/>
                  <a:gd name="T13" fmla="*/ 104 h 106"/>
                </a:gdLst>
                <a:ahLst/>
                <a:cxnLst>
                  <a:cxn ang="0">
                    <a:pos x="T0" y="T1"/>
                  </a:cxn>
                  <a:cxn ang="0">
                    <a:pos x="T2" y="T3"/>
                  </a:cxn>
                  <a:cxn ang="0">
                    <a:pos x="T4" y="T5"/>
                  </a:cxn>
                  <a:cxn ang="0">
                    <a:pos x="T6" y="T7"/>
                  </a:cxn>
                  <a:cxn ang="0">
                    <a:pos x="T8" y="T9"/>
                  </a:cxn>
                  <a:cxn ang="0">
                    <a:pos x="T10" y="T11"/>
                  </a:cxn>
                  <a:cxn ang="0">
                    <a:pos x="T12" y="T13"/>
                  </a:cxn>
                </a:cxnLst>
                <a:rect l="0" t="0" r="r" b="b"/>
                <a:pathLst>
                  <a:path w="4086" h="106">
                    <a:moveTo>
                      <a:pt x="4084" y="104"/>
                    </a:moveTo>
                    <a:lnTo>
                      <a:pt x="4086" y="0"/>
                    </a:lnTo>
                    <a:lnTo>
                      <a:pt x="0" y="0"/>
                    </a:lnTo>
                    <a:lnTo>
                      <a:pt x="0" y="106"/>
                    </a:lnTo>
                    <a:lnTo>
                      <a:pt x="4084" y="106"/>
                    </a:lnTo>
                    <a:lnTo>
                      <a:pt x="4084" y="106"/>
                    </a:lnTo>
                    <a:lnTo>
                      <a:pt x="4084" y="10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48" name="Freeform 19">
                <a:extLst>
                  <a:ext uri="{FF2B5EF4-FFF2-40B4-BE49-F238E27FC236}">
                    <a16:creationId xmlns:a16="http://schemas.microsoft.com/office/drawing/2014/main" id="{1F7126A3-F022-4846-B1E7-0F401D9C00A8}"/>
                  </a:ext>
                </a:extLst>
              </p:cNvPr>
              <p:cNvSpPr>
                <a:spLocks/>
              </p:cNvSpPr>
              <p:nvPr/>
            </p:nvSpPr>
            <p:spPr bwMode="auto">
              <a:xfrm>
                <a:off x="2039" y="3244"/>
                <a:ext cx="4086" cy="106"/>
              </a:xfrm>
              <a:custGeom>
                <a:avLst/>
                <a:gdLst>
                  <a:gd name="T0" fmla="*/ 4084 w 4086"/>
                  <a:gd name="T1" fmla="*/ 104 h 106"/>
                  <a:gd name="T2" fmla="*/ 4086 w 4086"/>
                  <a:gd name="T3" fmla="*/ 0 h 106"/>
                  <a:gd name="T4" fmla="*/ 0 w 4086"/>
                  <a:gd name="T5" fmla="*/ 0 h 106"/>
                  <a:gd name="T6" fmla="*/ 0 w 4086"/>
                  <a:gd name="T7" fmla="*/ 106 h 106"/>
                  <a:gd name="T8" fmla="*/ 4084 w 4086"/>
                  <a:gd name="T9" fmla="*/ 106 h 106"/>
                  <a:gd name="T10" fmla="*/ 4084 w 4086"/>
                  <a:gd name="T11" fmla="*/ 106 h 106"/>
                </a:gdLst>
                <a:ahLst/>
                <a:cxnLst>
                  <a:cxn ang="0">
                    <a:pos x="T0" y="T1"/>
                  </a:cxn>
                  <a:cxn ang="0">
                    <a:pos x="T2" y="T3"/>
                  </a:cxn>
                  <a:cxn ang="0">
                    <a:pos x="T4" y="T5"/>
                  </a:cxn>
                  <a:cxn ang="0">
                    <a:pos x="T6" y="T7"/>
                  </a:cxn>
                  <a:cxn ang="0">
                    <a:pos x="T8" y="T9"/>
                  </a:cxn>
                  <a:cxn ang="0">
                    <a:pos x="T10" y="T11"/>
                  </a:cxn>
                </a:cxnLst>
                <a:rect l="0" t="0" r="r" b="b"/>
                <a:pathLst>
                  <a:path w="4086" h="106">
                    <a:moveTo>
                      <a:pt x="4084" y="104"/>
                    </a:moveTo>
                    <a:lnTo>
                      <a:pt x="4086" y="0"/>
                    </a:lnTo>
                    <a:lnTo>
                      <a:pt x="0" y="0"/>
                    </a:lnTo>
                    <a:lnTo>
                      <a:pt x="0" y="106"/>
                    </a:lnTo>
                    <a:lnTo>
                      <a:pt x="4084" y="106"/>
                    </a:lnTo>
                    <a:lnTo>
                      <a:pt x="4084" y="106"/>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649" name="Line 20">
                <a:extLst>
                  <a:ext uri="{FF2B5EF4-FFF2-40B4-BE49-F238E27FC236}">
                    <a16:creationId xmlns:a16="http://schemas.microsoft.com/office/drawing/2014/main" id="{AFDEBFF0-676F-4A4B-9EB6-FAB06B81E876}"/>
                  </a:ext>
                </a:extLst>
              </p:cNvPr>
              <p:cNvSpPr>
                <a:spLocks noChangeShapeType="1"/>
              </p:cNvSpPr>
              <p:nvPr/>
            </p:nvSpPr>
            <p:spPr bwMode="auto">
              <a:xfrm flipH="1">
                <a:off x="2037" y="2923"/>
                <a:ext cx="4086" cy="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650" name="Line 21">
                <a:extLst>
                  <a:ext uri="{FF2B5EF4-FFF2-40B4-BE49-F238E27FC236}">
                    <a16:creationId xmlns:a16="http://schemas.microsoft.com/office/drawing/2014/main" id="{7548763D-6926-4BCC-B537-C00207EECBC1}"/>
                  </a:ext>
                </a:extLst>
              </p:cNvPr>
              <p:cNvSpPr>
                <a:spLocks noChangeShapeType="1"/>
              </p:cNvSpPr>
              <p:nvPr/>
            </p:nvSpPr>
            <p:spPr bwMode="auto">
              <a:xfrm flipH="1">
                <a:off x="2037" y="3030"/>
                <a:ext cx="4086" cy="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651" name="Line 22">
                <a:extLst>
                  <a:ext uri="{FF2B5EF4-FFF2-40B4-BE49-F238E27FC236}">
                    <a16:creationId xmlns:a16="http://schemas.microsoft.com/office/drawing/2014/main" id="{4A8BE1F1-D2E1-4084-B0BF-602E00EBBC64}"/>
                  </a:ext>
                </a:extLst>
              </p:cNvPr>
              <p:cNvSpPr>
                <a:spLocks noChangeShapeType="1"/>
              </p:cNvSpPr>
              <p:nvPr/>
            </p:nvSpPr>
            <p:spPr bwMode="auto">
              <a:xfrm flipH="1">
                <a:off x="2037" y="3137"/>
                <a:ext cx="4086" cy="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652" name="Line 23">
                <a:extLst>
                  <a:ext uri="{FF2B5EF4-FFF2-40B4-BE49-F238E27FC236}">
                    <a16:creationId xmlns:a16="http://schemas.microsoft.com/office/drawing/2014/main" id="{33F16CAB-3C2A-4ABE-9005-91CE40983F02}"/>
                  </a:ext>
                </a:extLst>
              </p:cNvPr>
              <p:cNvSpPr>
                <a:spLocks noChangeShapeType="1"/>
              </p:cNvSpPr>
              <p:nvPr/>
            </p:nvSpPr>
            <p:spPr bwMode="auto">
              <a:xfrm flipH="1">
                <a:off x="2079" y="3348"/>
                <a:ext cx="4044" cy="2"/>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653" name="Line 24">
                <a:extLst>
                  <a:ext uri="{FF2B5EF4-FFF2-40B4-BE49-F238E27FC236}">
                    <a16:creationId xmlns:a16="http://schemas.microsoft.com/office/drawing/2014/main" id="{C80A2C18-C452-49EA-8667-CC718EAA386B}"/>
                  </a:ext>
                </a:extLst>
              </p:cNvPr>
              <p:cNvSpPr>
                <a:spLocks noChangeShapeType="1"/>
              </p:cNvSpPr>
              <p:nvPr/>
            </p:nvSpPr>
            <p:spPr bwMode="auto">
              <a:xfrm flipH="1">
                <a:off x="2037" y="3455"/>
                <a:ext cx="4086" cy="2"/>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654" name="Line 25">
                <a:extLst>
                  <a:ext uri="{FF2B5EF4-FFF2-40B4-BE49-F238E27FC236}">
                    <a16:creationId xmlns:a16="http://schemas.microsoft.com/office/drawing/2014/main" id="{4D7444A3-A362-4B56-846E-FE28D768A094}"/>
                  </a:ext>
                </a:extLst>
              </p:cNvPr>
              <p:cNvSpPr>
                <a:spLocks noChangeShapeType="1"/>
              </p:cNvSpPr>
              <p:nvPr/>
            </p:nvSpPr>
            <p:spPr bwMode="auto">
              <a:xfrm>
                <a:off x="2137" y="2821"/>
                <a:ext cx="0" cy="75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655" name="Line 26">
                <a:extLst>
                  <a:ext uri="{FF2B5EF4-FFF2-40B4-BE49-F238E27FC236}">
                    <a16:creationId xmlns:a16="http://schemas.microsoft.com/office/drawing/2014/main" id="{DFA3CAA2-8819-4B1B-938E-81DC9D5C0681}"/>
                  </a:ext>
                </a:extLst>
              </p:cNvPr>
              <p:cNvSpPr>
                <a:spLocks noChangeShapeType="1"/>
              </p:cNvSpPr>
              <p:nvPr/>
            </p:nvSpPr>
            <p:spPr bwMode="auto">
              <a:xfrm>
                <a:off x="3502" y="2819"/>
                <a:ext cx="0" cy="745"/>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656" name="Line 27">
                <a:extLst>
                  <a:ext uri="{FF2B5EF4-FFF2-40B4-BE49-F238E27FC236}">
                    <a16:creationId xmlns:a16="http://schemas.microsoft.com/office/drawing/2014/main" id="{6D2C9830-A85F-40B0-813E-3A91E406545B}"/>
                  </a:ext>
                </a:extLst>
              </p:cNvPr>
              <p:cNvSpPr>
                <a:spLocks noChangeShapeType="1"/>
              </p:cNvSpPr>
              <p:nvPr/>
            </p:nvSpPr>
            <p:spPr bwMode="auto">
              <a:xfrm flipV="1">
                <a:off x="4016" y="304"/>
                <a:ext cx="0" cy="137"/>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657" name="Freeform 28">
                <a:extLst>
                  <a:ext uri="{FF2B5EF4-FFF2-40B4-BE49-F238E27FC236}">
                    <a16:creationId xmlns:a16="http://schemas.microsoft.com/office/drawing/2014/main" id="{37F9C8C2-B875-4A34-A2A2-B7E62F536889}"/>
                  </a:ext>
                </a:extLst>
              </p:cNvPr>
              <p:cNvSpPr>
                <a:spLocks/>
              </p:cNvSpPr>
              <p:nvPr/>
            </p:nvSpPr>
            <p:spPr bwMode="auto">
              <a:xfrm>
                <a:off x="2361" y="304"/>
                <a:ext cx="2711" cy="141"/>
              </a:xfrm>
              <a:custGeom>
                <a:avLst/>
                <a:gdLst>
                  <a:gd name="T0" fmla="*/ 0 w 2711"/>
                  <a:gd name="T1" fmla="*/ 141 h 141"/>
                  <a:gd name="T2" fmla="*/ 0 w 2711"/>
                  <a:gd name="T3" fmla="*/ 0 h 141"/>
                  <a:gd name="T4" fmla="*/ 2711 w 2711"/>
                  <a:gd name="T5" fmla="*/ 0 h 141"/>
                  <a:gd name="T6" fmla="*/ 2711 w 2711"/>
                  <a:gd name="T7" fmla="*/ 141 h 141"/>
                  <a:gd name="T8" fmla="*/ 0 w 2711"/>
                  <a:gd name="T9" fmla="*/ 141 h 141"/>
                  <a:gd name="T10" fmla="*/ 0 w 2711"/>
                  <a:gd name="T11" fmla="*/ 141 h 141"/>
                </a:gdLst>
                <a:ahLst/>
                <a:cxnLst>
                  <a:cxn ang="0">
                    <a:pos x="T0" y="T1"/>
                  </a:cxn>
                  <a:cxn ang="0">
                    <a:pos x="T2" y="T3"/>
                  </a:cxn>
                  <a:cxn ang="0">
                    <a:pos x="T4" y="T5"/>
                  </a:cxn>
                  <a:cxn ang="0">
                    <a:pos x="T6" y="T7"/>
                  </a:cxn>
                  <a:cxn ang="0">
                    <a:pos x="T8" y="T9"/>
                  </a:cxn>
                  <a:cxn ang="0">
                    <a:pos x="T10" y="T11"/>
                  </a:cxn>
                </a:cxnLst>
                <a:rect l="0" t="0" r="r" b="b"/>
                <a:pathLst>
                  <a:path w="2711" h="141">
                    <a:moveTo>
                      <a:pt x="0" y="141"/>
                    </a:moveTo>
                    <a:lnTo>
                      <a:pt x="0" y="0"/>
                    </a:lnTo>
                    <a:lnTo>
                      <a:pt x="2711" y="0"/>
                    </a:lnTo>
                    <a:lnTo>
                      <a:pt x="2711" y="141"/>
                    </a:lnTo>
                    <a:lnTo>
                      <a:pt x="0" y="141"/>
                    </a:lnTo>
                    <a:lnTo>
                      <a:pt x="0" y="141"/>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658" name="Rectangle 29">
                <a:extLst>
                  <a:ext uri="{FF2B5EF4-FFF2-40B4-BE49-F238E27FC236}">
                    <a16:creationId xmlns:a16="http://schemas.microsoft.com/office/drawing/2014/main" id="{EFAD53A3-4329-48E8-8347-74BFC41BCD2F}"/>
                  </a:ext>
                </a:extLst>
              </p:cNvPr>
              <p:cNvSpPr>
                <a:spLocks noChangeArrowheads="1"/>
              </p:cNvSpPr>
              <p:nvPr/>
            </p:nvSpPr>
            <p:spPr bwMode="auto">
              <a:xfrm>
                <a:off x="4257" y="327"/>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P</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59" name="Rectangle 30">
                <a:extLst>
                  <a:ext uri="{FF2B5EF4-FFF2-40B4-BE49-F238E27FC236}">
                    <a16:creationId xmlns:a16="http://schemas.microsoft.com/office/drawing/2014/main" id="{916CF282-E80A-450D-9993-0591AC489510}"/>
                  </a:ext>
                </a:extLst>
              </p:cNvPr>
              <p:cNvSpPr>
                <a:spLocks noChangeArrowheads="1"/>
              </p:cNvSpPr>
              <p:nvPr/>
            </p:nvSpPr>
            <p:spPr bwMode="auto">
              <a:xfrm>
                <a:off x="4315"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60" name="Rectangle 31">
                <a:extLst>
                  <a:ext uri="{FF2B5EF4-FFF2-40B4-BE49-F238E27FC236}">
                    <a16:creationId xmlns:a16="http://schemas.microsoft.com/office/drawing/2014/main" id="{67DDB000-F5B1-4698-98BE-26A5BDC08FBC}"/>
                  </a:ext>
                </a:extLst>
              </p:cNvPr>
              <p:cNvSpPr>
                <a:spLocks noChangeArrowheads="1"/>
              </p:cNvSpPr>
              <p:nvPr/>
            </p:nvSpPr>
            <p:spPr bwMode="auto">
              <a:xfrm>
                <a:off x="4365"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g</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61" name="Rectangle 32">
                <a:extLst>
                  <a:ext uri="{FF2B5EF4-FFF2-40B4-BE49-F238E27FC236}">
                    <a16:creationId xmlns:a16="http://schemas.microsoft.com/office/drawing/2014/main" id="{CAF871F5-D1FE-469D-838C-F7B6AF573B37}"/>
                  </a:ext>
                </a:extLst>
              </p:cNvPr>
              <p:cNvSpPr>
                <a:spLocks noChangeArrowheads="1"/>
              </p:cNvSpPr>
              <p:nvPr/>
            </p:nvSpPr>
            <p:spPr bwMode="auto">
              <a:xfrm>
                <a:off x="4412"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62" name="Rectangle 33">
                <a:extLst>
                  <a:ext uri="{FF2B5EF4-FFF2-40B4-BE49-F238E27FC236}">
                    <a16:creationId xmlns:a16="http://schemas.microsoft.com/office/drawing/2014/main" id="{FECB9BDF-6AC7-4751-9CC5-F390000D7F33}"/>
                  </a:ext>
                </a:extLst>
              </p:cNvPr>
              <p:cNvSpPr>
                <a:spLocks noChangeArrowheads="1"/>
              </p:cNvSpPr>
              <p:nvPr/>
            </p:nvSpPr>
            <p:spPr bwMode="auto">
              <a:xfrm>
                <a:off x="4463" y="327"/>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63" name="Rectangle 34">
                <a:extLst>
                  <a:ext uri="{FF2B5EF4-FFF2-40B4-BE49-F238E27FC236}">
                    <a16:creationId xmlns:a16="http://schemas.microsoft.com/office/drawing/2014/main" id="{78905B5A-2B42-42CB-984E-4C85C980630B}"/>
                  </a:ext>
                </a:extLst>
              </p:cNvPr>
              <p:cNvSpPr>
                <a:spLocks noChangeArrowheads="1"/>
              </p:cNvSpPr>
              <p:nvPr/>
            </p:nvSpPr>
            <p:spPr bwMode="auto">
              <a:xfrm>
                <a:off x="4486"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o</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64" name="Rectangle 35">
                <a:extLst>
                  <a:ext uri="{FF2B5EF4-FFF2-40B4-BE49-F238E27FC236}">
                    <a16:creationId xmlns:a16="http://schemas.microsoft.com/office/drawing/2014/main" id="{C793CE54-60E8-4885-892C-3CB31278E51E}"/>
                  </a:ext>
                </a:extLst>
              </p:cNvPr>
              <p:cNvSpPr>
                <a:spLocks noChangeArrowheads="1"/>
              </p:cNvSpPr>
              <p:nvPr/>
            </p:nvSpPr>
            <p:spPr bwMode="auto">
              <a:xfrm>
                <a:off x="4536" y="327"/>
                <a:ext cx="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f</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65" name="Rectangle 36">
                <a:extLst>
                  <a:ext uri="{FF2B5EF4-FFF2-40B4-BE49-F238E27FC236}">
                    <a16:creationId xmlns:a16="http://schemas.microsoft.com/office/drawing/2014/main" id="{30CE311F-CD0B-456E-9209-7998C27DC039}"/>
                  </a:ext>
                </a:extLst>
              </p:cNvPr>
              <p:cNvSpPr>
                <a:spLocks noChangeArrowheads="1"/>
              </p:cNvSpPr>
              <p:nvPr/>
            </p:nvSpPr>
            <p:spPr bwMode="auto">
              <a:xfrm>
                <a:off x="4560" y="327"/>
                <a:ext cx="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f</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66" name="Rectangle 37">
                <a:extLst>
                  <a:ext uri="{FF2B5EF4-FFF2-40B4-BE49-F238E27FC236}">
                    <a16:creationId xmlns:a16="http://schemas.microsoft.com/office/drawing/2014/main" id="{F8729C38-85CF-47CD-9665-A3A2D701DA8E}"/>
                  </a:ext>
                </a:extLst>
              </p:cNvPr>
              <p:cNvSpPr>
                <a:spLocks noChangeArrowheads="1"/>
              </p:cNvSpPr>
              <p:nvPr/>
            </p:nvSpPr>
            <p:spPr bwMode="auto">
              <a:xfrm>
                <a:off x="4584" y="327"/>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67" name="Rectangle 38">
                <a:extLst>
                  <a:ext uri="{FF2B5EF4-FFF2-40B4-BE49-F238E27FC236}">
                    <a16:creationId xmlns:a16="http://schemas.microsoft.com/office/drawing/2014/main" id="{D9D34461-5D1B-4316-AA40-596236002F63}"/>
                  </a:ext>
                </a:extLst>
              </p:cNvPr>
              <p:cNvSpPr>
                <a:spLocks noChangeArrowheads="1"/>
              </p:cNvSpPr>
              <p:nvPr/>
            </p:nvSpPr>
            <p:spPr bwMode="auto">
              <a:xfrm>
                <a:off x="4629"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68" name="Rectangle 39">
                <a:extLst>
                  <a:ext uri="{FF2B5EF4-FFF2-40B4-BE49-F238E27FC236}">
                    <a16:creationId xmlns:a16="http://schemas.microsoft.com/office/drawing/2014/main" id="{D7F81F4A-016A-49D8-B749-69EEDEBF649E}"/>
                  </a:ext>
                </a:extLst>
              </p:cNvPr>
              <p:cNvSpPr>
                <a:spLocks noChangeArrowheads="1"/>
              </p:cNvSpPr>
              <p:nvPr/>
            </p:nvSpPr>
            <p:spPr bwMode="auto">
              <a:xfrm>
                <a:off x="4676" y="327"/>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69" name="Rectangle 40">
                <a:extLst>
                  <a:ext uri="{FF2B5EF4-FFF2-40B4-BE49-F238E27FC236}">
                    <a16:creationId xmlns:a16="http://schemas.microsoft.com/office/drawing/2014/main" id="{4F5A7D2A-872F-45D5-A105-4DB546C13DA2}"/>
                  </a:ext>
                </a:extLst>
              </p:cNvPr>
              <p:cNvSpPr>
                <a:spLocks noChangeArrowheads="1"/>
              </p:cNvSpPr>
              <p:nvPr/>
            </p:nvSpPr>
            <p:spPr bwMode="auto">
              <a:xfrm>
                <a:off x="4998" y="1902"/>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P</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70" name="Rectangle 41">
                <a:extLst>
                  <a:ext uri="{FF2B5EF4-FFF2-40B4-BE49-F238E27FC236}">
                    <a16:creationId xmlns:a16="http://schemas.microsoft.com/office/drawing/2014/main" id="{E25B4466-732A-4BB8-AE2B-9B5C7B40F46D}"/>
                  </a:ext>
                </a:extLst>
              </p:cNvPr>
              <p:cNvSpPr>
                <a:spLocks noChangeArrowheads="1"/>
              </p:cNvSpPr>
              <p:nvPr/>
            </p:nvSpPr>
            <p:spPr bwMode="auto">
              <a:xfrm>
                <a:off x="5056"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71" name="Rectangle 42">
                <a:extLst>
                  <a:ext uri="{FF2B5EF4-FFF2-40B4-BE49-F238E27FC236}">
                    <a16:creationId xmlns:a16="http://schemas.microsoft.com/office/drawing/2014/main" id="{DFB51513-84CF-4DA9-BEEF-BD7CEB56128E}"/>
                  </a:ext>
                </a:extLst>
              </p:cNvPr>
              <p:cNvSpPr>
                <a:spLocks noChangeArrowheads="1"/>
              </p:cNvSpPr>
              <p:nvPr/>
            </p:nvSpPr>
            <p:spPr bwMode="auto">
              <a:xfrm>
                <a:off x="5107"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g</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72" name="Rectangle 43">
                <a:extLst>
                  <a:ext uri="{FF2B5EF4-FFF2-40B4-BE49-F238E27FC236}">
                    <a16:creationId xmlns:a16="http://schemas.microsoft.com/office/drawing/2014/main" id="{EB424A6E-5007-4FB0-8FAC-FA53C00F4ABD}"/>
                  </a:ext>
                </a:extLst>
              </p:cNvPr>
              <p:cNvSpPr>
                <a:spLocks noChangeArrowheads="1"/>
              </p:cNvSpPr>
              <p:nvPr/>
            </p:nvSpPr>
            <p:spPr bwMode="auto">
              <a:xfrm>
                <a:off x="5154"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73" name="Rectangle 44">
                <a:extLst>
                  <a:ext uri="{FF2B5EF4-FFF2-40B4-BE49-F238E27FC236}">
                    <a16:creationId xmlns:a16="http://schemas.microsoft.com/office/drawing/2014/main" id="{19CB9D89-D34D-4B20-AF1A-DE3C2CCE5B4C}"/>
                  </a:ext>
                </a:extLst>
              </p:cNvPr>
              <p:cNvSpPr>
                <a:spLocks noChangeArrowheads="1"/>
              </p:cNvSpPr>
              <p:nvPr/>
            </p:nvSpPr>
            <p:spPr bwMode="auto">
              <a:xfrm>
                <a:off x="5204" y="1902"/>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74" name="Rectangle 45">
                <a:extLst>
                  <a:ext uri="{FF2B5EF4-FFF2-40B4-BE49-F238E27FC236}">
                    <a16:creationId xmlns:a16="http://schemas.microsoft.com/office/drawing/2014/main" id="{0CAD49F2-D59F-48C8-A005-AA088E3C881B}"/>
                  </a:ext>
                </a:extLst>
              </p:cNvPr>
              <p:cNvSpPr>
                <a:spLocks noChangeArrowheads="1"/>
              </p:cNvSpPr>
              <p:nvPr/>
            </p:nvSpPr>
            <p:spPr bwMode="auto">
              <a:xfrm>
                <a:off x="5228"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o</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75" name="Rectangle 46">
                <a:extLst>
                  <a:ext uri="{FF2B5EF4-FFF2-40B4-BE49-F238E27FC236}">
                    <a16:creationId xmlns:a16="http://schemas.microsoft.com/office/drawing/2014/main" id="{147A8AF4-A711-44AA-BDE5-8EC0A9FA2054}"/>
                  </a:ext>
                </a:extLst>
              </p:cNvPr>
              <p:cNvSpPr>
                <a:spLocks noChangeArrowheads="1"/>
              </p:cNvSpPr>
              <p:nvPr/>
            </p:nvSpPr>
            <p:spPr bwMode="auto">
              <a:xfrm>
                <a:off x="5278" y="1902"/>
                <a:ext cx="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f</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76" name="Rectangle 47">
                <a:extLst>
                  <a:ext uri="{FF2B5EF4-FFF2-40B4-BE49-F238E27FC236}">
                    <a16:creationId xmlns:a16="http://schemas.microsoft.com/office/drawing/2014/main" id="{A52ED701-60AE-4756-B59E-CDD4882A5479}"/>
                  </a:ext>
                </a:extLst>
              </p:cNvPr>
              <p:cNvSpPr>
                <a:spLocks noChangeArrowheads="1"/>
              </p:cNvSpPr>
              <p:nvPr/>
            </p:nvSpPr>
            <p:spPr bwMode="auto">
              <a:xfrm>
                <a:off x="5302" y="1902"/>
                <a:ext cx="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f</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77" name="Rectangle 48">
                <a:extLst>
                  <a:ext uri="{FF2B5EF4-FFF2-40B4-BE49-F238E27FC236}">
                    <a16:creationId xmlns:a16="http://schemas.microsoft.com/office/drawing/2014/main" id="{8EE6D7A0-452D-41D0-B7FB-11F74BACD13D}"/>
                  </a:ext>
                </a:extLst>
              </p:cNvPr>
              <p:cNvSpPr>
                <a:spLocks noChangeArrowheads="1"/>
              </p:cNvSpPr>
              <p:nvPr/>
            </p:nvSpPr>
            <p:spPr bwMode="auto">
              <a:xfrm>
                <a:off x="5326" y="1902"/>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78" name="Rectangle 49">
                <a:extLst>
                  <a:ext uri="{FF2B5EF4-FFF2-40B4-BE49-F238E27FC236}">
                    <a16:creationId xmlns:a16="http://schemas.microsoft.com/office/drawing/2014/main" id="{3E041EBE-D851-4AE3-A7D4-B525D69193CF}"/>
                  </a:ext>
                </a:extLst>
              </p:cNvPr>
              <p:cNvSpPr>
                <a:spLocks noChangeArrowheads="1"/>
              </p:cNvSpPr>
              <p:nvPr/>
            </p:nvSpPr>
            <p:spPr bwMode="auto">
              <a:xfrm>
                <a:off x="5371"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79" name="Rectangle 50">
                <a:extLst>
                  <a:ext uri="{FF2B5EF4-FFF2-40B4-BE49-F238E27FC236}">
                    <a16:creationId xmlns:a16="http://schemas.microsoft.com/office/drawing/2014/main" id="{89A1A577-36F4-45B2-80B8-00988958E0FD}"/>
                  </a:ext>
                </a:extLst>
              </p:cNvPr>
              <p:cNvSpPr>
                <a:spLocks noChangeArrowheads="1"/>
              </p:cNvSpPr>
              <p:nvPr/>
            </p:nvSpPr>
            <p:spPr bwMode="auto">
              <a:xfrm>
                <a:off x="5418" y="1902"/>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80" name="Rectangle 51">
                <a:extLst>
                  <a:ext uri="{FF2B5EF4-FFF2-40B4-BE49-F238E27FC236}">
                    <a16:creationId xmlns:a16="http://schemas.microsoft.com/office/drawing/2014/main" id="{68C02BDD-9F17-4E78-8D20-42279A77E6BE}"/>
                  </a:ext>
                </a:extLst>
              </p:cNvPr>
              <p:cNvSpPr>
                <a:spLocks noChangeArrowheads="1"/>
              </p:cNvSpPr>
              <p:nvPr/>
            </p:nvSpPr>
            <p:spPr bwMode="auto">
              <a:xfrm>
                <a:off x="2974" y="327"/>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V</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81" name="Rectangle 52">
                <a:extLst>
                  <a:ext uri="{FF2B5EF4-FFF2-40B4-BE49-F238E27FC236}">
                    <a16:creationId xmlns:a16="http://schemas.microsoft.com/office/drawing/2014/main" id="{872AC705-D20E-4AB5-BECB-951046F28264}"/>
                  </a:ext>
                </a:extLst>
              </p:cNvPr>
              <p:cNvSpPr>
                <a:spLocks noChangeArrowheads="1"/>
              </p:cNvSpPr>
              <p:nvPr/>
            </p:nvSpPr>
            <p:spPr bwMode="auto">
              <a:xfrm>
                <a:off x="3032" y="327"/>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82" name="Rectangle 53">
                <a:extLst>
                  <a:ext uri="{FF2B5EF4-FFF2-40B4-BE49-F238E27FC236}">
                    <a16:creationId xmlns:a16="http://schemas.microsoft.com/office/drawing/2014/main" id="{62F455F7-0469-4274-BACB-73F340AAE76C}"/>
                  </a:ext>
                </a:extLst>
              </p:cNvPr>
              <p:cNvSpPr>
                <a:spLocks noChangeArrowheads="1"/>
              </p:cNvSpPr>
              <p:nvPr/>
            </p:nvSpPr>
            <p:spPr bwMode="auto">
              <a:xfrm>
                <a:off x="3050" y="327"/>
                <a:ext cx="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r</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83" name="Rectangle 54">
                <a:extLst>
                  <a:ext uri="{FF2B5EF4-FFF2-40B4-BE49-F238E27FC236}">
                    <a16:creationId xmlns:a16="http://schemas.microsoft.com/office/drawing/2014/main" id="{0A8CA324-FBBD-4F97-9AA9-E227ECE15475}"/>
                  </a:ext>
                </a:extLst>
              </p:cNvPr>
              <p:cNvSpPr>
                <a:spLocks noChangeArrowheads="1"/>
              </p:cNvSpPr>
              <p:nvPr/>
            </p:nvSpPr>
            <p:spPr bwMode="auto">
              <a:xfrm>
                <a:off x="3079" y="327"/>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84" name="Rectangle 55">
                <a:extLst>
                  <a:ext uri="{FF2B5EF4-FFF2-40B4-BE49-F238E27FC236}">
                    <a16:creationId xmlns:a16="http://schemas.microsoft.com/office/drawing/2014/main" id="{FF6B846C-FAC9-498B-B389-18562F24EA59}"/>
                  </a:ext>
                </a:extLst>
              </p:cNvPr>
              <p:cNvSpPr>
                <a:spLocks noChangeArrowheads="1"/>
              </p:cNvSpPr>
              <p:nvPr/>
            </p:nvSpPr>
            <p:spPr bwMode="auto">
              <a:xfrm>
                <a:off x="3103" y="327"/>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u</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85" name="Rectangle 56">
                <a:extLst>
                  <a:ext uri="{FF2B5EF4-FFF2-40B4-BE49-F238E27FC236}">
                    <a16:creationId xmlns:a16="http://schemas.microsoft.com/office/drawing/2014/main" id="{1151D085-216C-490B-A41D-7E3241D394F7}"/>
                  </a:ext>
                </a:extLst>
              </p:cNvPr>
              <p:cNvSpPr>
                <a:spLocks noChangeArrowheads="1"/>
              </p:cNvSpPr>
              <p:nvPr/>
            </p:nvSpPr>
            <p:spPr bwMode="auto">
              <a:xfrm>
                <a:off x="3153"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86" name="Rectangle 57">
                <a:extLst>
                  <a:ext uri="{FF2B5EF4-FFF2-40B4-BE49-F238E27FC236}">
                    <a16:creationId xmlns:a16="http://schemas.microsoft.com/office/drawing/2014/main" id="{4E1A8295-D017-43E3-8DF8-B2C1F86A2D28}"/>
                  </a:ext>
                </a:extLst>
              </p:cNvPr>
              <p:cNvSpPr>
                <a:spLocks noChangeArrowheads="1"/>
              </p:cNvSpPr>
              <p:nvPr/>
            </p:nvSpPr>
            <p:spPr bwMode="auto">
              <a:xfrm>
                <a:off x="3203" y="327"/>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l</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87" name="Rectangle 58">
                <a:extLst>
                  <a:ext uri="{FF2B5EF4-FFF2-40B4-BE49-F238E27FC236}">
                    <a16:creationId xmlns:a16="http://schemas.microsoft.com/office/drawing/2014/main" id="{1851B03E-3081-41A6-93D5-63BDB4D4A58D}"/>
                  </a:ext>
                </a:extLst>
              </p:cNvPr>
              <p:cNvSpPr>
                <a:spLocks noChangeArrowheads="1"/>
              </p:cNvSpPr>
              <p:nvPr/>
            </p:nvSpPr>
            <p:spPr bwMode="auto">
              <a:xfrm>
                <a:off x="3222" y="327"/>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88" name="Rectangle 59">
                <a:extLst>
                  <a:ext uri="{FF2B5EF4-FFF2-40B4-BE49-F238E27FC236}">
                    <a16:creationId xmlns:a16="http://schemas.microsoft.com/office/drawing/2014/main" id="{D16C2515-D983-42B3-BF60-9B570934C667}"/>
                  </a:ext>
                </a:extLst>
              </p:cNvPr>
              <p:cNvSpPr>
                <a:spLocks noChangeArrowheads="1"/>
              </p:cNvSpPr>
              <p:nvPr/>
            </p:nvSpPr>
            <p:spPr bwMode="auto">
              <a:xfrm>
                <a:off x="3246"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p</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89" name="Rectangle 60">
                <a:extLst>
                  <a:ext uri="{FF2B5EF4-FFF2-40B4-BE49-F238E27FC236}">
                    <a16:creationId xmlns:a16="http://schemas.microsoft.com/office/drawing/2014/main" id="{DE78C193-59D7-46A0-8DC1-D54EC0207C0B}"/>
                  </a:ext>
                </a:extLst>
              </p:cNvPr>
              <p:cNvSpPr>
                <a:spLocks noChangeArrowheads="1"/>
              </p:cNvSpPr>
              <p:nvPr/>
            </p:nvSpPr>
            <p:spPr bwMode="auto">
              <a:xfrm>
                <a:off x="3296"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90" name="Rectangle 61">
                <a:extLst>
                  <a:ext uri="{FF2B5EF4-FFF2-40B4-BE49-F238E27FC236}">
                    <a16:creationId xmlns:a16="http://schemas.microsoft.com/office/drawing/2014/main" id="{8922AB86-727C-4AE8-A801-7507168C21B1}"/>
                  </a:ext>
                </a:extLst>
              </p:cNvPr>
              <p:cNvSpPr>
                <a:spLocks noChangeArrowheads="1"/>
              </p:cNvSpPr>
              <p:nvPr/>
            </p:nvSpPr>
            <p:spPr bwMode="auto">
              <a:xfrm>
                <a:off x="3343"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g</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91" name="Rectangle 62">
                <a:extLst>
                  <a:ext uri="{FF2B5EF4-FFF2-40B4-BE49-F238E27FC236}">
                    <a16:creationId xmlns:a16="http://schemas.microsoft.com/office/drawing/2014/main" id="{B029CFE7-53BF-4E3F-AE3A-03A6728BEEC0}"/>
                  </a:ext>
                </a:extLst>
              </p:cNvPr>
              <p:cNvSpPr>
                <a:spLocks noChangeArrowheads="1"/>
              </p:cNvSpPr>
              <p:nvPr/>
            </p:nvSpPr>
            <p:spPr bwMode="auto">
              <a:xfrm>
                <a:off x="3393"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92" name="Rectangle 63">
                <a:extLst>
                  <a:ext uri="{FF2B5EF4-FFF2-40B4-BE49-F238E27FC236}">
                    <a16:creationId xmlns:a16="http://schemas.microsoft.com/office/drawing/2014/main" id="{87B83D48-08FD-4EFD-A02A-423EF8EA744D}"/>
                  </a:ext>
                </a:extLst>
              </p:cNvPr>
              <p:cNvSpPr>
                <a:spLocks noChangeArrowheads="1"/>
              </p:cNvSpPr>
              <p:nvPr/>
            </p:nvSpPr>
            <p:spPr bwMode="auto">
              <a:xfrm>
                <a:off x="3441" y="327"/>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93" name="Rectangle 64">
                <a:extLst>
                  <a:ext uri="{FF2B5EF4-FFF2-40B4-BE49-F238E27FC236}">
                    <a16:creationId xmlns:a16="http://schemas.microsoft.com/office/drawing/2014/main" id="{B096E89E-82DF-4FB5-8AAF-D17D8DFF628F}"/>
                  </a:ext>
                </a:extLst>
              </p:cNvPr>
              <p:cNvSpPr>
                <a:spLocks noChangeArrowheads="1"/>
              </p:cNvSpPr>
              <p:nvPr/>
            </p:nvSpPr>
            <p:spPr bwMode="auto">
              <a:xfrm>
                <a:off x="3467" y="327"/>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n</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94" name="Rectangle 65">
                <a:extLst>
                  <a:ext uri="{FF2B5EF4-FFF2-40B4-BE49-F238E27FC236}">
                    <a16:creationId xmlns:a16="http://schemas.microsoft.com/office/drawing/2014/main" id="{95D6F345-59AC-40A6-A98D-22A759D0EA28}"/>
                  </a:ext>
                </a:extLst>
              </p:cNvPr>
              <p:cNvSpPr>
                <a:spLocks noChangeArrowheads="1"/>
              </p:cNvSpPr>
              <p:nvPr/>
            </p:nvSpPr>
            <p:spPr bwMode="auto">
              <a:xfrm>
                <a:off x="3515" y="327"/>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u</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95" name="Rectangle 66">
                <a:extLst>
                  <a:ext uri="{FF2B5EF4-FFF2-40B4-BE49-F238E27FC236}">
                    <a16:creationId xmlns:a16="http://schemas.microsoft.com/office/drawing/2014/main" id="{72013678-1E10-4C90-A286-32E80FCEE28A}"/>
                  </a:ext>
                </a:extLst>
              </p:cNvPr>
              <p:cNvSpPr>
                <a:spLocks noChangeArrowheads="1"/>
              </p:cNvSpPr>
              <p:nvPr/>
            </p:nvSpPr>
            <p:spPr bwMode="auto">
              <a:xfrm>
                <a:off x="3565" y="327"/>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m</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96" name="Rectangle 67">
                <a:extLst>
                  <a:ext uri="{FF2B5EF4-FFF2-40B4-BE49-F238E27FC236}">
                    <a16:creationId xmlns:a16="http://schemas.microsoft.com/office/drawing/2014/main" id="{29466095-CABD-4AB5-88F3-BEA09DDE2629}"/>
                  </a:ext>
                </a:extLst>
              </p:cNvPr>
              <p:cNvSpPr>
                <a:spLocks noChangeArrowheads="1"/>
              </p:cNvSpPr>
              <p:nvPr/>
            </p:nvSpPr>
            <p:spPr bwMode="auto">
              <a:xfrm>
                <a:off x="3636"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b</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97" name="Rectangle 68">
                <a:extLst>
                  <a:ext uri="{FF2B5EF4-FFF2-40B4-BE49-F238E27FC236}">
                    <a16:creationId xmlns:a16="http://schemas.microsoft.com/office/drawing/2014/main" id="{8A037764-A070-48A3-87A1-6BB8E62A6D04}"/>
                  </a:ext>
                </a:extLst>
              </p:cNvPr>
              <p:cNvSpPr>
                <a:spLocks noChangeArrowheads="1"/>
              </p:cNvSpPr>
              <p:nvPr/>
            </p:nvSpPr>
            <p:spPr bwMode="auto">
              <a:xfrm>
                <a:off x="3686" y="32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98" name="Rectangle 69">
                <a:extLst>
                  <a:ext uri="{FF2B5EF4-FFF2-40B4-BE49-F238E27FC236}">
                    <a16:creationId xmlns:a16="http://schemas.microsoft.com/office/drawing/2014/main" id="{9E3F8E8F-D920-4726-9DA1-E58B6CD7DDEA}"/>
                  </a:ext>
                </a:extLst>
              </p:cNvPr>
              <p:cNvSpPr>
                <a:spLocks noChangeArrowheads="1"/>
              </p:cNvSpPr>
              <p:nvPr/>
            </p:nvSpPr>
            <p:spPr bwMode="auto">
              <a:xfrm>
                <a:off x="3734" y="327"/>
                <a:ext cx="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r</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99" name="Rectangle 70">
                <a:extLst>
                  <a:ext uri="{FF2B5EF4-FFF2-40B4-BE49-F238E27FC236}">
                    <a16:creationId xmlns:a16="http://schemas.microsoft.com/office/drawing/2014/main" id="{1FF2BC2C-4DB7-4654-B8FA-7F6DCC8636E7}"/>
                  </a:ext>
                </a:extLst>
              </p:cNvPr>
              <p:cNvSpPr>
                <a:spLocks noChangeArrowheads="1"/>
              </p:cNvSpPr>
              <p:nvPr/>
            </p:nvSpPr>
            <p:spPr bwMode="auto">
              <a:xfrm>
                <a:off x="3507" y="30"/>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V</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00" name="Rectangle 71">
                <a:extLst>
                  <a:ext uri="{FF2B5EF4-FFF2-40B4-BE49-F238E27FC236}">
                    <a16:creationId xmlns:a16="http://schemas.microsoft.com/office/drawing/2014/main" id="{EC9F4A5B-D246-43BA-BAF8-D0A6C8B61DB0}"/>
                  </a:ext>
                </a:extLst>
              </p:cNvPr>
              <p:cNvSpPr>
                <a:spLocks noChangeArrowheads="1"/>
              </p:cNvSpPr>
              <p:nvPr/>
            </p:nvSpPr>
            <p:spPr bwMode="auto">
              <a:xfrm>
                <a:off x="3565" y="30"/>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01" name="Rectangle 72">
                <a:extLst>
                  <a:ext uri="{FF2B5EF4-FFF2-40B4-BE49-F238E27FC236}">
                    <a16:creationId xmlns:a16="http://schemas.microsoft.com/office/drawing/2014/main" id="{DC2F3210-44A1-4499-ACE0-38C33C1B606A}"/>
                  </a:ext>
                </a:extLst>
              </p:cNvPr>
              <p:cNvSpPr>
                <a:spLocks noChangeArrowheads="1"/>
              </p:cNvSpPr>
              <p:nvPr/>
            </p:nvSpPr>
            <p:spPr bwMode="auto">
              <a:xfrm>
                <a:off x="3584" y="30"/>
                <a:ext cx="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r</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02" name="Rectangle 73">
                <a:extLst>
                  <a:ext uri="{FF2B5EF4-FFF2-40B4-BE49-F238E27FC236}">
                    <a16:creationId xmlns:a16="http://schemas.microsoft.com/office/drawing/2014/main" id="{962D2B92-EDF3-4D04-9008-6BFC25F6576E}"/>
                  </a:ext>
                </a:extLst>
              </p:cNvPr>
              <p:cNvSpPr>
                <a:spLocks noChangeArrowheads="1"/>
              </p:cNvSpPr>
              <p:nvPr/>
            </p:nvSpPr>
            <p:spPr bwMode="auto">
              <a:xfrm>
                <a:off x="3613" y="30"/>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03" name="Rectangle 74">
                <a:extLst>
                  <a:ext uri="{FF2B5EF4-FFF2-40B4-BE49-F238E27FC236}">
                    <a16:creationId xmlns:a16="http://schemas.microsoft.com/office/drawing/2014/main" id="{3B277616-8E70-4591-A195-70B21D80E171}"/>
                  </a:ext>
                </a:extLst>
              </p:cNvPr>
              <p:cNvSpPr>
                <a:spLocks noChangeArrowheads="1"/>
              </p:cNvSpPr>
              <p:nvPr/>
            </p:nvSpPr>
            <p:spPr bwMode="auto">
              <a:xfrm>
                <a:off x="3636" y="30"/>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u</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04" name="Rectangle 75">
                <a:extLst>
                  <a:ext uri="{FF2B5EF4-FFF2-40B4-BE49-F238E27FC236}">
                    <a16:creationId xmlns:a16="http://schemas.microsoft.com/office/drawing/2014/main" id="{3EAA4E2F-3281-4E69-A355-E81D493ECB71}"/>
                  </a:ext>
                </a:extLst>
              </p:cNvPr>
              <p:cNvSpPr>
                <a:spLocks noChangeArrowheads="1"/>
              </p:cNvSpPr>
              <p:nvPr/>
            </p:nvSpPr>
            <p:spPr bwMode="auto">
              <a:xfrm>
                <a:off x="3686" y="30"/>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05" name="Rectangle 76">
                <a:extLst>
                  <a:ext uri="{FF2B5EF4-FFF2-40B4-BE49-F238E27FC236}">
                    <a16:creationId xmlns:a16="http://schemas.microsoft.com/office/drawing/2014/main" id="{760DA2C7-451E-47D0-A641-748FAD1DF5CE}"/>
                  </a:ext>
                </a:extLst>
              </p:cNvPr>
              <p:cNvSpPr>
                <a:spLocks noChangeArrowheads="1"/>
              </p:cNvSpPr>
              <p:nvPr/>
            </p:nvSpPr>
            <p:spPr bwMode="auto">
              <a:xfrm>
                <a:off x="3737" y="30"/>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l</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06" name="Rectangle 77">
                <a:extLst>
                  <a:ext uri="{FF2B5EF4-FFF2-40B4-BE49-F238E27FC236}">
                    <a16:creationId xmlns:a16="http://schemas.microsoft.com/office/drawing/2014/main" id="{7E40E3B7-3D64-45DF-8792-DDCBA4D1FF2E}"/>
                  </a:ext>
                </a:extLst>
              </p:cNvPr>
              <p:cNvSpPr>
                <a:spLocks noChangeArrowheads="1"/>
              </p:cNvSpPr>
              <p:nvPr/>
            </p:nvSpPr>
            <p:spPr bwMode="auto">
              <a:xfrm>
                <a:off x="3755" y="30"/>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07" name="Rectangle 78">
                <a:extLst>
                  <a:ext uri="{FF2B5EF4-FFF2-40B4-BE49-F238E27FC236}">
                    <a16:creationId xmlns:a16="http://schemas.microsoft.com/office/drawing/2014/main" id="{4AB4F21B-901A-44B9-BF85-3BC161ED35E5}"/>
                  </a:ext>
                </a:extLst>
              </p:cNvPr>
              <p:cNvSpPr>
                <a:spLocks noChangeArrowheads="1"/>
              </p:cNvSpPr>
              <p:nvPr/>
            </p:nvSpPr>
            <p:spPr bwMode="auto">
              <a:xfrm>
                <a:off x="3779" y="30"/>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08" name="Rectangle 79">
                <a:extLst>
                  <a:ext uri="{FF2B5EF4-FFF2-40B4-BE49-F238E27FC236}">
                    <a16:creationId xmlns:a16="http://schemas.microsoft.com/office/drawing/2014/main" id="{31C4579B-C998-4CB9-8DA8-E3580804B677}"/>
                  </a:ext>
                </a:extLst>
              </p:cNvPr>
              <p:cNvSpPr>
                <a:spLocks noChangeArrowheads="1"/>
              </p:cNvSpPr>
              <p:nvPr/>
            </p:nvSpPr>
            <p:spPr bwMode="auto">
              <a:xfrm>
                <a:off x="3829" y="30"/>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09" name="Rectangle 80">
                <a:extLst>
                  <a:ext uri="{FF2B5EF4-FFF2-40B4-BE49-F238E27FC236}">
                    <a16:creationId xmlns:a16="http://schemas.microsoft.com/office/drawing/2014/main" id="{7654EA4C-3D7D-41CA-8FBB-DC7D2947E772}"/>
                  </a:ext>
                </a:extLst>
              </p:cNvPr>
              <p:cNvSpPr>
                <a:spLocks noChangeArrowheads="1"/>
              </p:cNvSpPr>
              <p:nvPr/>
            </p:nvSpPr>
            <p:spPr bwMode="auto">
              <a:xfrm>
                <a:off x="3877" y="30"/>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10" name="Rectangle 81">
                <a:extLst>
                  <a:ext uri="{FF2B5EF4-FFF2-40B4-BE49-F238E27FC236}">
                    <a16:creationId xmlns:a16="http://schemas.microsoft.com/office/drawing/2014/main" id="{EB01BEAA-80B8-4715-B028-BA5D8BB6D2A3}"/>
                  </a:ext>
                </a:extLst>
              </p:cNvPr>
              <p:cNvSpPr>
                <a:spLocks noChangeArrowheads="1"/>
              </p:cNvSpPr>
              <p:nvPr/>
            </p:nvSpPr>
            <p:spPr bwMode="auto">
              <a:xfrm>
                <a:off x="3927" y="30"/>
                <a:ext cx="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r</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11" name="Rectangle 82">
                <a:extLst>
                  <a:ext uri="{FF2B5EF4-FFF2-40B4-BE49-F238E27FC236}">
                    <a16:creationId xmlns:a16="http://schemas.microsoft.com/office/drawing/2014/main" id="{98119F9F-0B9E-46D1-A5D6-0555C09F470C}"/>
                  </a:ext>
                </a:extLst>
              </p:cNvPr>
              <p:cNvSpPr>
                <a:spLocks noChangeArrowheads="1"/>
              </p:cNvSpPr>
              <p:nvPr/>
            </p:nvSpPr>
            <p:spPr bwMode="auto">
              <a:xfrm>
                <a:off x="3956" y="30"/>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12" name="Rectangle 83">
                <a:extLst>
                  <a:ext uri="{FF2B5EF4-FFF2-40B4-BE49-F238E27FC236}">
                    <a16:creationId xmlns:a16="http://schemas.microsoft.com/office/drawing/2014/main" id="{CA4C7B1A-6797-4ED5-8E23-93BAC29F4D28}"/>
                  </a:ext>
                </a:extLst>
              </p:cNvPr>
              <p:cNvSpPr>
                <a:spLocks noChangeArrowheads="1"/>
              </p:cNvSpPr>
              <p:nvPr/>
            </p:nvSpPr>
            <p:spPr bwMode="auto">
              <a:xfrm>
                <a:off x="4003" y="30"/>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13" name="Rectangle 84">
                <a:extLst>
                  <a:ext uri="{FF2B5EF4-FFF2-40B4-BE49-F238E27FC236}">
                    <a16:creationId xmlns:a16="http://schemas.microsoft.com/office/drawing/2014/main" id="{ED7FC747-5740-4BDC-96F6-F7DA5E41717F}"/>
                  </a:ext>
                </a:extLst>
              </p:cNvPr>
              <p:cNvSpPr>
                <a:spLocks noChangeArrowheads="1"/>
              </p:cNvSpPr>
              <p:nvPr/>
            </p:nvSpPr>
            <p:spPr bwMode="auto">
              <a:xfrm>
                <a:off x="4048" y="30"/>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14" name="Rectangle 85">
                <a:extLst>
                  <a:ext uri="{FF2B5EF4-FFF2-40B4-BE49-F238E27FC236}">
                    <a16:creationId xmlns:a16="http://schemas.microsoft.com/office/drawing/2014/main" id="{D1E73766-DEB3-45B9-8198-87769920EE85}"/>
                  </a:ext>
                </a:extLst>
              </p:cNvPr>
              <p:cNvSpPr>
                <a:spLocks noChangeArrowheads="1"/>
              </p:cNvSpPr>
              <p:nvPr/>
            </p:nvSpPr>
            <p:spPr bwMode="auto">
              <a:xfrm>
                <a:off x="4249" y="745"/>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P</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15" name="Rectangle 86">
                <a:extLst>
                  <a:ext uri="{FF2B5EF4-FFF2-40B4-BE49-F238E27FC236}">
                    <a16:creationId xmlns:a16="http://schemas.microsoft.com/office/drawing/2014/main" id="{E8EBE373-2F2B-4B02-9857-1CF3A00711DD}"/>
                  </a:ext>
                </a:extLst>
              </p:cNvPr>
              <p:cNvSpPr>
                <a:spLocks noChangeArrowheads="1"/>
              </p:cNvSpPr>
              <p:nvPr/>
            </p:nvSpPr>
            <p:spPr bwMode="auto">
              <a:xfrm>
                <a:off x="4309" y="745"/>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h</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16" name="Rectangle 87">
                <a:extLst>
                  <a:ext uri="{FF2B5EF4-FFF2-40B4-BE49-F238E27FC236}">
                    <a16:creationId xmlns:a16="http://schemas.microsoft.com/office/drawing/2014/main" id="{A3677ECC-3739-41BA-B441-4695B47B5C5A}"/>
                  </a:ext>
                </a:extLst>
              </p:cNvPr>
              <p:cNvSpPr>
                <a:spLocks noChangeArrowheads="1"/>
              </p:cNvSpPr>
              <p:nvPr/>
            </p:nvSpPr>
            <p:spPr bwMode="auto">
              <a:xfrm>
                <a:off x="4357" y="745"/>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y</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17" name="Rectangle 88">
                <a:extLst>
                  <a:ext uri="{FF2B5EF4-FFF2-40B4-BE49-F238E27FC236}">
                    <a16:creationId xmlns:a16="http://schemas.microsoft.com/office/drawing/2014/main" id="{F44D291F-7FC0-44A5-A6EE-853DFD900AEA}"/>
                  </a:ext>
                </a:extLst>
              </p:cNvPr>
              <p:cNvSpPr>
                <a:spLocks noChangeArrowheads="1"/>
              </p:cNvSpPr>
              <p:nvPr/>
            </p:nvSpPr>
            <p:spPr bwMode="auto">
              <a:xfrm>
                <a:off x="4402" y="745"/>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18" name="Rectangle 89">
                <a:extLst>
                  <a:ext uri="{FF2B5EF4-FFF2-40B4-BE49-F238E27FC236}">
                    <a16:creationId xmlns:a16="http://schemas.microsoft.com/office/drawing/2014/main" id="{AEEE86A6-2046-4896-84FA-C71FEF7A3470}"/>
                  </a:ext>
                </a:extLst>
              </p:cNvPr>
              <p:cNvSpPr>
                <a:spLocks noChangeArrowheads="1"/>
              </p:cNvSpPr>
              <p:nvPr/>
            </p:nvSpPr>
            <p:spPr bwMode="auto">
              <a:xfrm>
                <a:off x="4444" y="745"/>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19" name="Rectangle 90">
                <a:extLst>
                  <a:ext uri="{FF2B5EF4-FFF2-40B4-BE49-F238E27FC236}">
                    <a16:creationId xmlns:a16="http://schemas.microsoft.com/office/drawing/2014/main" id="{2DF19B2A-3D3D-4381-97E4-44BC1CB96FBD}"/>
                  </a:ext>
                </a:extLst>
              </p:cNvPr>
              <p:cNvSpPr>
                <a:spLocks noChangeArrowheads="1"/>
              </p:cNvSpPr>
              <p:nvPr/>
            </p:nvSpPr>
            <p:spPr bwMode="auto">
              <a:xfrm>
                <a:off x="4465" y="745"/>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c</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20" name="Rectangle 91">
                <a:extLst>
                  <a:ext uri="{FF2B5EF4-FFF2-40B4-BE49-F238E27FC236}">
                    <a16:creationId xmlns:a16="http://schemas.microsoft.com/office/drawing/2014/main" id="{1E2A8A78-364D-4211-A9EE-C1697DDB57D8}"/>
                  </a:ext>
                </a:extLst>
              </p:cNvPr>
              <p:cNvSpPr>
                <a:spLocks noChangeArrowheads="1"/>
              </p:cNvSpPr>
              <p:nvPr/>
            </p:nvSpPr>
            <p:spPr bwMode="auto">
              <a:xfrm>
                <a:off x="4510" y="74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21" name="Rectangle 92">
                <a:extLst>
                  <a:ext uri="{FF2B5EF4-FFF2-40B4-BE49-F238E27FC236}">
                    <a16:creationId xmlns:a16="http://schemas.microsoft.com/office/drawing/2014/main" id="{05C3D0FC-3E35-47B0-BA8B-723C3C7AA57E}"/>
                  </a:ext>
                </a:extLst>
              </p:cNvPr>
              <p:cNvSpPr>
                <a:spLocks noChangeArrowheads="1"/>
              </p:cNvSpPr>
              <p:nvPr/>
            </p:nvSpPr>
            <p:spPr bwMode="auto">
              <a:xfrm>
                <a:off x="4558" y="745"/>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l</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22" name="Rectangle 93">
                <a:extLst>
                  <a:ext uri="{FF2B5EF4-FFF2-40B4-BE49-F238E27FC236}">
                    <a16:creationId xmlns:a16="http://schemas.microsoft.com/office/drawing/2014/main" id="{53CEEF6C-E5A9-4902-B2CE-A7C447599EA3}"/>
                  </a:ext>
                </a:extLst>
              </p:cNvPr>
              <p:cNvSpPr>
                <a:spLocks noChangeArrowheads="1"/>
              </p:cNvSpPr>
              <p:nvPr/>
            </p:nvSpPr>
            <p:spPr bwMode="auto">
              <a:xfrm>
                <a:off x="4576" y="745"/>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23" name="Rectangle 94">
                <a:extLst>
                  <a:ext uri="{FF2B5EF4-FFF2-40B4-BE49-F238E27FC236}">
                    <a16:creationId xmlns:a16="http://schemas.microsoft.com/office/drawing/2014/main" id="{B117FD77-C154-4326-B439-67D5E7F19F65}"/>
                  </a:ext>
                </a:extLst>
              </p:cNvPr>
              <p:cNvSpPr>
                <a:spLocks noChangeArrowheads="1"/>
              </p:cNvSpPr>
              <p:nvPr/>
            </p:nvSpPr>
            <p:spPr bwMode="auto">
              <a:xfrm>
                <a:off x="4602" y="74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p</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24" name="Rectangle 95">
                <a:extLst>
                  <a:ext uri="{FF2B5EF4-FFF2-40B4-BE49-F238E27FC236}">
                    <a16:creationId xmlns:a16="http://schemas.microsoft.com/office/drawing/2014/main" id="{7145EDA3-364F-49E4-A815-614716CCBC66}"/>
                  </a:ext>
                </a:extLst>
              </p:cNvPr>
              <p:cNvSpPr>
                <a:spLocks noChangeArrowheads="1"/>
              </p:cNvSpPr>
              <p:nvPr/>
            </p:nvSpPr>
            <p:spPr bwMode="auto">
              <a:xfrm>
                <a:off x="4650" y="74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25" name="Rectangle 96">
                <a:extLst>
                  <a:ext uri="{FF2B5EF4-FFF2-40B4-BE49-F238E27FC236}">
                    <a16:creationId xmlns:a16="http://schemas.microsoft.com/office/drawing/2014/main" id="{40A6D104-69A9-4CF9-9562-1946320881EB}"/>
                  </a:ext>
                </a:extLst>
              </p:cNvPr>
              <p:cNvSpPr>
                <a:spLocks noChangeArrowheads="1"/>
              </p:cNvSpPr>
              <p:nvPr/>
            </p:nvSpPr>
            <p:spPr bwMode="auto">
              <a:xfrm>
                <a:off x="4700" y="74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g</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26" name="Rectangle 97">
                <a:extLst>
                  <a:ext uri="{FF2B5EF4-FFF2-40B4-BE49-F238E27FC236}">
                    <a16:creationId xmlns:a16="http://schemas.microsoft.com/office/drawing/2014/main" id="{4804D04C-2A8D-4E1A-90E5-DDEE6127E9F2}"/>
                  </a:ext>
                </a:extLst>
              </p:cNvPr>
              <p:cNvSpPr>
                <a:spLocks noChangeArrowheads="1"/>
              </p:cNvSpPr>
              <p:nvPr/>
            </p:nvSpPr>
            <p:spPr bwMode="auto">
              <a:xfrm>
                <a:off x="4748" y="74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27" name="Rectangle 98">
                <a:extLst>
                  <a:ext uri="{FF2B5EF4-FFF2-40B4-BE49-F238E27FC236}">
                    <a16:creationId xmlns:a16="http://schemas.microsoft.com/office/drawing/2014/main" id="{6BD7360F-DC45-4F03-8702-C20CC2D56D64}"/>
                  </a:ext>
                </a:extLst>
              </p:cNvPr>
              <p:cNvSpPr>
                <a:spLocks noChangeArrowheads="1"/>
              </p:cNvSpPr>
              <p:nvPr/>
            </p:nvSpPr>
            <p:spPr bwMode="auto">
              <a:xfrm>
                <a:off x="4798" y="745"/>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28" name="Rectangle 99">
                <a:extLst>
                  <a:ext uri="{FF2B5EF4-FFF2-40B4-BE49-F238E27FC236}">
                    <a16:creationId xmlns:a16="http://schemas.microsoft.com/office/drawing/2014/main" id="{319E9DAC-230A-4DDE-B7C9-B9CFDADAA4F4}"/>
                  </a:ext>
                </a:extLst>
              </p:cNvPr>
              <p:cNvSpPr>
                <a:spLocks noChangeArrowheads="1"/>
              </p:cNvSpPr>
              <p:nvPr/>
            </p:nvSpPr>
            <p:spPr bwMode="auto">
              <a:xfrm>
                <a:off x="4821" y="745"/>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n</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29" name="Rectangle 100">
                <a:extLst>
                  <a:ext uri="{FF2B5EF4-FFF2-40B4-BE49-F238E27FC236}">
                    <a16:creationId xmlns:a16="http://schemas.microsoft.com/office/drawing/2014/main" id="{21B371AE-AB7D-46FE-8E8C-E2BA1022A962}"/>
                  </a:ext>
                </a:extLst>
              </p:cNvPr>
              <p:cNvSpPr>
                <a:spLocks noChangeArrowheads="1"/>
              </p:cNvSpPr>
              <p:nvPr/>
            </p:nvSpPr>
            <p:spPr bwMode="auto">
              <a:xfrm>
                <a:off x="4872" y="745"/>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u</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30" name="Rectangle 101">
                <a:extLst>
                  <a:ext uri="{FF2B5EF4-FFF2-40B4-BE49-F238E27FC236}">
                    <a16:creationId xmlns:a16="http://schemas.microsoft.com/office/drawing/2014/main" id="{7AF1F360-FDA2-45BC-9BCF-2094FC5D6C6A}"/>
                  </a:ext>
                </a:extLst>
              </p:cNvPr>
              <p:cNvSpPr>
                <a:spLocks noChangeArrowheads="1"/>
              </p:cNvSpPr>
              <p:nvPr/>
            </p:nvSpPr>
            <p:spPr bwMode="auto">
              <a:xfrm>
                <a:off x="4919" y="745"/>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m</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31" name="Rectangle 102">
                <a:extLst>
                  <a:ext uri="{FF2B5EF4-FFF2-40B4-BE49-F238E27FC236}">
                    <a16:creationId xmlns:a16="http://schemas.microsoft.com/office/drawing/2014/main" id="{8E00EDC9-BB41-4DCE-A57D-92592D187395}"/>
                  </a:ext>
                </a:extLst>
              </p:cNvPr>
              <p:cNvSpPr>
                <a:spLocks noChangeArrowheads="1"/>
              </p:cNvSpPr>
              <p:nvPr/>
            </p:nvSpPr>
            <p:spPr bwMode="auto">
              <a:xfrm>
                <a:off x="4993" y="74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b</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32" name="Rectangle 103">
                <a:extLst>
                  <a:ext uri="{FF2B5EF4-FFF2-40B4-BE49-F238E27FC236}">
                    <a16:creationId xmlns:a16="http://schemas.microsoft.com/office/drawing/2014/main" id="{FB89455C-97CF-4D02-ADC4-1AC5DC2BFA39}"/>
                  </a:ext>
                </a:extLst>
              </p:cNvPr>
              <p:cNvSpPr>
                <a:spLocks noChangeArrowheads="1"/>
              </p:cNvSpPr>
              <p:nvPr/>
            </p:nvSpPr>
            <p:spPr bwMode="auto">
              <a:xfrm>
                <a:off x="5041" y="74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33" name="Rectangle 104">
                <a:extLst>
                  <a:ext uri="{FF2B5EF4-FFF2-40B4-BE49-F238E27FC236}">
                    <a16:creationId xmlns:a16="http://schemas.microsoft.com/office/drawing/2014/main" id="{902674DA-31D6-442A-8EBD-9BE5E945C2E5}"/>
                  </a:ext>
                </a:extLst>
              </p:cNvPr>
              <p:cNvSpPr>
                <a:spLocks noChangeArrowheads="1"/>
              </p:cNvSpPr>
              <p:nvPr/>
            </p:nvSpPr>
            <p:spPr bwMode="auto">
              <a:xfrm>
                <a:off x="5091" y="745"/>
                <a:ext cx="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r</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34" name="Rectangle 105">
                <a:extLst>
                  <a:ext uri="{FF2B5EF4-FFF2-40B4-BE49-F238E27FC236}">
                    <a16:creationId xmlns:a16="http://schemas.microsoft.com/office/drawing/2014/main" id="{9E0D6545-0B15-4276-84CF-35E11A1BDAA0}"/>
                  </a:ext>
                </a:extLst>
              </p:cNvPr>
              <p:cNvSpPr>
                <a:spLocks noChangeArrowheads="1"/>
              </p:cNvSpPr>
              <p:nvPr/>
            </p:nvSpPr>
            <p:spPr bwMode="auto">
              <a:xfrm>
                <a:off x="1892" y="745"/>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V</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35" name="Rectangle 106">
                <a:extLst>
                  <a:ext uri="{FF2B5EF4-FFF2-40B4-BE49-F238E27FC236}">
                    <a16:creationId xmlns:a16="http://schemas.microsoft.com/office/drawing/2014/main" id="{82934F86-6A6A-412D-903D-BBC21EFE1AB4}"/>
                  </a:ext>
                </a:extLst>
              </p:cNvPr>
              <p:cNvSpPr>
                <a:spLocks noChangeArrowheads="1"/>
              </p:cNvSpPr>
              <p:nvPr/>
            </p:nvSpPr>
            <p:spPr bwMode="auto">
              <a:xfrm>
                <a:off x="1950" y="74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36" name="Rectangle 107">
                <a:extLst>
                  <a:ext uri="{FF2B5EF4-FFF2-40B4-BE49-F238E27FC236}">
                    <a16:creationId xmlns:a16="http://schemas.microsoft.com/office/drawing/2014/main" id="{6FCABCA2-763C-4195-B6F1-AB6BF43DE70B}"/>
                  </a:ext>
                </a:extLst>
              </p:cNvPr>
              <p:cNvSpPr>
                <a:spLocks noChangeArrowheads="1"/>
              </p:cNvSpPr>
              <p:nvPr/>
            </p:nvSpPr>
            <p:spPr bwMode="auto">
              <a:xfrm>
                <a:off x="2000" y="745"/>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l</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37" name="Rectangle 108">
                <a:extLst>
                  <a:ext uri="{FF2B5EF4-FFF2-40B4-BE49-F238E27FC236}">
                    <a16:creationId xmlns:a16="http://schemas.microsoft.com/office/drawing/2014/main" id="{B9083E75-0FAE-4252-9D57-53BA89966876}"/>
                  </a:ext>
                </a:extLst>
              </p:cNvPr>
              <p:cNvSpPr>
                <a:spLocks noChangeArrowheads="1"/>
              </p:cNvSpPr>
              <p:nvPr/>
            </p:nvSpPr>
            <p:spPr bwMode="auto">
              <a:xfrm>
                <a:off x="2018" y="745"/>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38" name="Rectangle 109">
                <a:extLst>
                  <a:ext uri="{FF2B5EF4-FFF2-40B4-BE49-F238E27FC236}">
                    <a16:creationId xmlns:a16="http://schemas.microsoft.com/office/drawing/2014/main" id="{9A91AADE-AB31-4E07-99C2-EE49E112432B}"/>
                  </a:ext>
                </a:extLst>
              </p:cNvPr>
              <p:cNvSpPr>
                <a:spLocks noChangeArrowheads="1"/>
              </p:cNvSpPr>
              <p:nvPr/>
            </p:nvSpPr>
            <p:spPr bwMode="auto">
              <a:xfrm>
                <a:off x="2039" y="74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39" name="Freeform 110">
                <a:extLst>
                  <a:ext uri="{FF2B5EF4-FFF2-40B4-BE49-F238E27FC236}">
                    <a16:creationId xmlns:a16="http://schemas.microsoft.com/office/drawing/2014/main" id="{29035117-E2BC-441E-94D4-EB0AC98D13B8}"/>
                  </a:ext>
                </a:extLst>
              </p:cNvPr>
              <p:cNvSpPr>
                <a:spLocks/>
              </p:cNvSpPr>
              <p:nvPr/>
            </p:nvSpPr>
            <p:spPr bwMode="auto">
              <a:xfrm>
                <a:off x="2000" y="854"/>
                <a:ext cx="3497" cy="106"/>
              </a:xfrm>
              <a:custGeom>
                <a:avLst/>
                <a:gdLst>
                  <a:gd name="T0" fmla="*/ 3495 w 3497"/>
                  <a:gd name="T1" fmla="*/ 106 h 106"/>
                  <a:gd name="T2" fmla="*/ 3497 w 3497"/>
                  <a:gd name="T3" fmla="*/ 0 h 106"/>
                  <a:gd name="T4" fmla="*/ 0 w 3497"/>
                  <a:gd name="T5" fmla="*/ 0 h 106"/>
                  <a:gd name="T6" fmla="*/ 0 w 3497"/>
                  <a:gd name="T7" fmla="*/ 106 h 106"/>
                  <a:gd name="T8" fmla="*/ 3497 w 3497"/>
                  <a:gd name="T9" fmla="*/ 106 h 106"/>
                  <a:gd name="T10" fmla="*/ 3497 w 3497"/>
                  <a:gd name="T11" fmla="*/ 106 h 106"/>
                </a:gdLst>
                <a:ahLst/>
                <a:cxnLst>
                  <a:cxn ang="0">
                    <a:pos x="T0" y="T1"/>
                  </a:cxn>
                  <a:cxn ang="0">
                    <a:pos x="T2" y="T3"/>
                  </a:cxn>
                  <a:cxn ang="0">
                    <a:pos x="T4" y="T5"/>
                  </a:cxn>
                  <a:cxn ang="0">
                    <a:pos x="T6" y="T7"/>
                  </a:cxn>
                  <a:cxn ang="0">
                    <a:pos x="T8" y="T9"/>
                  </a:cxn>
                  <a:cxn ang="0">
                    <a:pos x="T10" y="T11"/>
                  </a:cxn>
                </a:cxnLst>
                <a:rect l="0" t="0" r="r" b="b"/>
                <a:pathLst>
                  <a:path w="3497" h="106">
                    <a:moveTo>
                      <a:pt x="3495" y="106"/>
                    </a:moveTo>
                    <a:lnTo>
                      <a:pt x="3497" y="0"/>
                    </a:lnTo>
                    <a:lnTo>
                      <a:pt x="0" y="0"/>
                    </a:lnTo>
                    <a:lnTo>
                      <a:pt x="0" y="106"/>
                    </a:lnTo>
                    <a:lnTo>
                      <a:pt x="3497" y="106"/>
                    </a:lnTo>
                    <a:lnTo>
                      <a:pt x="3497" y="106"/>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40" name="Freeform 111">
                <a:extLst>
                  <a:ext uri="{FF2B5EF4-FFF2-40B4-BE49-F238E27FC236}">
                    <a16:creationId xmlns:a16="http://schemas.microsoft.com/office/drawing/2014/main" id="{3E22AAD9-F27B-4EFA-9EB0-4A7BAC242EFE}"/>
                  </a:ext>
                </a:extLst>
              </p:cNvPr>
              <p:cNvSpPr>
                <a:spLocks/>
              </p:cNvSpPr>
              <p:nvPr/>
            </p:nvSpPr>
            <p:spPr bwMode="auto">
              <a:xfrm>
                <a:off x="2002" y="960"/>
                <a:ext cx="3495" cy="107"/>
              </a:xfrm>
              <a:custGeom>
                <a:avLst/>
                <a:gdLst>
                  <a:gd name="T0" fmla="*/ 3493 w 3495"/>
                  <a:gd name="T1" fmla="*/ 107 h 107"/>
                  <a:gd name="T2" fmla="*/ 3495 w 3495"/>
                  <a:gd name="T3" fmla="*/ 0 h 107"/>
                  <a:gd name="T4" fmla="*/ 0 w 3495"/>
                  <a:gd name="T5" fmla="*/ 0 h 107"/>
                  <a:gd name="T6" fmla="*/ 0 w 3495"/>
                  <a:gd name="T7" fmla="*/ 107 h 107"/>
                  <a:gd name="T8" fmla="*/ 3495 w 3495"/>
                  <a:gd name="T9" fmla="*/ 107 h 107"/>
                  <a:gd name="T10" fmla="*/ 3495 w 3495"/>
                  <a:gd name="T11" fmla="*/ 107 h 107"/>
                </a:gdLst>
                <a:ahLst/>
                <a:cxnLst>
                  <a:cxn ang="0">
                    <a:pos x="T0" y="T1"/>
                  </a:cxn>
                  <a:cxn ang="0">
                    <a:pos x="T2" y="T3"/>
                  </a:cxn>
                  <a:cxn ang="0">
                    <a:pos x="T4" y="T5"/>
                  </a:cxn>
                  <a:cxn ang="0">
                    <a:pos x="T6" y="T7"/>
                  </a:cxn>
                  <a:cxn ang="0">
                    <a:pos x="T8" y="T9"/>
                  </a:cxn>
                  <a:cxn ang="0">
                    <a:pos x="T10" y="T11"/>
                  </a:cxn>
                </a:cxnLst>
                <a:rect l="0" t="0" r="r" b="b"/>
                <a:pathLst>
                  <a:path w="3495" h="107">
                    <a:moveTo>
                      <a:pt x="3493" y="107"/>
                    </a:moveTo>
                    <a:lnTo>
                      <a:pt x="3495" y="0"/>
                    </a:lnTo>
                    <a:lnTo>
                      <a:pt x="0" y="0"/>
                    </a:lnTo>
                    <a:lnTo>
                      <a:pt x="0" y="107"/>
                    </a:lnTo>
                    <a:lnTo>
                      <a:pt x="3495" y="107"/>
                    </a:lnTo>
                    <a:lnTo>
                      <a:pt x="3495" y="107"/>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41" name="Freeform 112">
                <a:extLst>
                  <a:ext uri="{FF2B5EF4-FFF2-40B4-BE49-F238E27FC236}">
                    <a16:creationId xmlns:a16="http://schemas.microsoft.com/office/drawing/2014/main" id="{61FCA82E-5F66-4CB3-B21A-E8C4752D17F4}"/>
                  </a:ext>
                </a:extLst>
              </p:cNvPr>
              <p:cNvSpPr>
                <a:spLocks/>
              </p:cNvSpPr>
              <p:nvPr/>
            </p:nvSpPr>
            <p:spPr bwMode="auto">
              <a:xfrm>
                <a:off x="2002" y="1067"/>
                <a:ext cx="3495" cy="107"/>
              </a:xfrm>
              <a:custGeom>
                <a:avLst/>
                <a:gdLst>
                  <a:gd name="T0" fmla="*/ 3493 w 3495"/>
                  <a:gd name="T1" fmla="*/ 107 h 107"/>
                  <a:gd name="T2" fmla="*/ 3495 w 3495"/>
                  <a:gd name="T3" fmla="*/ 0 h 107"/>
                  <a:gd name="T4" fmla="*/ 0 w 3495"/>
                  <a:gd name="T5" fmla="*/ 0 h 107"/>
                  <a:gd name="T6" fmla="*/ 0 w 3495"/>
                  <a:gd name="T7" fmla="*/ 107 h 107"/>
                  <a:gd name="T8" fmla="*/ 3495 w 3495"/>
                  <a:gd name="T9" fmla="*/ 107 h 107"/>
                  <a:gd name="T10" fmla="*/ 3495 w 3495"/>
                  <a:gd name="T11" fmla="*/ 107 h 107"/>
                  <a:gd name="T12" fmla="*/ 3493 w 3495"/>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3495" h="107">
                    <a:moveTo>
                      <a:pt x="3493" y="107"/>
                    </a:moveTo>
                    <a:lnTo>
                      <a:pt x="3495" y="0"/>
                    </a:lnTo>
                    <a:lnTo>
                      <a:pt x="0" y="0"/>
                    </a:lnTo>
                    <a:lnTo>
                      <a:pt x="0" y="107"/>
                    </a:lnTo>
                    <a:lnTo>
                      <a:pt x="3495" y="107"/>
                    </a:lnTo>
                    <a:lnTo>
                      <a:pt x="3495" y="107"/>
                    </a:lnTo>
                    <a:lnTo>
                      <a:pt x="3493" y="10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742" name="Freeform 113">
                <a:extLst>
                  <a:ext uri="{FF2B5EF4-FFF2-40B4-BE49-F238E27FC236}">
                    <a16:creationId xmlns:a16="http://schemas.microsoft.com/office/drawing/2014/main" id="{1114B011-8BBB-4A66-991E-BE437F0C61A1}"/>
                  </a:ext>
                </a:extLst>
              </p:cNvPr>
              <p:cNvSpPr>
                <a:spLocks/>
              </p:cNvSpPr>
              <p:nvPr/>
            </p:nvSpPr>
            <p:spPr bwMode="auto">
              <a:xfrm>
                <a:off x="2002" y="1067"/>
                <a:ext cx="3495" cy="107"/>
              </a:xfrm>
              <a:custGeom>
                <a:avLst/>
                <a:gdLst>
                  <a:gd name="T0" fmla="*/ 3493 w 3495"/>
                  <a:gd name="T1" fmla="*/ 107 h 107"/>
                  <a:gd name="T2" fmla="*/ 3495 w 3495"/>
                  <a:gd name="T3" fmla="*/ 0 h 107"/>
                  <a:gd name="T4" fmla="*/ 0 w 3495"/>
                  <a:gd name="T5" fmla="*/ 0 h 107"/>
                  <a:gd name="T6" fmla="*/ 0 w 3495"/>
                  <a:gd name="T7" fmla="*/ 107 h 107"/>
                  <a:gd name="T8" fmla="*/ 3495 w 3495"/>
                  <a:gd name="T9" fmla="*/ 107 h 107"/>
                  <a:gd name="T10" fmla="*/ 3495 w 3495"/>
                  <a:gd name="T11" fmla="*/ 107 h 107"/>
                </a:gdLst>
                <a:ahLst/>
                <a:cxnLst>
                  <a:cxn ang="0">
                    <a:pos x="T0" y="T1"/>
                  </a:cxn>
                  <a:cxn ang="0">
                    <a:pos x="T2" y="T3"/>
                  </a:cxn>
                  <a:cxn ang="0">
                    <a:pos x="T4" y="T5"/>
                  </a:cxn>
                  <a:cxn ang="0">
                    <a:pos x="T6" y="T7"/>
                  </a:cxn>
                  <a:cxn ang="0">
                    <a:pos x="T8" y="T9"/>
                  </a:cxn>
                  <a:cxn ang="0">
                    <a:pos x="T10" y="T11"/>
                  </a:cxn>
                </a:cxnLst>
                <a:rect l="0" t="0" r="r" b="b"/>
                <a:pathLst>
                  <a:path w="3495" h="107">
                    <a:moveTo>
                      <a:pt x="3493" y="107"/>
                    </a:moveTo>
                    <a:lnTo>
                      <a:pt x="3495" y="0"/>
                    </a:lnTo>
                    <a:lnTo>
                      <a:pt x="0" y="0"/>
                    </a:lnTo>
                    <a:lnTo>
                      <a:pt x="0" y="107"/>
                    </a:lnTo>
                    <a:lnTo>
                      <a:pt x="3495" y="107"/>
                    </a:lnTo>
                    <a:lnTo>
                      <a:pt x="3495" y="107"/>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43" name="Freeform 114">
                <a:extLst>
                  <a:ext uri="{FF2B5EF4-FFF2-40B4-BE49-F238E27FC236}">
                    <a16:creationId xmlns:a16="http://schemas.microsoft.com/office/drawing/2014/main" id="{70767F0E-86CD-45F8-8F4F-4766D230865D}"/>
                  </a:ext>
                </a:extLst>
              </p:cNvPr>
              <p:cNvSpPr>
                <a:spLocks/>
              </p:cNvSpPr>
              <p:nvPr/>
            </p:nvSpPr>
            <p:spPr bwMode="auto">
              <a:xfrm>
                <a:off x="2000" y="1174"/>
                <a:ext cx="3497" cy="107"/>
              </a:xfrm>
              <a:custGeom>
                <a:avLst/>
                <a:gdLst>
                  <a:gd name="T0" fmla="*/ 3495 w 3497"/>
                  <a:gd name="T1" fmla="*/ 107 h 107"/>
                  <a:gd name="T2" fmla="*/ 3497 w 3497"/>
                  <a:gd name="T3" fmla="*/ 0 h 107"/>
                  <a:gd name="T4" fmla="*/ 0 w 3497"/>
                  <a:gd name="T5" fmla="*/ 0 h 107"/>
                  <a:gd name="T6" fmla="*/ 0 w 3497"/>
                  <a:gd name="T7" fmla="*/ 107 h 107"/>
                  <a:gd name="T8" fmla="*/ 3497 w 3497"/>
                  <a:gd name="T9" fmla="*/ 107 h 107"/>
                  <a:gd name="T10" fmla="*/ 3497 w 3497"/>
                  <a:gd name="T11" fmla="*/ 107 h 107"/>
                </a:gdLst>
                <a:ahLst/>
                <a:cxnLst>
                  <a:cxn ang="0">
                    <a:pos x="T0" y="T1"/>
                  </a:cxn>
                  <a:cxn ang="0">
                    <a:pos x="T2" y="T3"/>
                  </a:cxn>
                  <a:cxn ang="0">
                    <a:pos x="T4" y="T5"/>
                  </a:cxn>
                  <a:cxn ang="0">
                    <a:pos x="T6" y="T7"/>
                  </a:cxn>
                  <a:cxn ang="0">
                    <a:pos x="T8" y="T9"/>
                  </a:cxn>
                  <a:cxn ang="0">
                    <a:pos x="T10" y="T11"/>
                  </a:cxn>
                </a:cxnLst>
                <a:rect l="0" t="0" r="r" b="b"/>
                <a:pathLst>
                  <a:path w="3497" h="107">
                    <a:moveTo>
                      <a:pt x="3495" y="107"/>
                    </a:moveTo>
                    <a:lnTo>
                      <a:pt x="3497" y="0"/>
                    </a:lnTo>
                    <a:lnTo>
                      <a:pt x="0" y="0"/>
                    </a:lnTo>
                    <a:lnTo>
                      <a:pt x="0" y="107"/>
                    </a:lnTo>
                    <a:lnTo>
                      <a:pt x="3497" y="107"/>
                    </a:lnTo>
                    <a:lnTo>
                      <a:pt x="3497" y="107"/>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44" name="Freeform 115">
                <a:extLst>
                  <a:ext uri="{FF2B5EF4-FFF2-40B4-BE49-F238E27FC236}">
                    <a16:creationId xmlns:a16="http://schemas.microsoft.com/office/drawing/2014/main" id="{309327D3-2796-42A3-B3F3-EF124343058F}"/>
                  </a:ext>
                </a:extLst>
              </p:cNvPr>
              <p:cNvSpPr>
                <a:spLocks/>
              </p:cNvSpPr>
              <p:nvPr/>
            </p:nvSpPr>
            <p:spPr bwMode="auto">
              <a:xfrm>
                <a:off x="2000" y="1281"/>
                <a:ext cx="3497" cy="106"/>
              </a:xfrm>
              <a:custGeom>
                <a:avLst/>
                <a:gdLst>
                  <a:gd name="T0" fmla="*/ 3495 w 3497"/>
                  <a:gd name="T1" fmla="*/ 106 h 106"/>
                  <a:gd name="T2" fmla="*/ 3497 w 3497"/>
                  <a:gd name="T3" fmla="*/ 0 h 106"/>
                  <a:gd name="T4" fmla="*/ 0 w 3497"/>
                  <a:gd name="T5" fmla="*/ 0 h 106"/>
                  <a:gd name="T6" fmla="*/ 0 w 3497"/>
                  <a:gd name="T7" fmla="*/ 106 h 106"/>
                  <a:gd name="T8" fmla="*/ 3497 w 3497"/>
                  <a:gd name="T9" fmla="*/ 106 h 106"/>
                  <a:gd name="T10" fmla="*/ 3497 w 3497"/>
                  <a:gd name="T11" fmla="*/ 106 h 106"/>
                </a:gdLst>
                <a:ahLst/>
                <a:cxnLst>
                  <a:cxn ang="0">
                    <a:pos x="T0" y="T1"/>
                  </a:cxn>
                  <a:cxn ang="0">
                    <a:pos x="T2" y="T3"/>
                  </a:cxn>
                  <a:cxn ang="0">
                    <a:pos x="T4" y="T5"/>
                  </a:cxn>
                  <a:cxn ang="0">
                    <a:pos x="T6" y="T7"/>
                  </a:cxn>
                  <a:cxn ang="0">
                    <a:pos x="T8" y="T9"/>
                  </a:cxn>
                  <a:cxn ang="0">
                    <a:pos x="T10" y="T11"/>
                  </a:cxn>
                </a:cxnLst>
                <a:rect l="0" t="0" r="r" b="b"/>
                <a:pathLst>
                  <a:path w="3497" h="106">
                    <a:moveTo>
                      <a:pt x="3495" y="106"/>
                    </a:moveTo>
                    <a:lnTo>
                      <a:pt x="3497" y="0"/>
                    </a:lnTo>
                    <a:lnTo>
                      <a:pt x="0" y="0"/>
                    </a:lnTo>
                    <a:lnTo>
                      <a:pt x="0" y="106"/>
                    </a:lnTo>
                    <a:lnTo>
                      <a:pt x="3497" y="106"/>
                    </a:lnTo>
                    <a:lnTo>
                      <a:pt x="3497" y="106"/>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45" name="Freeform 116">
                <a:extLst>
                  <a:ext uri="{FF2B5EF4-FFF2-40B4-BE49-F238E27FC236}">
                    <a16:creationId xmlns:a16="http://schemas.microsoft.com/office/drawing/2014/main" id="{5D2B6FEA-052D-4B5D-AD75-6C18F611AB75}"/>
                  </a:ext>
                </a:extLst>
              </p:cNvPr>
              <p:cNvSpPr>
                <a:spLocks/>
              </p:cNvSpPr>
              <p:nvPr/>
            </p:nvSpPr>
            <p:spPr bwMode="auto">
              <a:xfrm>
                <a:off x="2002" y="1387"/>
                <a:ext cx="3495" cy="107"/>
              </a:xfrm>
              <a:custGeom>
                <a:avLst/>
                <a:gdLst>
                  <a:gd name="T0" fmla="*/ 3493 w 3495"/>
                  <a:gd name="T1" fmla="*/ 107 h 107"/>
                  <a:gd name="T2" fmla="*/ 3495 w 3495"/>
                  <a:gd name="T3" fmla="*/ 0 h 107"/>
                  <a:gd name="T4" fmla="*/ 0 w 3495"/>
                  <a:gd name="T5" fmla="*/ 0 h 107"/>
                  <a:gd name="T6" fmla="*/ 0 w 3495"/>
                  <a:gd name="T7" fmla="*/ 107 h 107"/>
                  <a:gd name="T8" fmla="*/ 3495 w 3495"/>
                  <a:gd name="T9" fmla="*/ 107 h 107"/>
                  <a:gd name="T10" fmla="*/ 3495 w 3495"/>
                  <a:gd name="T11" fmla="*/ 107 h 107"/>
                </a:gdLst>
                <a:ahLst/>
                <a:cxnLst>
                  <a:cxn ang="0">
                    <a:pos x="T0" y="T1"/>
                  </a:cxn>
                  <a:cxn ang="0">
                    <a:pos x="T2" y="T3"/>
                  </a:cxn>
                  <a:cxn ang="0">
                    <a:pos x="T4" y="T5"/>
                  </a:cxn>
                  <a:cxn ang="0">
                    <a:pos x="T6" y="T7"/>
                  </a:cxn>
                  <a:cxn ang="0">
                    <a:pos x="T8" y="T9"/>
                  </a:cxn>
                  <a:cxn ang="0">
                    <a:pos x="T10" y="T11"/>
                  </a:cxn>
                </a:cxnLst>
                <a:rect l="0" t="0" r="r" b="b"/>
                <a:pathLst>
                  <a:path w="3495" h="107">
                    <a:moveTo>
                      <a:pt x="3493" y="107"/>
                    </a:moveTo>
                    <a:lnTo>
                      <a:pt x="3495" y="0"/>
                    </a:lnTo>
                    <a:lnTo>
                      <a:pt x="0" y="0"/>
                    </a:lnTo>
                    <a:lnTo>
                      <a:pt x="0" y="107"/>
                    </a:lnTo>
                    <a:lnTo>
                      <a:pt x="3495" y="107"/>
                    </a:lnTo>
                    <a:lnTo>
                      <a:pt x="3495" y="107"/>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46" name="Line 117">
                <a:extLst>
                  <a:ext uri="{FF2B5EF4-FFF2-40B4-BE49-F238E27FC236}">
                    <a16:creationId xmlns:a16="http://schemas.microsoft.com/office/drawing/2014/main" id="{9A9DD0AD-E0A7-4194-B54F-85A7C48D5843}"/>
                  </a:ext>
                </a:extLst>
              </p:cNvPr>
              <p:cNvSpPr>
                <a:spLocks noChangeShapeType="1"/>
              </p:cNvSpPr>
              <p:nvPr/>
            </p:nvSpPr>
            <p:spPr bwMode="auto">
              <a:xfrm>
                <a:off x="3845" y="854"/>
                <a:ext cx="2" cy="638"/>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47" name="Freeform 118">
                <a:extLst>
                  <a:ext uri="{FF2B5EF4-FFF2-40B4-BE49-F238E27FC236}">
                    <a16:creationId xmlns:a16="http://schemas.microsoft.com/office/drawing/2014/main" id="{391BCFA7-1C24-473A-BBF2-94172261F6D2}"/>
                  </a:ext>
                </a:extLst>
              </p:cNvPr>
              <p:cNvSpPr>
                <a:spLocks/>
              </p:cNvSpPr>
              <p:nvPr/>
            </p:nvSpPr>
            <p:spPr bwMode="auto">
              <a:xfrm>
                <a:off x="2029" y="1102"/>
                <a:ext cx="39" cy="37"/>
              </a:xfrm>
              <a:custGeom>
                <a:avLst/>
                <a:gdLst>
                  <a:gd name="T0" fmla="*/ 18 w 39"/>
                  <a:gd name="T1" fmla="*/ 35 h 37"/>
                  <a:gd name="T2" fmla="*/ 24 w 39"/>
                  <a:gd name="T3" fmla="*/ 37 h 37"/>
                  <a:gd name="T4" fmla="*/ 26 w 39"/>
                  <a:gd name="T5" fmla="*/ 35 h 37"/>
                  <a:gd name="T6" fmla="*/ 29 w 39"/>
                  <a:gd name="T7" fmla="*/ 35 h 37"/>
                  <a:gd name="T8" fmla="*/ 31 w 39"/>
                  <a:gd name="T9" fmla="*/ 33 h 37"/>
                  <a:gd name="T10" fmla="*/ 34 w 39"/>
                  <a:gd name="T11" fmla="*/ 30 h 37"/>
                  <a:gd name="T12" fmla="*/ 37 w 39"/>
                  <a:gd name="T13" fmla="*/ 30 h 37"/>
                  <a:gd name="T14" fmla="*/ 37 w 39"/>
                  <a:gd name="T15" fmla="*/ 28 h 37"/>
                  <a:gd name="T16" fmla="*/ 39 w 39"/>
                  <a:gd name="T17" fmla="*/ 23 h 37"/>
                  <a:gd name="T18" fmla="*/ 39 w 39"/>
                  <a:gd name="T19" fmla="*/ 21 h 37"/>
                  <a:gd name="T20" fmla="*/ 39 w 39"/>
                  <a:gd name="T21" fmla="*/ 19 h 37"/>
                  <a:gd name="T22" fmla="*/ 39 w 39"/>
                  <a:gd name="T23" fmla="*/ 16 h 37"/>
                  <a:gd name="T24" fmla="*/ 39 w 39"/>
                  <a:gd name="T25" fmla="*/ 14 h 37"/>
                  <a:gd name="T26" fmla="*/ 37 w 39"/>
                  <a:gd name="T27" fmla="*/ 9 h 37"/>
                  <a:gd name="T28" fmla="*/ 37 w 39"/>
                  <a:gd name="T29" fmla="*/ 7 h 37"/>
                  <a:gd name="T30" fmla="*/ 34 w 39"/>
                  <a:gd name="T31" fmla="*/ 7 h 37"/>
                  <a:gd name="T32" fmla="*/ 31 w 39"/>
                  <a:gd name="T33" fmla="*/ 5 h 37"/>
                  <a:gd name="T34" fmla="*/ 29 w 39"/>
                  <a:gd name="T35" fmla="*/ 2 h 37"/>
                  <a:gd name="T36" fmla="*/ 26 w 39"/>
                  <a:gd name="T37" fmla="*/ 2 h 37"/>
                  <a:gd name="T38" fmla="*/ 24 w 39"/>
                  <a:gd name="T39" fmla="*/ 0 h 37"/>
                  <a:gd name="T40" fmla="*/ 21 w 39"/>
                  <a:gd name="T41" fmla="*/ 0 h 37"/>
                  <a:gd name="T42" fmla="*/ 16 w 39"/>
                  <a:gd name="T43" fmla="*/ 0 h 37"/>
                  <a:gd name="T44" fmla="*/ 13 w 39"/>
                  <a:gd name="T45" fmla="*/ 2 h 37"/>
                  <a:gd name="T46" fmla="*/ 10 w 39"/>
                  <a:gd name="T47" fmla="*/ 2 h 37"/>
                  <a:gd name="T48" fmla="*/ 8 w 39"/>
                  <a:gd name="T49" fmla="*/ 5 h 37"/>
                  <a:gd name="T50" fmla="*/ 5 w 39"/>
                  <a:gd name="T51" fmla="*/ 7 h 37"/>
                  <a:gd name="T52" fmla="*/ 2 w 39"/>
                  <a:gd name="T53" fmla="*/ 7 h 37"/>
                  <a:gd name="T54" fmla="*/ 2 w 39"/>
                  <a:gd name="T55" fmla="*/ 9 h 37"/>
                  <a:gd name="T56" fmla="*/ 0 w 39"/>
                  <a:gd name="T57" fmla="*/ 14 h 37"/>
                  <a:gd name="T58" fmla="*/ 0 w 39"/>
                  <a:gd name="T59" fmla="*/ 16 h 37"/>
                  <a:gd name="T60" fmla="*/ 0 w 39"/>
                  <a:gd name="T61" fmla="*/ 19 h 37"/>
                  <a:gd name="T62" fmla="*/ 0 w 39"/>
                  <a:gd name="T63" fmla="*/ 21 h 37"/>
                  <a:gd name="T64" fmla="*/ 0 w 39"/>
                  <a:gd name="T65" fmla="*/ 23 h 37"/>
                  <a:gd name="T66" fmla="*/ 2 w 39"/>
                  <a:gd name="T67" fmla="*/ 28 h 37"/>
                  <a:gd name="T68" fmla="*/ 2 w 39"/>
                  <a:gd name="T69" fmla="*/ 30 h 37"/>
                  <a:gd name="T70" fmla="*/ 5 w 39"/>
                  <a:gd name="T71" fmla="*/ 30 h 37"/>
                  <a:gd name="T72" fmla="*/ 8 w 39"/>
                  <a:gd name="T73" fmla="*/ 33 h 37"/>
                  <a:gd name="T74" fmla="*/ 10 w 39"/>
                  <a:gd name="T75" fmla="*/ 35 h 37"/>
                  <a:gd name="T76" fmla="*/ 13 w 39"/>
                  <a:gd name="T77" fmla="*/ 35 h 37"/>
                  <a:gd name="T78" fmla="*/ 16 w 39"/>
                  <a:gd name="T79" fmla="*/ 37 h 37"/>
                  <a:gd name="T80" fmla="*/ 21 w 39"/>
                  <a:gd name="T81" fmla="*/ 37 h 37"/>
                  <a:gd name="T82" fmla="*/ 21 w 39"/>
                  <a:gd name="T83" fmla="*/ 37 h 37"/>
                  <a:gd name="T84" fmla="*/ 18 w 39"/>
                  <a:gd name="T85"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 h="37">
                    <a:moveTo>
                      <a:pt x="18" y="35"/>
                    </a:moveTo>
                    <a:lnTo>
                      <a:pt x="24" y="37"/>
                    </a:lnTo>
                    <a:lnTo>
                      <a:pt x="26" y="35"/>
                    </a:lnTo>
                    <a:lnTo>
                      <a:pt x="29" y="35"/>
                    </a:lnTo>
                    <a:lnTo>
                      <a:pt x="31" y="33"/>
                    </a:lnTo>
                    <a:lnTo>
                      <a:pt x="34" y="30"/>
                    </a:lnTo>
                    <a:lnTo>
                      <a:pt x="37" y="30"/>
                    </a:lnTo>
                    <a:lnTo>
                      <a:pt x="37" y="28"/>
                    </a:lnTo>
                    <a:lnTo>
                      <a:pt x="39" y="23"/>
                    </a:lnTo>
                    <a:lnTo>
                      <a:pt x="39" y="21"/>
                    </a:lnTo>
                    <a:lnTo>
                      <a:pt x="39" y="19"/>
                    </a:lnTo>
                    <a:lnTo>
                      <a:pt x="39" y="16"/>
                    </a:lnTo>
                    <a:lnTo>
                      <a:pt x="39" y="14"/>
                    </a:lnTo>
                    <a:lnTo>
                      <a:pt x="37" y="9"/>
                    </a:lnTo>
                    <a:lnTo>
                      <a:pt x="37" y="7"/>
                    </a:lnTo>
                    <a:lnTo>
                      <a:pt x="34" y="7"/>
                    </a:lnTo>
                    <a:lnTo>
                      <a:pt x="31" y="5"/>
                    </a:lnTo>
                    <a:lnTo>
                      <a:pt x="29" y="2"/>
                    </a:lnTo>
                    <a:lnTo>
                      <a:pt x="26" y="2"/>
                    </a:lnTo>
                    <a:lnTo>
                      <a:pt x="24" y="0"/>
                    </a:lnTo>
                    <a:lnTo>
                      <a:pt x="21" y="0"/>
                    </a:lnTo>
                    <a:lnTo>
                      <a:pt x="16" y="0"/>
                    </a:lnTo>
                    <a:lnTo>
                      <a:pt x="13" y="2"/>
                    </a:lnTo>
                    <a:lnTo>
                      <a:pt x="10" y="2"/>
                    </a:lnTo>
                    <a:lnTo>
                      <a:pt x="8" y="5"/>
                    </a:lnTo>
                    <a:lnTo>
                      <a:pt x="5" y="7"/>
                    </a:lnTo>
                    <a:lnTo>
                      <a:pt x="2" y="7"/>
                    </a:lnTo>
                    <a:lnTo>
                      <a:pt x="2" y="9"/>
                    </a:lnTo>
                    <a:lnTo>
                      <a:pt x="0" y="14"/>
                    </a:lnTo>
                    <a:lnTo>
                      <a:pt x="0" y="16"/>
                    </a:lnTo>
                    <a:lnTo>
                      <a:pt x="0" y="19"/>
                    </a:lnTo>
                    <a:lnTo>
                      <a:pt x="0" y="21"/>
                    </a:lnTo>
                    <a:lnTo>
                      <a:pt x="0" y="23"/>
                    </a:lnTo>
                    <a:lnTo>
                      <a:pt x="2" y="28"/>
                    </a:lnTo>
                    <a:lnTo>
                      <a:pt x="2" y="30"/>
                    </a:lnTo>
                    <a:lnTo>
                      <a:pt x="5" y="30"/>
                    </a:lnTo>
                    <a:lnTo>
                      <a:pt x="8" y="33"/>
                    </a:lnTo>
                    <a:lnTo>
                      <a:pt x="10" y="35"/>
                    </a:lnTo>
                    <a:lnTo>
                      <a:pt x="13" y="35"/>
                    </a:lnTo>
                    <a:lnTo>
                      <a:pt x="16" y="37"/>
                    </a:lnTo>
                    <a:lnTo>
                      <a:pt x="21" y="37"/>
                    </a:lnTo>
                    <a:lnTo>
                      <a:pt x="21" y="37"/>
                    </a:lnTo>
                    <a:lnTo>
                      <a:pt x="1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748" name="Line 119">
                <a:extLst>
                  <a:ext uri="{FF2B5EF4-FFF2-40B4-BE49-F238E27FC236}">
                    <a16:creationId xmlns:a16="http://schemas.microsoft.com/office/drawing/2014/main" id="{92E8D6F5-3B1B-4AC2-AADB-C2D6060B0CEC}"/>
                  </a:ext>
                </a:extLst>
              </p:cNvPr>
              <p:cNvSpPr>
                <a:spLocks noChangeShapeType="1"/>
              </p:cNvSpPr>
              <p:nvPr/>
            </p:nvSpPr>
            <p:spPr bwMode="auto">
              <a:xfrm>
                <a:off x="4700" y="515"/>
                <a:ext cx="106" cy="53"/>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49" name="Rectangle 120">
                <a:extLst>
                  <a:ext uri="{FF2B5EF4-FFF2-40B4-BE49-F238E27FC236}">
                    <a16:creationId xmlns:a16="http://schemas.microsoft.com/office/drawing/2014/main" id="{86A0AA4C-B800-4698-9727-61DCC09A2A77}"/>
                  </a:ext>
                </a:extLst>
              </p:cNvPr>
              <p:cNvSpPr>
                <a:spLocks noChangeArrowheads="1"/>
              </p:cNvSpPr>
              <p:nvPr/>
            </p:nvSpPr>
            <p:spPr bwMode="auto">
              <a:xfrm>
                <a:off x="4832" y="452"/>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50" name="Rectangle 121">
                <a:extLst>
                  <a:ext uri="{FF2B5EF4-FFF2-40B4-BE49-F238E27FC236}">
                    <a16:creationId xmlns:a16="http://schemas.microsoft.com/office/drawing/2014/main" id="{F7FA8D65-D175-4CC3-AC6A-F8165D1AC238}"/>
                  </a:ext>
                </a:extLst>
              </p:cNvPr>
              <p:cNvSpPr>
                <a:spLocks noChangeArrowheads="1"/>
              </p:cNvSpPr>
              <p:nvPr/>
            </p:nvSpPr>
            <p:spPr bwMode="auto">
              <a:xfrm>
                <a:off x="4882" y="452"/>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2</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51" name="Rectangle 122">
                <a:extLst>
                  <a:ext uri="{FF2B5EF4-FFF2-40B4-BE49-F238E27FC236}">
                    <a16:creationId xmlns:a16="http://schemas.microsoft.com/office/drawing/2014/main" id="{CDCBD786-60AE-487A-B81D-2F992634CDAC}"/>
                  </a:ext>
                </a:extLst>
              </p:cNvPr>
              <p:cNvSpPr>
                <a:spLocks noChangeArrowheads="1"/>
              </p:cNvSpPr>
              <p:nvPr/>
            </p:nvSpPr>
            <p:spPr bwMode="auto">
              <a:xfrm>
                <a:off x="2844" y="452"/>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2</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52" name="Rectangle 123">
                <a:extLst>
                  <a:ext uri="{FF2B5EF4-FFF2-40B4-BE49-F238E27FC236}">
                    <a16:creationId xmlns:a16="http://schemas.microsoft.com/office/drawing/2014/main" id="{34AB7B15-CFD4-4B52-AFFD-9EF5135987F8}"/>
                  </a:ext>
                </a:extLst>
              </p:cNvPr>
              <p:cNvSpPr>
                <a:spLocks noChangeArrowheads="1"/>
              </p:cNvSpPr>
              <p:nvPr/>
            </p:nvSpPr>
            <p:spPr bwMode="auto">
              <a:xfrm>
                <a:off x="2892" y="452"/>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0</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53" name="Freeform 124">
                <a:extLst>
                  <a:ext uri="{FF2B5EF4-FFF2-40B4-BE49-F238E27FC236}">
                    <a16:creationId xmlns:a16="http://schemas.microsoft.com/office/drawing/2014/main" id="{EA41296C-D6C3-4725-AF54-CF3293E72E51}"/>
                  </a:ext>
                </a:extLst>
              </p:cNvPr>
              <p:cNvSpPr>
                <a:spLocks/>
              </p:cNvSpPr>
              <p:nvPr/>
            </p:nvSpPr>
            <p:spPr bwMode="auto">
              <a:xfrm>
                <a:off x="4650" y="1102"/>
                <a:ext cx="40" cy="37"/>
              </a:xfrm>
              <a:custGeom>
                <a:avLst/>
                <a:gdLst>
                  <a:gd name="T0" fmla="*/ 18 w 40"/>
                  <a:gd name="T1" fmla="*/ 35 h 37"/>
                  <a:gd name="T2" fmla="*/ 24 w 40"/>
                  <a:gd name="T3" fmla="*/ 37 h 37"/>
                  <a:gd name="T4" fmla="*/ 26 w 40"/>
                  <a:gd name="T5" fmla="*/ 35 h 37"/>
                  <a:gd name="T6" fmla="*/ 29 w 40"/>
                  <a:gd name="T7" fmla="*/ 35 h 37"/>
                  <a:gd name="T8" fmla="*/ 32 w 40"/>
                  <a:gd name="T9" fmla="*/ 33 h 37"/>
                  <a:gd name="T10" fmla="*/ 34 w 40"/>
                  <a:gd name="T11" fmla="*/ 30 h 37"/>
                  <a:gd name="T12" fmla="*/ 37 w 40"/>
                  <a:gd name="T13" fmla="*/ 30 h 37"/>
                  <a:gd name="T14" fmla="*/ 37 w 40"/>
                  <a:gd name="T15" fmla="*/ 28 h 37"/>
                  <a:gd name="T16" fmla="*/ 40 w 40"/>
                  <a:gd name="T17" fmla="*/ 23 h 37"/>
                  <a:gd name="T18" fmla="*/ 40 w 40"/>
                  <a:gd name="T19" fmla="*/ 21 h 37"/>
                  <a:gd name="T20" fmla="*/ 40 w 40"/>
                  <a:gd name="T21" fmla="*/ 19 h 37"/>
                  <a:gd name="T22" fmla="*/ 40 w 40"/>
                  <a:gd name="T23" fmla="*/ 16 h 37"/>
                  <a:gd name="T24" fmla="*/ 40 w 40"/>
                  <a:gd name="T25" fmla="*/ 14 h 37"/>
                  <a:gd name="T26" fmla="*/ 37 w 40"/>
                  <a:gd name="T27" fmla="*/ 9 h 37"/>
                  <a:gd name="T28" fmla="*/ 37 w 40"/>
                  <a:gd name="T29" fmla="*/ 7 h 37"/>
                  <a:gd name="T30" fmla="*/ 34 w 40"/>
                  <a:gd name="T31" fmla="*/ 7 h 37"/>
                  <a:gd name="T32" fmla="*/ 32 w 40"/>
                  <a:gd name="T33" fmla="*/ 5 h 37"/>
                  <a:gd name="T34" fmla="*/ 29 w 40"/>
                  <a:gd name="T35" fmla="*/ 2 h 37"/>
                  <a:gd name="T36" fmla="*/ 26 w 40"/>
                  <a:gd name="T37" fmla="*/ 2 h 37"/>
                  <a:gd name="T38" fmla="*/ 24 w 40"/>
                  <a:gd name="T39" fmla="*/ 0 h 37"/>
                  <a:gd name="T40" fmla="*/ 18 w 40"/>
                  <a:gd name="T41" fmla="*/ 0 h 37"/>
                  <a:gd name="T42" fmla="*/ 16 w 40"/>
                  <a:gd name="T43" fmla="*/ 0 h 37"/>
                  <a:gd name="T44" fmla="*/ 13 w 40"/>
                  <a:gd name="T45" fmla="*/ 2 h 37"/>
                  <a:gd name="T46" fmla="*/ 10 w 40"/>
                  <a:gd name="T47" fmla="*/ 2 h 37"/>
                  <a:gd name="T48" fmla="*/ 8 w 40"/>
                  <a:gd name="T49" fmla="*/ 5 h 37"/>
                  <a:gd name="T50" fmla="*/ 5 w 40"/>
                  <a:gd name="T51" fmla="*/ 7 h 37"/>
                  <a:gd name="T52" fmla="*/ 3 w 40"/>
                  <a:gd name="T53" fmla="*/ 7 h 37"/>
                  <a:gd name="T54" fmla="*/ 3 w 40"/>
                  <a:gd name="T55" fmla="*/ 9 h 37"/>
                  <a:gd name="T56" fmla="*/ 0 w 40"/>
                  <a:gd name="T57" fmla="*/ 14 h 37"/>
                  <a:gd name="T58" fmla="*/ 0 w 40"/>
                  <a:gd name="T59" fmla="*/ 16 h 37"/>
                  <a:gd name="T60" fmla="*/ 0 w 40"/>
                  <a:gd name="T61" fmla="*/ 19 h 37"/>
                  <a:gd name="T62" fmla="*/ 0 w 40"/>
                  <a:gd name="T63" fmla="*/ 21 h 37"/>
                  <a:gd name="T64" fmla="*/ 0 w 40"/>
                  <a:gd name="T65" fmla="*/ 23 h 37"/>
                  <a:gd name="T66" fmla="*/ 3 w 40"/>
                  <a:gd name="T67" fmla="*/ 28 h 37"/>
                  <a:gd name="T68" fmla="*/ 3 w 40"/>
                  <a:gd name="T69" fmla="*/ 30 h 37"/>
                  <a:gd name="T70" fmla="*/ 5 w 40"/>
                  <a:gd name="T71" fmla="*/ 30 h 37"/>
                  <a:gd name="T72" fmla="*/ 8 w 40"/>
                  <a:gd name="T73" fmla="*/ 33 h 37"/>
                  <a:gd name="T74" fmla="*/ 10 w 40"/>
                  <a:gd name="T75" fmla="*/ 35 h 37"/>
                  <a:gd name="T76" fmla="*/ 13 w 40"/>
                  <a:gd name="T77" fmla="*/ 35 h 37"/>
                  <a:gd name="T78" fmla="*/ 16 w 40"/>
                  <a:gd name="T79" fmla="*/ 37 h 37"/>
                  <a:gd name="T80" fmla="*/ 18 w 40"/>
                  <a:gd name="T81" fmla="*/ 37 h 37"/>
                  <a:gd name="T82" fmla="*/ 18 w 40"/>
                  <a:gd name="T83" fmla="*/ 37 h 37"/>
                  <a:gd name="T84" fmla="*/ 18 w 40"/>
                  <a:gd name="T85"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37">
                    <a:moveTo>
                      <a:pt x="18" y="35"/>
                    </a:moveTo>
                    <a:lnTo>
                      <a:pt x="24" y="37"/>
                    </a:lnTo>
                    <a:lnTo>
                      <a:pt x="26" y="35"/>
                    </a:lnTo>
                    <a:lnTo>
                      <a:pt x="29" y="35"/>
                    </a:lnTo>
                    <a:lnTo>
                      <a:pt x="32" y="33"/>
                    </a:lnTo>
                    <a:lnTo>
                      <a:pt x="34" y="30"/>
                    </a:lnTo>
                    <a:lnTo>
                      <a:pt x="37" y="30"/>
                    </a:lnTo>
                    <a:lnTo>
                      <a:pt x="37" y="28"/>
                    </a:lnTo>
                    <a:lnTo>
                      <a:pt x="40" y="23"/>
                    </a:lnTo>
                    <a:lnTo>
                      <a:pt x="40" y="21"/>
                    </a:lnTo>
                    <a:lnTo>
                      <a:pt x="40" y="19"/>
                    </a:lnTo>
                    <a:lnTo>
                      <a:pt x="40" y="16"/>
                    </a:lnTo>
                    <a:lnTo>
                      <a:pt x="40" y="14"/>
                    </a:lnTo>
                    <a:lnTo>
                      <a:pt x="37" y="9"/>
                    </a:lnTo>
                    <a:lnTo>
                      <a:pt x="37" y="7"/>
                    </a:lnTo>
                    <a:lnTo>
                      <a:pt x="34" y="7"/>
                    </a:lnTo>
                    <a:lnTo>
                      <a:pt x="32" y="5"/>
                    </a:lnTo>
                    <a:lnTo>
                      <a:pt x="29" y="2"/>
                    </a:lnTo>
                    <a:lnTo>
                      <a:pt x="26" y="2"/>
                    </a:lnTo>
                    <a:lnTo>
                      <a:pt x="24" y="0"/>
                    </a:lnTo>
                    <a:lnTo>
                      <a:pt x="18" y="0"/>
                    </a:lnTo>
                    <a:lnTo>
                      <a:pt x="16" y="0"/>
                    </a:lnTo>
                    <a:lnTo>
                      <a:pt x="13" y="2"/>
                    </a:lnTo>
                    <a:lnTo>
                      <a:pt x="10" y="2"/>
                    </a:lnTo>
                    <a:lnTo>
                      <a:pt x="8" y="5"/>
                    </a:lnTo>
                    <a:lnTo>
                      <a:pt x="5" y="7"/>
                    </a:lnTo>
                    <a:lnTo>
                      <a:pt x="3" y="7"/>
                    </a:lnTo>
                    <a:lnTo>
                      <a:pt x="3" y="9"/>
                    </a:lnTo>
                    <a:lnTo>
                      <a:pt x="0" y="14"/>
                    </a:lnTo>
                    <a:lnTo>
                      <a:pt x="0" y="16"/>
                    </a:lnTo>
                    <a:lnTo>
                      <a:pt x="0" y="19"/>
                    </a:lnTo>
                    <a:lnTo>
                      <a:pt x="0" y="21"/>
                    </a:lnTo>
                    <a:lnTo>
                      <a:pt x="0" y="23"/>
                    </a:lnTo>
                    <a:lnTo>
                      <a:pt x="3" y="28"/>
                    </a:lnTo>
                    <a:lnTo>
                      <a:pt x="3" y="30"/>
                    </a:lnTo>
                    <a:lnTo>
                      <a:pt x="5" y="30"/>
                    </a:lnTo>
                    <a:lnTo>
                      <a:pt x="8" y="33"/>
                    </a:lnTo>
                    <a:lnTo>
                      <a:pt x="10" y="35"/>
                    </a:lnTo>
                    <a:lnTo>
                      <a:pt x="13" y="35"/>
                    </a:lnTo>
                    <a:lnTo>
                      <a:pt x="16" y="37"/>
                    </a:lnTo>
                    <a:lnTo>
                      <a:pt x="18" y="37"/>
                    </a:lnTo>
                    <a:lnTo>
                      <a:pt x="18" y="37"/>
                    </a:lnTo>
                    <a:lnTo>
                      <a:pt x="1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754" name="Line 125">
                <a:extLst>
                  <a:ext uri="{FF2B5EF4-FFF2-40B4-BE49-F238E27FC236}">
                    <a16:creationId xmlns:a16="http://schemas.microsoft.com/office/drawing/2014/main" id="{38C3E021-F8A1-4ECD-AACB-599D348ED54E}"/>
                  </a:ext>
                </a:extLst>
              </p:cNvPr>
              <p:cNvSpPr>
                <a:spLocks noChangeShapeType="1"/>
              </p:cNvSpPr>
              <p:nvPr/>
            </p:nvSpPr>
            <p:spPr bwMode="auto">
              <a:xfrm>
                <a:off x="4616" y="1571"/>
                <a:ext cx="105" cy="53"/>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55" name="Rectangle 126">
                <a:extLst>
                  <a:ext uri="{FF2B5EF4-FFF2-40B4-BE49-F238E27FC236}">
                    <a16:creationId xmlns:a16="http://schemas.microsoft.com/office/drawing/2014/main" id="{9DBD532C-BDCF-4EF4-BC7D-088D8E249716}"/>
                  </a:ext>
                </a:extLst>
              </p:cNvPr>
              <p:cNvSpPr>
                <a:spLocks noChangeArrowheads="1"/>
              </p:cNvSpPr>
              <p:nvPr/>
            </p:nvSpPr>
            <p:spPr bwMode="auto">
              <a:xfrm>
                <a:off x="4708" y="1517"/>
                <a:ext cx="8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900" b="0" i="0" u="none" strike="noStrike" cap="none" normalizeH="0" baseline="0">
                    <a:ln>
                      <a:noFill/>
                    </a:ln>
                    <a:solidFill>
                      <a:srgbClr val="000000"/>
                    </a:solidFill>
                    <a:effectLst/>
                    <a:latin typeface="Arial" panose="020B0604020202020204" pitchFamily="34" charset="0"/>
                  </a:rPr>
                  <a:t>2</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56" name="Rectangle 127">
                <a:extLst>
                  <a:ext uri="{FF2B5EF4-FFF2-40B4-BE49-F238E27FC236}">
                    <a16:creationId xmlns:a16="http://schemas.microsoft.com/office/drawing/2014/main" id="{1FE044F5-5A55-4BA2-BDB5-85D292A65CB3}"/>
                  </a:ext>
                </a:extLst>
              </p:cNvPr>
              <p:cNvSpPr>
                <a:spLocks noChangeArrowheads="1"/>
              </p:cNvSpPr>
              <p:nvPr/>
            </p:nvSpPr>
            <p:spPr bwMode="auto">
              <a:xfrm>
                <a:off x="4753" y="1517"/>
                <a:ext cx="8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900" b="0" i="0" u="none" strike="noStrike" cap="none" normalizeH="0" baseline="0">
                    <a:ln>
                      <a:noFill/>
                    </a:ln>
                    <a:solidFill>
                      <a:srgbClr val="000000"/>
                    </a:solidFill>
                    <a:effectLst/>
                    <a:latin typeface="Arial" panose="020B0604020202020204" pitchFamily="34" charset="0"/>
                  </a:rPr>
                  <a:t>0</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57" name="Freeform 128">
                <a:extLst>
                  <a:ext uri="{FF2B5EF4-FFF2-40B4-BE49-F238E27FC236}">
                    <a16:creationId xmlns:a16="http://schemas.microsoft.com/office/drawing/2014/main" id="{FD35A242-3094-47B7-AC59-0E20401D9CBA}"/>
                  </a:ext>
                </a:extLst>
              </p:cNvPr>
              <p:cNvSpPr>
                <a:spLocks/>
              </p:cNvSpPr>
              <p:nvPr/>
            </p:nvSpPr>
            <p:spPr bwMode="auto">
              <a:xfrm>
                <a:off x="2792" y="3615"/>
                <a:ext cx="39" cy="37"/>
              </a:xfrm>
              <a:custGeom>
                <a:avLst/>
                <a:gdLst>
                  <a:gd name="T0" fmla="*/ 39 w 39"/>
                  <a:gd name="T1" fmla="*/ 0 h 37"/>
                  <a:gd name="T2" fmla="*/ 0 w 39"/>
                  <a:gd name="T3" fmla="*/ 2 h 37"/>
                  <a:gd name="T4" fmla="*/ 21 w 39"/>
                  <a:gd name="T5" fmla="*/ 37 h 37"/>
                  <a:gd name="T6" fmla="*/ 39 w 39"/>
                  <a:gd name="T7" fmla="*/ 2 h 37"/>
                  <a:gd name="T8" fmla="*/ 39 w 39"/>
                  <a:gd name="T9" fmla="*/ 2 h 37"/>
                  <a:gd name="T10" fmla="*/ 39 w 39"/>
                  <a:gd name="T11" fmla="*/ 0 h 37"/>
                </a:gdLst>
                <a:ahLst/>
                <a:cxnLst>
                  <a:cxn ang="0">
                    <a:pos x="T0" y="T1"/>
                  </a:cxn>
                  <a:cxn ang="0">
                    <a:pos x="T2" y="T3"/>
                  </a:cxn>
                  <a:cxn ang="0">
                    <a:pos x="T4" y="T5"/>
                  </a:cxn>
                  <a:cxn ang="0">
                    <a:pos x="T6" y="T7"/>
                  </a:cxn>
                  <a:cxn ang="0">
                    <a:pos x="T8" y="T9"/>
                  </a:cxn>
                  <a:cxn ang="0">
                    <a:pos x="T10" y="T11"/>
                  </a:cxn>
                </a:cxnLst>
                <a:rect l="0" t="0" r="r" b="b"/>
                <a:pathLst>
                  <a:path w="39" h="37">
                    <a:moveTo>
                      <a:pt x="39" y="0"/>
                    </a:moveTo>
                    <a:lnTo>
                      <a:pt x="0" y="2"/>
                    </a:lnTo>
                    <a:lnTo>
                      <a:pt x="21" y="37"/>
                    </a:lnTo>
                    <a:lnTo>
                      <a:pt x="39" y="2"/>
                    </a:lnTo>
                    <a:lnTo>
                      <a:pt x="39" y="2"/>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758" name="Line 129">
                <a:extLst>
                  <a:ext uri="{FF2B5EF4-FFF2-40B4-BE49-F238E27FC236}">
                    <a16:creationId xmlns:a16="http://schemas.microsoft.com/office/drawing/2014/main" id="{F8879D54-B736-49EF-B5A5-43DE007FF23C}"/>
                  </a:ext>
                </a:extLst>
              </p:cNvPr>
              <p:cNvSpPr>
                <a:spLocks noChangeShapeType="1"/>
              </p:cNvSpPr>
              <p:nvPr/>
            </p:nvSpPr>
            <p:spPr bwMode="auto">
              <a:xfrm>
                <a:off x="3275" y="2285"/>
                <a:ext cx="108" cy="54"/>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59" name="Rectangle 130">
                <a:extLst>
                  <a:ext uri="{FF2B5EF4-FFF2-40B4-BE49-F238E27FC236}">
                    <a16:creationId xmlns:a16="http://schemas.microsoft.com/office/drawing/2014/main" id="{2B7110EC-C304-46DD-8642-3B6063624DD7}"/>
                  </a:ext>
                </a:extLst>
              </p:cNvPr>
              <p:cNvSpPr>
                <a:spLocks noChangeArrowheads="1"/>
              </p:cNvSpPr>
              <p:nvPr/>
            </p:nvSpPr>
            <p:spPr bwMode="auto">
              <a:xfrm>
                <a:off x="3370" y="2225"/>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60" name="Rectangle 131">
                <a:extLst>
                  <a:ext uri="{FF2B5EF4-FFF2-40B4-BE49-F238E27FC236}">
                    <a16:creationId xmlns:a16="http://schemas.microsoft.com/office/drawing/2014/main" id="{1F999332-FC68-4318-8540-970EEE5FA3C6}"/>
                  </a:ext>
                </a:extLst>
              </p:cNvPr>
              <p:cNvSpPr>
                <a:spLocks noChangeArrowheads="1"/>
              </p:cNvSpPr>
              <p:nvPr/>
            </p:nvSpPr>
            <p:spPr bwMode="auto">
              <a:xfrm>
                <a:off x="3417" y="2225"/>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6</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61" name="Line 132">
                <a:extLst>
                  <a:ext uri="{FF2B5EF4-FFF2-40B4-BE49-F238E27FC236}">
                    <a16:creationId xmlns:a16="http://schemas.microsoft.com/office/drawing/2014/main" id="{36FD1CEA-1955-4FB2-B320-0B567E80BB54}"/>
                  </a:ext>
                </a:extLst>
              </p:cNvPr>
              <p:cNvSpPr>
                <a:spLocks noChangeShapeType="1"/>
              </p:cNvSpPr>
              <p:nvPr/>
            </p:nvSpPr>
            <p:spPr bwMode="auto">
              <a:xfrm>
                <a:off x="4848" y="2281"/>
                <a:ext cx="108" cy="53"/>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62" name="Rectangle 133">
                <a:extLst>
                  <a:ext uri="{FF2B5EF4-FFF2-40B4-BE49-F238E27FC236}">
                    <a16:creationId xmlns:a16="http://schemas.microsoft.com/office/drawing/2014/main" id="{3F4FD98A-48DD-434E-8A71-FD7C3360AB98}"/>
                  </a:ext>
                </a:extLst>
              </p:cNvPr>
              <p:cNvSpPr>
                <a:spLocks noChangeArrowheads="1"/>
              </p:cNvSpPr>
              <p:nvPr/>
            </p:nvSpPr>
            <p:spPr bwMode="auto">
              <a:xfrm>
                <a:off x="4943" y="2220"/>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63" name="Rectangle 134">
                <a:extLst>
                  <a:ext uri="{FF2B5EF4-FFF2-40B4-BE49-F238E27FC236}">
                    <a16:creationId xmlns:a16="http://schemas.microsoft.com/office/drawing/2014/main" id="{A50A75FE-80B6-4C01-8F20-DF15B2BC5694}"/>
                  </a:ext>
                </a:extLst>
              </p:cNvPr>
              <p:cNvSpPr>
                <a:spLocks noChangeArrowheads="1"/>
              </p:cNvSpPr>
              <p:nvPr/>
            </p:nvSpPr>
            <p:spPr bwMode="auto">
              <a:xfrm>
                <a:off x="4990" y="2220"/>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4</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64" name="Freeform 135">
                <a:extLst>
                  <a:ext uri="{FF2B5EF4-FFF2-40B4-BE49-F238E27FC236}">
                    <a16:creationId xmlns:a16="http://schemas.microsoft.com/office/drawing/2014/main" id="{BB41F924-9DDD-4122-8760-815A4D72A7DE}"/>
                  </a:ext>
                </a:extLst>
              </p:cNvPr>
              <p:cNvSpPr>
                <a:spLocks/>
              </p:cNvSpPr>
              <p:nvPr/>
            </p:nvSpPr>
            <p:spPr bwMode="auto">
              <a:xfrm>
                <a:off x="2068" y="3272"/>
                <a:ext cx="40" cy="34"/>
              </a:xfrm>
              <a:custGeom>
                <a:avLst/>
                <a:gdLst>
                  <a:gd name="T0" fmla="*/ 19 w 40"/>
                  <a:gd name="T1" fmla="*/ 34 h 34"/>
                  <a:gd name="T2" fmla="*/ 24 w 40"/>
                  <a:gd name="T3" fmla="*/ 34 h 34"/>
                  <a:gd name="T4" fmla="*/ 27 w 40"/>
                  <a:gd name="T5" fmla="*/ 34 h 34"/>
                  <a:gd name="T6" fmla="*/ 29 w 40"/>
                  <a:gd name="T7" fmla="*/ 32 h 34"/>
                  <a:gd name="T8" fmla="*/ 32 w 40"/>
                  <a:gd name="T9" fmla="*/ 32 h 34"/>
                  <a:gd name="T10" fmla="*/ 35 w 40"/>
                  <a:gd name="T11" fmla="*/ 30 h 34"/>
                  <a:gd name="T12" fmla="*/ 37 w 40"/>
                  <a:gd name="T13" fmla="*/ 27 h 34"/>
                  <a:gd name="T14" fmla="*/ 37 w 40"/>
                  <a:gd name="T15" fmla="*/ 25 h 34"/>
                  <a:gd name="T16" fmla="*/ 40 w 40"/>
                  <a:gd name="T17" fmla="*/ 23 h 34"/>
                  <a:gd name="T18" fmla="*/ 40 w 40"/>
                  <a:gd name="T19" fmla="*/ 20 h 34"/>
                  <a:gd name="T20" fmla="*/ 40 w 40"/>
                  <a:gd name="T21" fmla="*/ 18 h 34"/>
                  <a:gd name="T22" fmla="*/ 40 w 40"/>
                  <a:gd name="T23" fmla="*/ 13 h 34"/>
                  <a:gd name="T24" fmla="*/ 40 w 40"/>
                  <a:gd name="T25" fmla="*/ 11 h 34"/>
                  <a:gd name="T26" fmla="*/ 37 w 40"/>
                  <a:gd name="T27" fmla="*/ 9 h 34"/>
                  <a:gd name="T28" fmla="*/ 37 w 40"/>
                  <a:gd name="T29" fmla="*/ 7 h 34"/>
                  <a:gd name="T30" fmla="*/ 35 w 40"/>
                  <a:gd name="T31" fmla="*/ 4 h 34"/>
                  <a:gd name="T32" fmla="*/ 32 w 40"/>
                  <a:gd name="T33" fmla="*/ 2 h 34"/>
                  <a:gd name="T34" fmla="*/ 29 w 40"/>
                  <a:gd name="T35" fmla="*/ 2 h 34"/>
                  <a:gd name="T36" fmla="*/ 27 w 40"/>
                  <a:gd name="T37" fmla="*/ 0 h 34"/>
                  <a:gd name="T38" fmla="*/ 24 w 40"/>
                  <a:gd name="T39" fmla="*/ 0 h 34"/>
                  <a:gd name="T40" fmla="*/ 22 w 40"/>
                  <a:gd name="T41" fmla="*/ 0 h 34"/>
                  <a:gd name="T42" fmla="*/ 16 w 40"/>
                  <a:gd name="T43" fmla="*/ 0 h 34"/>
                  <a:gd name="T44" fmla="*/ 14 w 40"/>
                  <a:gd name="T45" fmla="*/ 0 h 34"/>
                  <a:gd name="T46" fmla="*/ 11 w 40"/>
                  <a:gd name="T47" fmla="*/ 2 h 34"/>
                  <a:gd name="T48" fmla="*/ 8 w 40"/>
                  <a:gd name="T49" fmla="*/ 2 h 34"/>
                  <a:gd name="T50" fmla="*/ 6 w 40"/>
                  <a:gd name="T51" fmla="*/ 4 h 34"/>
                  <a:gd name="T52" fmla="*/ 3 w 40"/>
                  <a:gd name="T53" fmla="*/ 7 h 34"/>
                  <a:gd name="T54" fmla="*/ 3 w 40"/>
                  <a:gd name="T55" fmla="*/ 9 h 34"/>
                  <a:gd name="T56" fmla="*/ 0 w 40"/>
                  <a:gd name="T57" fmla="*/ 11 h 34"/>
                  <a:gd name="T58" fmla="*/ 0 w 40"/>
                  <a:gd name="T59" fmla="*/ 13 h 34"/>
                  <a:gd name="T60" fmla="*/ 0 w 40"/>
                  <a:gd name="T61" fmla="*/ 18 h 34"/>
                  <a:gd name="T62" fmla="*/ 0 w 40"/>
                  <a:gd name="T63" fmla="*/ 20 h 34"/>
                  <a:gd name="T64" fmla="*/ 0 w 40"/>
                  <a:gd name="T65" fmla="*/ 23 h 34"/>
                  <a:gd name="T66" fmla="*/ 3 w 40"/>
                  <a:gd name="T67" fmla="*/ 25 h 34"/>
                  <a:gd name="T68" fmla="*/ 3 w 40"/>
                  <a:gd name="T69" fmla="*/ 27 h 34"/>
                  <a:gd name="T70" fmla="*/ 6 w 40"/>
                  <a:gd name="T71" fmla="*/ 30 h 34"/>
                  <a:gd name="T72" fmla="*/ 8 w 40"/>
                  <a:gd name="T73" fmla="*/ 32 h 34"/>
                  <a:gd name="T74" fmla="*/ 11 w 40"/>
                  <a:gd name="T75" fmla="*/ 32 h 34"/>
                  <a:gd name="T76" fmla="*/ 14 w 40"/>
                  <a:gd name="T77" fmla="*/ 34 h 34"/>
                  <a:gd name="T78" fmla="*/ 16 w 40"/>
                  <a:gd name="T79" fmla="*/ 34 h 34"/>
                  <a:gd name="T80" fmla="*/ 22 w 40"/>
                  <a:gd name="T81" fmla="*/ 34 h 34"/>
                  <a:gd name="T82" fmla="*/ 22 w 40"/>
                  <a:gd name="T83" fmla="*/ 34 h 34"/>
                  <a:gd name="T84" fmla="*/ 19 w 40"/>
                  <a:gd name="T8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34">
                    <a:moveTo>
                      <a:pt x="19" y="34"/>
                    </a:moveTo>
                    <a:lnTo>
                      <a:pt x="24" y="34"/>
                    </a:lnTo>
                    <a:lnTo>
                      <a:pt x="27" y="34"/>
                    </a:lnTo>
                    <a:lnTo>
                      <a:pt x="29" y="32"/>
                    </a:lnTo>
                    <a:lnTo>
                      <a:pt x="32" y="32"/>
                    </a:lnTo>
                    <a:lnTo>
                      <a:pt x="35" y="30"/>
                    </a:lnTo>
                    <a:lnTo>
                      <a:pt x="37" y="27"/>
                    </a:lnTo>
                    <a:lnTo>
                      <a:pt x="37" y="25"/>
                    </a:lnTo>
                    <a:lnTo>
                      <a:pt x="40" y="23"/>
                    </a:lnTo>
                    <a:lnTo>
                      <a:pt x="40" y="20"/>
                    </a:lnTo>
                    <a:lnTo>
                      <a:pt x="40" y="18"/>
                    </a:lnTo>
                    <a:lnTo>
                      <a:pt x="40" y="13"/>
                    </a:lnTo>
                    <a:lnTo>
                      <a:pt x="40" y="11"/>
                    </a:lnTo>
                    <a:lnTo>
                      <a:pt x="37" y="9"/>
                    </a:lnTo>
                    <a:lnTo>
                      <a:pt x="37" y="7"/>
                    </a:lnTo>
                    <a:lnTo>
                      <a:pt x="35" y="4"/>
                    </a:lnTo>
                    <a:lnTo>
                      <a:pt x="32" y="2"/>
                    </a:lnTo>
                    <a:lnTo>
                      <a:pt x="29" y="2"/>
                    </a:lnTo>
                    <a:lnTo>
                      <a:pt x="27" y="0"/>
                    </a:lnTo>
                    <a:lnTo>
                      <a:pt x="24" y="0"/>
                    </a:lnTo>
                    <a:lnTo>
                      <a:pt x="22" y="0"/>
                    </a:lnTo>
                    <a:lnTo>
                      <a:pt x="16" y="0"/>
                    </a:lnTo>
                    <a:lnTo>
                      <a:pt x="14" y="0"/>
                    </a:lnTo>
                    <a:lnTo>
                      <a:pt x="11" y="2"/>
                    </a:lnTo>
                    <a:lnTo>
                      <a:pt x="8" y="2"/>
                    </a:lnTo>
                    <a:lnTo>
                      <a:pt x="6" y="4"/>
                    </a:lnTo>
                    <a:lnTo>
                      <a:pt x="3" y="7"/>
                    </a:lnTo>
                    <a:lnTo>
                      <a:pt x="3" y="9"/>
                    </a:lnTo>
                    <a:lnTo>
                      <a:pt x="0" y="11"/>
                    </a:lnTo>
                    <a:lnTo>
                      <a:pt x="0" y="13"/>
                    </a:lnTo>
                    <a:lnTo>
                      <a:pt x="0" y="18"/>
                    </a:lnTo>
                    <a:lnTo>
                      <a:pt x="0" y="20"/>
                    </a:lnTo>
                    <a:lnTo>
                      <a:pt x="0" y="23"/>
                    </a:lnTo>
                    <a:lnTo>
                      <a:pt x="3" y="25"/>
                    </a:lnTo>
                    <a:lnTo>
                      <a:pt x="3" y="27"/>
                    </a:lnTo>
                    <a:lnTo>
                      <a:pt x="6" y="30"/>
                    </a:lnTo>
                    <a:lnTo>
                      <a:pt x="8" y="32"/>
                    </a:lnTo>
                    <a:lnTo>
                      <a:pt x="11" y="32"/>
                    </a:lnTo>
                    <a:lnTo>
                      <a:pt x="14" y="34"/>
                    </a:lnTo>
                    <a:lnTo>
                      <a:pt x="16" y="34"/>
                    </a:lnTo>
                    <a:lnTo>
                      <a:pt x="22" y="34"/>
                    </a:lnTo>
                    <a:lnTo>
                      <a:pt x="22" y="34"/>
                    </a:lnTo>
                    <a:lnTo>
                      <a:pt x="19"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765" name="Freeform 136">
                <a:extLst>
                  <a:ext uri="{FF2B5EF4-FFF2-40B4-BE49-F238E27FC236}">
                    <a16:creationId xmlns:a16="http://schemas.microsoft.com/office/drawing/2014/main" id="{76DBF839-565A-466B-A1F6-345E9C9BF6E7}"/>
                  </a:ext>
                </a:extLst>
              </p:cNvPr>
              <p:cNvSpPr>
                <a:spLocks/>
              </p:cNvSpPr>
              <p:nvPr/>
            </p:nvSpPr>
            <p:spPr bwMode="auto">
              <a:xfrm>
                <a:off x="2792" y="3267"/>
                <a:ext cx="39" cy="35"/>
              </a:xfrm>
              <a:custGeom>
                <a:avLst/>
                <a:gdLst>
                  <a:gd name="T0" fmla="*/ 18 w 39"/>
                  <a:gd name="T1" fmla="*/ 35 h 35"/>
                  <a:gd name="T2" fmla="*/ 23 w 39"/>
                  <a:gd name="T3" fmla="*/ 35 h 35"/>
                  <a:gd name="T4" fmla="*/ 26 w 39"/>
                  <a:gd name="T5" fmla="*/ 35 h 35"/>
                  <a:gd name="T6" fmla="*/ 29 w 39"/>
                  <a:gd name="T7" fmla="*/ 32 h 35"/>
                  <a:gd name="T8" fmla="*/ 31 w 39"/>
                  <a:gd name="T9" fmla="*/ 32 h 35"/>
                  <a:gd name="T10" fmla="*/ 34 w 39"/>
                  <a:gd name="T11" fmla="*/ 30 h 35"/>
                  <a:gd name="T12" fmla="*/ 37 w 39"/>
                  <a:gd name="T13" fmla="*/ 28 h 35"/>
                  <a:gd name="T14" fmla="*/ 39 w 39"/>
                  <a:gd name="T15" fmla="*/ 25 h 35"/>
                  <a:gd name="T16" fmla="*/ 39 w 39"/>
                  <a:gd name="T17" fmla="*/ 23 h 35"/>
                  <a:gd name="T18" fmla="*/ 39 w 39"/>
                  <a:gd name="T19" fmla="*/ 21 h 35"/>
                  <a:gd name="T20" fmla="*/ 39 w 39"/>
                  <a:gd name="T21" fmla="*/ 16 h 35"/>
                  <a:gd name="T22" fmla="*/ 39 w 39"/>
                  <a:gd name="T23" fmla="*/ 14 h 35"/>
                  <a:gd name="T24" fmla="*/ 39 w 39"/>
                  <a:gd name="T25" fmla="*/ 12 h 35"/>
                  <a:gd name="T26" fmla="*/ 39 w 39"/>
                  <a:gd name="T27" fmla="*/ 9 h 35"/>
                  <a:gd name="T28" fmla="*/ 37 w 39"/>
                  <a:gd name="T29" fmla="*/ 7 h 35"/>
                  <a:gd name="T30" fmla="*/ 34 w 39"/>
                  <a:gd name="T31" fmla="*/ 5 h 35"/>
                  <a:gd name="T32" fmla="*/ 31 w 39"/>
                  <a:gd name="T33" fmla="*/ 2 h 35"/>
                  <a:gd name="T34" fmla="*/ 29 w 39"/>
                  <a:gd name="T35" fmla="*/ 2 h 35"/>
                  <a:gd name="T36" fmla="*/ 26 w 39"/>
                  <a:gd name="T37" fmla="*/ 0 h 35"/>
                  <a:gd name="T38" fmla="*/ 23 w 39"/>
                  <a:gd name="T39" fmla="*/ 0 h 35"/>
                  <a:gd name="T40" fmla="*/ 21 w 39"/>
                  <a:gd name="T41" fmla="*/ 0 h 35"/>
                  <a:gd name="T42" fmla="*/ 18 w 39"/>
                  <a:gd name="T43" fmla="*/ 0 h 35"/>
                  <a:gd name="T44" fmla="*/ 13 w 39"/>
                  <a:gd name="T45" fmla="*/ 0 h 35"/>
                  <a:gd name="T46" fmla="*/ 10 w 39"/>
                  <a:gd name="T47" fmla="*/ 2 h 35"/>
                  <a:gd name="T48" fmla="*/ 8 w 39"/>
                  <a:gd name="T49" fmla="*/ 2 h 35"/>
                  <a:gd name="T50" fmla="*/ 5 w 39"/>
                  <a:gd name="T51" fmla="*/ 5 h 35"/>
                  <a:gd name="T52" fmla="*/ 5 w 39"/>
                  <a:gd name="T53" fmla="*/ 7 h 35"/>
                  <a:gd name="T54" fmla="*/ 2 w 39"/>
                  <a:gd name="T55" fmla="*/ 9 h 35"/>
                  <a:gd name="T56" fmla="*/ 2 w 39"/>
                  <a:gd name="T57" fmla="*/ 12 h 35"/>
                  <a:gd name="T58" fmla="*/ 0 w 39"/>
                  <a:gd name="T59" fmla="*/ 14 h 35"/>
                  <a:gd name="T60" fmla="*/ 0 w 39"/>
                  <a:gd name="T61" fmla="*/ 16 h 35"/>
                  <a:gd name="T62" fmla="*/ 0 w 39"/>
                  <a:gd name="T63" fmla="*/ 21 h 35"/>
                  <a:gd name="T64" fmla="*/ 2 w 39"/>
                  <a:gd name="T65" fmla="*/ 23 h 35"/>
                  <a:gd name="T66" fmla="*/ 2 w 39"/>
                  <a:gd name="T67" fmla="*/ 25 h 35"/>
                  <a:gd name="T68" fmla="*/ 5 w 39"/>
                  <a:gd name="T69" fmla="*/ 28 h 35"/>
                  <a:gd name="T70" fmla="*/ 5 w 39"/>
                  <a:gd name="T71" fmla="*/ 30 h 35"/>
                  <a:gd name="T72" fmla="*/ 8 w 39"/>
                  <a:gd name="T73" fmla="*/ 32 h 35"/>
                  <a:gd name="T74" fmla="*/ 10 w 39"/>
                  <a:gd name="T75" fmla="*/ 32 h 35"/>
                  <a:gd name="T76" fmla="*/ 13 w 39"/>
                  <a:gd name="T77" fmla="*/ 35 h 35"/>
                  <a:gd name="T78" fmla="*/ 18 w 39"/>
                  <a:gd name="T79" fmla="*/ 35 h 35"/>
                  <a:gd name="T80" fmla="*/ 21 w 39"/>
                  <a:gd name="T81" fmla="*/ 35 h 35"/>
                  <a:gd name="T82" fmla="*/ 21 w 39"/>
                  <a:gd name="T83" fmla="*/ 35 h 35"/>
                  <a:gd name="T84" fmla="*/ 18 w 39"/>
                  <a:gd name="T8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 h="35">
                    <a:moveTo>
                      <a:pt x="18" y="35"/>
                    </a:moveTo>
                    <a:lnTo>
                      <a:pt x="23" y="35"/>
                    </a:lnTo>
                    <a:lnTo>
                      <a:pt x="26" y="35"/>
                    </a:lnTo>
                    <a:lnTo>
                      <a:pt x="29" y="32"/>
                    </a:lnTo>
                    <a:lnTo>
                      <a:pt x="31" y="32"/>
                    </a:lnTo>
                    <a:lnTo>
                      <a:pt x="34" y="30"/>
                    </a:lnTo>
                    <a:lnTo>
                      <a:pt x="37" y="28"/>
                    </a:lnTo>
                    <a:lnTo>
                      <a:pt x="39" y="25"/>
                    </a:lnTo>
                    <a:lnTo>
                      <a:pt x="39" y="23"/>
                    </a:lnTo>
                    <a:lnTo>
                      <a:pt x="39" y="21"/>
                    </a:lnTo>
                    <a:lnTo>
                      <a:pt x="39" y="16"/>
                    </a:lnTo>
                    <a:lnTo>
                      <a:pt x="39" y="14"/>
                    </a:lnTo>
                    <a:lnTo>
                      <a:pt x="39" y="12"/>
                    </a:lnTo>
                    <a:lnTo>
                      <a:pt x="39" y="9"/>
                    </a:lnTo>
                    <a:lnTo>
                      <a:pt x="37" y="7"/>
                    </a:lnTo>
                    <a:lnTo>
                      <a:pt x="34" y="5"/>
                    </a:lnTo>
                    <a:lnTo>
                      <a:pt x="31" y="2"/>
                    </a:lnTo>
                    <a:lnTo>
                      <a:pt x="29" y="2"/>
                    </a:lnTo>
                    <a:lnTo>
                      <a:pt x="26" y="0"/>
                    </a:lnTo>
                    <a:lnTo>
                      <a:pt x="23" y="0"/>
                    </a:lnTo>
                    <a:lnTo>
                      <a:pt x="21" y="0"/>
                    </a:lnTo>
                    <a:lnTo>
                      <a:pt x="18" y="0"/>
                    </a:lnTo>
                    <a:lnTo>
                      <a:pt x="13" y="0"/>
                    </a:lnTo>
                    <a:lnTo>
                      <a:pt x="10" y="2"/>
                    </a:lnTo>
                    <a:lnTo>
                      <a:pt x="8" y="2"/>
                    </a:lnTo>
                    <a:lnTo>
                      <a:pt x="5" y="5"/>
                    </a:lnTo>
                    <a:lnTo>
                      <a:pt x="5" y="7"/>
                    </a:lnTo>
                    <a:lnTo>
                      <a:pt x="2" y="9"/>
                    </a:lnTo>
                    <a:lnTo>
                      <a:pt x="2" y="12"/>
                    </a:lnTo>
                    <a:lnTo>
                      <a:pt x="0" y="14"/>
                    </a:lnTo>
                    <a:lnTo>
                      <a:pt x="0" y="16"/>
                    </a:lnTo>
                    <a:lnTo>
                      <a:pt x="0" y="21"/>
                    </a:lnTo>
                    <a:lnTo>
                      <a:pt x="2" y="23"/>
                    </a:lnTo>
                    <a:lnTo>
                      <a:pt x="2" y="25"/>
                    </a:lnTo>
                    <a:lnTo>
                      <a:pt x="5" y="28"/>
                    </a:lnTo>
                    <a:lnTo>
                      <a:pt x="5" y="30"/>
                    </a:lnTo>
                    <a:lnTo>
                      <a:pt x="8" y="32"/>
                    </a:lnTo>
                    <a:lnTo>
                      <a:pt x="10" y="32"/>
                    </a:lnTo>
                    <a:lnTo>
                      <a:pt x="13" y="35"/>
                    </a:lnTo>
                    <a:lnTo>
                      <a:pt x="18" y="35"/>
                    </a:lnTo>
                    <a:lnTo>
                      <a:pt x="21" y="35"/>
                    </a:lnTo>
                    <a:lnTo>
                      <a:pt x="21" y="35"/>
                    </a:lnTo>
                    <a:lnTo>
                      <a:pt x="1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766" name="Freeform 137">
                <a:extLst>
                  <a:ext uri="{FF2B5EF4-FFF2-40B4-BE49-F238E27FC236}">
                    <a16:creationId xmlns:a16="http://schemas.microsoft.com/office/drawing/2014/main" id="{BA06D5F7-CC4B-4CEB-8FFD-DE95B6E58056}"/>
                  </a:ext>
                </a:extLst>
              </p:cNvPr>
              <p:cNvSpPr>
                <a:spLocks/>
              </p:cNvSpPr>
              <p:nvPr/>
            </p:nvSpPr>
            <p:spPr bwMode="auto">
              <a:xfrm>
                <a:off x="4806" y="3272"/>
                <a:ext cx="39" cy="37"/>
              </a:xfrm>
              <a:custGeom>
                <a:avLst/>
                <a:gdLst>
                  <a:gd name="T0" fmla="*/ 18 w 39"/>
                  <a:gd name="T1" fmla="*/ 34 h 37"/>
                  <a:gd name="T2" fmla="*/ 23 w 39"/>
                  <a:gd name="T3" fmla="*/ 37 h 37"/>
                  <a:gd name="T4" fmla="*/ 26 w 39"/>
                  <a:gd name="T5" fmla="*/ 34 h 37"/>
                  <a:gd name="T6" fmla="*/ 29 w 39"/>
                  <a:gd name="T7" fmla="*/ 34 h 37"/>
                  <a:gd name="T8" fmla="*/ 31 w 39"/>
                  <a:gd name="T9" fmla="*/ 32 h 37"/>
                  <a:gd name="T10" fmla="*/ 34 w 39"/>
                  <a:gd name="T11" fmla="*/ 30 h 37"/>
                  <a:gd name="T12" fmla="*/ 37 w 39"/>
                  <a:gd name="T13" fmla="*/ 27 h 37"/>
                  <a:gd name="T14" fmla="*/ 37 w 39"/>
                  <a:gd name="T15" fmla="*/ 25 h 37"/>
                  <a:gd name="T16" fmla="*/ 39 w 39"/>
                  <a:gd name="T17" fmla="*/ 23 h 37"/>
                  <a:gd name="T18" fmla="*/ 39 w 39"/>
                  <a:gd name="T19" fmla="*/ 20 h 37"/>
                  <a:gd name="T20" fmla="*/ 39 w 39"/>
                  <a:gd name="T21" fmla="*/ 18 h 37"/>
                  <a:gd name="T22" fmla="*/ 39 w 39"/>
                  <a:gd name="T23" fmla="*/ 16 h 37"/>
                  <a:gd name="T24" fmla="*/ 39 w 39"/>
                  <a:gd name="T25" fmla="*/ 13 h 37"/>
                  <a:gd name="T26" fmla="*/ 37 w 39"/>
                  <a:gd name="T27" fmla="*/ 9 h 37"/>
                  <a:gd name="T28" fmla="*/ 37 w 39"/>
                  <a:gd name="T29" fmla="*/ 7 h 37"/>
                  <a:gd name="T30" fmla="*/ 34 w 39"/>
                  <a:gd name="T31" fmla="*/ 7 h 37"/>
                  <a:gd name="T32" fmla="*/ 31 w 39"/>
                  <a:gd name="T33" fmla="*/ 4 h 37"/>
                  <a:gd name="T34" fmla="*/ 29 w 39"/>
                  <a:gd name="T35" fmla="*/ 2 h 37"/>
                  <a:gd name="T36" fmla="*/ 26 w 39"/>
                  <a:gd name="T37" fmla="*/ 2 h 37"/>
                  <a:gd name="T38" fmla="*/ 23 w 39"/>
                  <a:gd name="T39" fmla="*/ 0 h 37"/>
                  <a:gd name="T40" fmla="*/ 18 w 39"/>
                  <a:gd name="T41" fmla="*/ 0 h 37"/>
                  <a:gd name="T42" fmla="*/ 15 w 39"/>
                  <a:gd name="T43" fmla="*/ 0 h 37"/>
                  <a:gd name="T44" fmla="*/ 13 w 39"/>
                  <a:gd name="T45" fmla="*/ 2 h 37"/>
                  <a:gd name="T46" fmla="*/ 10 w 39"/>
                  <a:gd name="T47" fmla="*/ 2 h 37"/>
                  <a:gd name="T48" fmla="*/ 8 w 39"/>
                  <a:gd name="T49" fmla="*/ 4 h 37"/>
                  <a:gd name="T50" fmla="*/ 5 w 39"/>
                  <a:gd name="T51" fmla="*/ 7 h 37"/>
                  <a:gd name="T52" fmla="*/ 2 w 39"/>
                  <a:gd name="T53" fmla="*/ 7 h 37"/>
                  <a:gd name="T54" fmla="*/ 2 w 39"/>
                  <a:gd name="T55" fmla="*/ 9 h 37"/>
                  <a:gd name="T56" fmla="*/ 0 w 39"/>
                  <a:gd name="T57" fmla="*/ 13 h 37"/>
                  <a:gd name="T58" fmla="*/ 0 w 39"/>
                  <a:gd name="T59" fmla="*/ 16 h 37"/>
                  <a:gd name="T60" fmla="*/ 0 w 39"/>
                  <a:gd name="T61" fmla="*/ 18 h 37"/>
                  <a:gd name="T62" fmla="*/ 0 w 39"/>
                  <a:gd name="T63" fmla="*/ 20 h 37"/>
                  <a:gd name="T64" fmla="*/ 0 w 39"/>
                  <a:gd name="T65" fmla="*/ 23 h 37"/>
                  <a:gd name="T66" fmla="*/ 2 w 39"/>
                  <a:gd name="T67" fmla="*/ 25 h 37"/>
                  <a:gd name="T68" fmla="*/ 2 w 39"/>
                  <a:gd name="T69" fmla="*/ 27 h 37"/>
                  <a:gd name="T70" fmla="*/ 5 w 39"/>
                  <a:gd name="T71" fmla="*/ 30 h 37"/>
                  <a:gd name="T72" fmla="*/ 8 w 39"/>
                  <a:gd name="T73" fmla="*/ 32 h 37"/>
                  <a:gd name="T74" fmla="*/ 10 w 39"/>
                  <a:gd name="T75" fmla="*/ 34 h 37"/>
                  <a:gd name="T76" fmla="*/ 13 w 39"/>
                  <a:gd name="T77" fmla="*/ 34 h 37"/>
                  <a:gd name="T78" fmla="*/ 15 w 39"/>
                  <a:gd name="T79" fmla="*/ 37 h 37"/>
                  <a:gd name="T80" fmla="*/ 18 w 39"/>
                  <a:gd name="T81" fmla="*/ 37 h 37"/>
                  <a:gd name="T82" fmla="*/ 18 w 39"/>
                  <a:gd name="T83" fmla="*/ 37 h 37"/>
                  <a:gd name="T84" fmla="*/ 18 w 39"/>
                  <a:gd name="T85"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 h="37">
                    <a:moveTo>
                      <a:pt x="18" y="34"/>
                    </a:moveTo>
                    <a:lnTo>
                      <a:pt x="23" y="37"/>
                    </a:lnTo>
                    <a:lnTo>
                      <a:pt x="26" y="34"/>
                    </a:lnTo>
                    <a:lnTo>
                      <a:pt x="29" y="34"/>
                    </a:lnTo>
                    <a:lnTo>
                      <a:pt x="31" y="32"/>
                    </a:lnTo>
                    <a:lnTo>
                      <a:pt x="34" y="30"/>
                    </a:lnTo>
                    <a:lnTo>
                      <a:pt x="37" y="27"/>
                    </a:lnTo>
                    <a:lnTo>
                      <a:pt x="37" y="25"/>
                    </a:lnTo>
                    <a:lnTo>
                      <a:pt x="39" y="23"/>
                    </a:lnTo>
                    <a:lnTo>
                      <a:pt x="39" y="20"/>
                    </a:lnTo>
                    <a:lnTo>
                      <a:pt x="39" y="18"/>
                    </a:lnTo>
                    <a:lnTo>
                      <a:pt x="39" y="16"/>
                    </a:lnTo>
                    <a:lnTo>
                      <a:pt x="39" y="13"/>
                    </a:lnTo>
                    <a:lnTo>
                      <a:pt x="37" y="9"/>
                    </a:lnTo>
                    <a:lnTo>
                      <a:pt x="37" y="7"/>
                    </a:lnTo>
                    <a:lnTo>
                      <a:pt x="34" y="7"/>
                    </a:lnTo>
                    <a:lnTo>
                      <a:pt x="31" y="4"/>
                    </a:lnTo>
                    <a:lnTo>
                      <a:pt x="29" y="2"/>
                    </a:lnTo>
                    <a:lnTo>
                      <a:pt x="26" y="2"/>
                    </a:lnTo>
                    <a:lnTo>
                      <a:pt x="23" y="0"/>
                    </a:lnTo>
                    <a:lnTo>
                      <a:pt x="18" y="0"/>
                    </a:lnTo>
                    <a:lnTo>
                      <a:pt x="15" y="0"/>
                    </a:lnTo>
                    <a:lnTo>
                      <a:pt x="13" y="2"/>
                    </a:lnTo>
                    <a:lnTo>
                      <a:pt x="10" y="2"/>
                    </a:lnTo>
                    <a:lnTo>
                      <a:pt x="8" y="4"/>
                    </a:lnTo>
                    <a:lnTo>
                      <a:pt x="5" y="7"/>
                    </a:lnTo>
                    <a:lnTo>
                      <a:pt x="2" y="7"/>
                    </a:lnTo>
                    <a:lnTo>
                      <a:pt x="2" y="9"/>
                    </a:lnTo>
                    <a:lnTo>
                      <a:pt x="0" y="13"/>
                    </a:lnTo>
                    <a:lnTo>
                      <a:pt x="0" y="16"/>
                    </a:lnTo>
                    <a:lnTo>
                      <a:pt x="0" y="18"/>
                    </a:lnTo>
                    <a:lnTo>
                      <a:pt x="0" y="20"/>
                    </a:lnTo>
                    <a:lnTo>
                      <a:pt x="0" y="23"/>
                    </a:lnTo>
                    <a:lnTo>
                      <a:pt x="2" y="25"/>
                    </a:lnTo>
                    <a:lnTo>
                      <a:pt x="2" y="27"/>
                    </a:lnTo>
                    <a:lnTo>
                      <a:pt x="5" y="30"/>
                    </a:lnTo>
                    <a:lnTo>
                      <a:pt x="8" y="32"/>
                    </a:lnTo>
                    <a:lnTo>
                      <a:pt x="10" y="34"/>
                    </a:lnTo>
                    <a:lnTo>
                      <a:pt x="13" y="34"/>
                    </a:lnTo>
                    <a:lnTo>
                      <a:pt x="15" y="37"/>
                    </a:lnTo>
                    <a:lnTo>
                      <a:pt x="18" y="37"/>
                    </a:lnTo>
                    <a:lnTo>
                      <a:pt x="18" y="37"/>
                    </a:lnTo>
                    <a:lnTo>
                      <a:pt x="18"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767" name="Rectangle 138">
                <a:extLst>
                  <a:ext uri="{FF2B5EF4-FFF2-40B4-BE49-F238E27FC236}">
                    <a16:creationId xmlns:a16="http://schemas.microsoft.com/office/drawing/2014/main" id="{A488D23A-1DDC-47BA-B204-78C8B1F2D407}"/>
                  </a:ext>
                </a:extLst>
              </p:cNvPr>
              <p:cNvSpPr>
                <a:spLocks noChangeArrowheads="1"/>
              </p:cNvSpPr>
              <p:nvPr/>
            </p:nvSpPr>
            <p:spPr bwMode="auto">
              <a:xfrm>
                <a:off x="4777" y="2067"/>
                <a:ext cx="10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C</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68" name="Rectangle 139">
                <a:extLst>
                  <a:ext uri="{FF2B5EF4-FFF2-40B4-BE49-F238E27FC236}">
                    <a16:creationId xmlns:a16="http://schemas.microsoft.com/office/drawing/2014/main" id="{41DF2B5E-D23C-4604-B8D7-E2E3FF5D08CC}"/>
                  </a:ext>
                </a:extLst>
              </p:cNvPr>
              <p:cNvSpPr>
                <a:spLocks noChangeArrowheads="1"/>
              </p:cNvSpPr>
              <p:nvPr/>
            </p:nvSpPr>
            <p:spPr bwMode="auto">
              <a:xfrm>
                <a:off x="4840" y="206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69" name="Rectangle 140">
                <a:extLst>
                  <a:ext uri="{FF2B5EF4-FFF2-40B4-BE49-F238E27FC236}">
                    <a16:creationId xmlns:a16="http://schemas.microsoft.com/office/drawing/2014/main" id="{5FAF3E70-DB81-47C1-96C7-8FF7F1370C03}"/>
                  </a:ext>
                </a:extLst>
              </p:cNvPr>
              <p:cNvSpPr>
                <a:spLocks noChangeArrowheads="1"/>
              </p:cNvSpPr>
              <p:nvPr/>
            </p:nvSpPr>
            <p:spPr bwMode="auto">
              <a:xfrm>
                <a:off x="4890" y="2067"/>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c</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70" name="Rectangle 141">
                <a:extLst>
                  <a:ext uri="{FF2B5EF4-FFF2-40B4-BE49-F238E27FC236}">
                    <a16:creationId xmlns:a16="http://schemas.microsoft.com/office/drawing/2014/main" id="{BBC0E5EB-B8AC-48AC-A472-A7F39BCD4DF6}"/>
                  </a:ext>
                </a:extLst>
              </p:cNvPr>
              <p:cNvSpPr>
                <a:spLocks noChangeArrowheads="1"/>
              </p:cNvSpPr>
              <p:nvPr/>
            </p:nvSpPr>
            <p:spPr bwMode="auto">
              <a:xfrm>
                <a:off x="4935" y="2067"/>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h</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71" name="Rectangle 142">
                <a:extLst>
                  <a:ext uri="{FF2B5EF4-FFF2-40B4-BE49-F238E27FC236}">
                    <a16:creationId xmlns:a16="http://schemas.microsoft.com/office/drawing/2014/main" id="{2F152E30-C9E2-415D-BCB8-6A5DFFE02B37}"/>
                  </a:ext>
                </a:extLst>
              </p:cNvPr>
              <p:cNvSpPr>
                <a:spLocks noChangeArrowheads="1"/>
              </p:cNvSpPr>
              <p:nvPr/>
            </p:nvSpPr>
            <p:spPr bwMode="auto">
              <a:xfrm>
                <a:off x="4983" y="206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72" name="Rectangle 143">
                <a:extLst>
                  <a:ext uri="{FF2B5EF4-FFF2-40B4-BE49-F238E27FC236}">
                    <a16:creationId xmlns:a16="http://schemas.microsoft.com/office/drawing/2014/main" id="{67231455-E999-4ACE-810D-9315FF40342F}"/>
                  </a:ext>
                </a:extLst>
              </p:cNvPr>
              <p:cNvSpPr>
                <a:spLocks noChangeArrowheads="1"/>
              </p:cNvSpPr>
              <p:nvPr/>
            </p:nvSpPr>
            <p:spPr bwMode="auto">
              <a:xfrm>
                <a:off x="5033" y="2067"/>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73" name="Rectangle 144">
                <a:extLst>
                  <a:ext uri="{FF2B5EF4-FFF2-40B4-BE49-F238E27FC236}">
                    <a16:creationId xmlns:a16="http://schemas.microsoft.com/office/drawing/2014/main" id="{A5C10A77-F5BC-419D-916B-75E22AED45B0}"/>
                  </a:ext>
                </a:extLst>
              </p:cNvPr>
              <p:cNvSpPr>
                <a:spLocks noChangeArrowheads="1"/>
              </p:cNvSpPr>
              <p:nvPr/>
            </p:nvSpPr>
            <p:spPr bwMode="auto">
              <a:xfrm>
                <a:off x="5056" y="2067"/>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74" name="Rectangle 145">
                <a:extLst>
                  <a:ext uri="{FF2B5EF4-FFF2-40B4-BE49-F238E27FC236}">
                    <a16:creationId xmlns:a16="http://schemas.microsoft.com/office/drawing/2014/main" id="{B8997AD8-CA48-46A7-8BCB-AC170DE64010}"/>
                  </a:ext>
                </a:extLst>
              </p:cNvPr>
              <p:cNvSpPr>
                <a:spLocks noChangeArrowheads="1"/>
              </p:cNvSpPr>
              <p:nvPr/>
            </p:nvSpPr>
            <p:spPr bwMode="auto">
              <a:xfrm>
                <a:off x="5075" y="2067"/>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n</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75" name="Rectangle 146">
                <a:extLst>
                  <a:ext uri="{FF2B5EF4-FFF2-40B4-BE49-F238E27FC236}">
                    <a16:creationId xmlns:a16="http://schemas.microsoft.com/office/drawing/2014/main" id="{FE17B5F1-2081-47D8-828B-36AE4E744D89}"/>
                  </a:ext>
                </a:extLst>
              </p:cNvPr>
              <p:cNvSpPr>
                <a:spLocks noChangeArrowheads="1"/>
              </p:cNvSpPr>
              <p:nvPr/>
            </p:nvSpPr>
            <p:spPr bwMode="auto">
              <a:xfrm>
                <a:off x="5125" y="206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76" name="Rectangle 147">
                <a:extLst>
                  <a:ext uri="{FF2B5EF4-FFF2-40B4-BE49-F238E27FC236}">
                    <a16:creationId xmlns:a16="http://schemas.microsoft.com/office/drawing/2014/main" id="{25477C29-D35D-41DB-BD18-8F5BD2B8FBC3}"/>
                  </a:ext>
                </a:extLst>
              </p:cNvPr>
              <p:cNvSpPr>
                <a:spLocks noChangeArrowheads="1"/>
              </p:cNvSpPr>
              <p:nvPr/>
            </p:nvSpPr>
            <p:spPr bwMode="auto">
              <a:xfrm>
                <a:off x="5173" y="206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77" name="Rectangle 148">
                <a:extLst>
                  <a:ext uri="{FF2B5EF4-FFF2-40B4-BE49-F238E27FC236}">
                    <a16:creationId xmlns:a16="http://schemas.microsoft.com/office/drawing/2014/main" id="{8D31C981-1034-487C-81AE-7A63217557DC}"/>
                  </a:ext>
                </a:extLst>
              </p:cNvPr>
              <p:cNvSpPr>
                <a:spLocks noChangeArrowheads="1"/>
              </p:cNvSpPr>
              <p:nvPr/>
            </p:nvSpPr>
            <p:spPr bwMode="auto">
              <a:xfrm>
                <a:off x="5223" y="2067"/>
                <a:ext cx="8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x</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78" name="Freeform 149">
                <a:extLst>
                  <a:ext uri="{FF2B5EF4-FFF2-40B4-BE49-F238E27FC236}">
                    <a16:creationId xmlns:a16="http://schemas.microsoft.com/office/drawing/2014/main" id="{62C6CE71-0A26-4507-8357-29DA2C53519B}"/>
                  </a:ext>
                </a:extLst>
              </p:cNvPr>
              <p:cNvSpPr>
                <a:spLocks/>
              </p:cNvSpPr>
              <p:nvPr/>
            </p:nvSpPr>
            <p:spPr bwMode="auto">
              <a:xfrm>
                <a:off x="1989" y="3272"/>
                <a:ext cx="42" cy="37"/>
              </a:xfrm>
              <a:custGeom>
                <a:avLst/>
                <a:gdLst>
                  <a:gd name="T0" fmla="*/ 0 w 42"/>
                  <a:gd name="T1" fmla="*/ 0 h 37"/>
                  <a:gd name="T2" fmla="*/ 3 w 42"/>
                  <a:gd name="T3" fmla="*/ 37 h 37"/>
                  <a:gd name="T4" fmla="*/ 42 w 42"/>
                  <a:gd name="T5" fmla="*/ 18 h 37"/>
                  <a:gd name="T6" fmla="*/ 3 w 42"/>
                  <a:gd name="T7" fmla="*/ 0 h 37"/>
                  <a:gd name="T8" fmla="*/ 3 w 42"/>
                  <a:gd name="T9" fmla="*/ 0 h 37"/>
                  <a:gd name="T10" fmla="*/ 0 w 42"/>
                  <a:gd name="T11" fmla="*/ 0 h 37"/>
                </a:gdLst>
                <a:ahLst/>
                <a:cxnLst>
                  <a:cxn ang="0">
                    <a:pos x="T0" y="T1"/>
                  </a:cxn>
                  <a:cxn ang="0">
                    <a:pos x="T2" y="T3"/>
                  </a:cxn>
                  <a:cxn ang="0">
                    <a:pos x="T4" y="T5"/>
                  </a:cxn>
                  <a:cxn ang="0">
                    <a:pos x="T6" y="T7"/>
                  </a:cxn>
                  <a:cxn ang="0">
                    <a:pos x="T8" y="T9"/>
                  </a:cxn>
                  <a:cxn ang="0">
                    <a:pos x="T10" y="T11"/>
                  </a:cxn>
                </a:cxnLst>
                <a:rect l="0" t="0" r="r" b="b"/>
                <a:pathLst>
                  <a:path w="42" h="37">
                    <a:moveTo>
                      <a:pt x="0" y="0"/>
                    </a:moveTo>
                    <a:lnTo>
                      <a:pt x="3" y="37"/>
                    </a:lnTo>
                    <a:lnTo>
                      <a:pt x="42" y="18"/>
                    </a:lnTo>
                    <a:lnTo>
                      <a:pt x="3" y="0"/>
                    </a:ln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779" name="Freeform 150">
                <a:extLst>
                  <a:ext uri="{FF2B5EF4-FFF2-40B4-BE49-F238E27FC236}">
                    <a16:creationId xmlns:a16="http://schemas.microsoft.com/office/drawing/2014/main" id="{A1014E24-1C6A-4F3F-9567-BC8F6E9A13F9}"/>
                  </a:ext>
                </a:extLst>
              </p:cNvPr>
              <p:cNvSpPr>
                <a:spLocks/>
              </p:cNvSpPr>
              <p:nvPr/>
            </p:nvSpPr>
            <p:spPr bwMode="auto">
              <a:xfrm>
                <a:off x="1942" y="2202"/>
                <a:ext cx="2961" cy="1088"/>
              </a:xfrm>
              <a:custGeom>
                <a:avLst/>
                <a:gdLst>
                  <a:gd name="T0" fmla="*/ 2959 w 2961"/>
                  <a:gd name="T1" fmla="*/ 0 h 1088"/>
                  <a:gd name="T2" fmla="*/ 2961 w 2961"/>
                  <a:gd name="T3" fmla="*/ 397 h 1088"/>
                  <a:gd name="T4" fmla="*/ 0 w 2961"/>
                  <a:gd name="T5" fmla="*/ 397 h 1088"/>
                  <a:gd name="T6" fmla="*/ 0 w 2961"/>
                  <a:gd name="T7" fmla="*/ 1088 h 1088"/>
                  <a:gd name="T8" fmla="*/ 52 w 2961"/>
                  <a:gd name="T9" fmla="*/ 1088 h 1088"/>
                </a:gdLst>
                <a:ahLst/>
                <a:cxnLst>
                  <a:cxn ang="0">
                    <a:pos x="T0" y="T1"/>
                  </a:cxn>
                  <a:cxn ang="0">
                    <a:pos x="T2" y="T3"/>
                  </a:cxn>
                  <a:cxn ang="0">
                    <a:pos x="T4" y="T5"/>
                  </a:cxn>
                  <a:cxn ang="0">
                    <a:pos x="T6" y="T7"/>
                  </a:cxn>
                  <a:cxn ang="0">
                    <a:pos x="T8" y="T9"/>
                  </a:cxn>
                </a:cxnLst>
                <a:rect l="0" t="0" r="r" b="b"/>
                <a:pathLst>
                  <a:path w="2961" h="1088">
                    <a:moveTo>
                      <a:pt x="2959" y="0"/>
                    </a:moveTo>
                    <a:lnTo>
                      <a:pt x="2961" y="397"/>
                    </a:lnTo>
                    <a:lnTo>
                      <a:pt x="0" y="397"/>
                    </a:lnTo>
                    <a:lnTo>
                      <a:pt x="0" y="1088"/>
                    </a:lnTo>
                    <a:lnTo>
                      <a:pt x="52" y="108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80" name="Freeform 151">
                <a:extLst>
                  <a:ext uri="{FF2B5EF4-FFF2-40B4-BE49-F238E27FC236}">
                    <a16:creationId xmlns:a16="http://schemas.microsoft.com/office/drawing/2014/main" id="{B730315F-7076-47A7-A810-B586E51D0ECD}"/>
                  </a:ext>
                </a:extLst>
              </p:cNvPr>
              <p:cNvSpPr>
                <a:spLocks/>
              </p:cNvSpPr>
              <p:nvPr/>
            </p:nvSpPr>
            <p:spPr bwMode="auto">
              <a:xfrm>
                <a:off x="1865" y="3814"/>
                <a:ext cx="193" cy="140"/>
              </a:xfrm>
              <a:custGeom>
                <a:avLst/>
                <a:gdLst>
                  <a:gd name="T0" fmla="*/ 77 w 193"/>
                  <a:gd name="T1" fmla="*/ 0 h 140"/>
                  <a:gd name="T2" fmla="*/ 66 w 193"/>
                  <a:gd name="T3" fmla="*/ 0 h 140"/>
                  <a:gd name="T4" fmla="*/ 53 w 193"/>
                  <a:gd name="T5" fmla="*/ 5 h 140"/>
                  <a:gd name="T6" fmla="*/ 42 w 193"/>
                  <a:gd name="T7" fmla="*/ 7 h 140"/>
                  <a:gd name="T8" fmla="*/ 32 w 193"/>
                  <a:gd name="T9" fmla="*/ 14 h 140"/>
                  <a:gd name="T10" fmla="*/ 24 w 193"/>
                  <a:gd name="T11" fmla="*/ 21 h 140"/>
                  <a:gd name="T12" fmla="*/ 16 w 193"/>
                  <a:gd name="T13" fmla="*/ 28 h 140"/>
                  <a:gd name="T14" fmla="*/ 11 w 193"/>
                  <a:gd name="T15" fmla="*/ 38 h 140"/>
                  <a:gd name="T16" fmla="*/ 5 w 193"/>
                  <a:gd name="T17" fmla="*/ 49 h 140"/>
                  <a:gd name="T18" fmla="*/ 3 w 193"/>
                  <a:gd name="T19" fmla="*/ 59 h 140"/>
                  <a:gd name="T20" fmla="*/ 0 w 193"/>
                  <a:gd name="T21" fmla="*/ 70 h 140"/>
                  <a:gd name="T22" fmla="*/ 3 w 193"/>
                  <a:gd name="T23" fmla="*/ 82 h 140"/>
                  <a:gd name="T24" fmla="*/ 5 w 193"/>
                  <a:gd name="T25" fmla="*/ 93 h 140"/>
                  <a:gd name="T26" fmla="*/ 11 w 193"/>
                  <a:gd name="T27" fmla="*/ 103 h 140"/>
                  <a:gd name="T28" fmla="*/ 16 w 193"/>
                  <a:gd name="T29" fmla="*/ 112 h 140"/>
                  <a:gd name="T30" fmla="*/ 24 w 193"/>
                  <a:gd name="T31" fmla="*/ 119 h 140"/>
                  <a:gd name="T32" fmla="*/ 32 w 193"/>
                  <a:gd name="T33" fmla="*/ 126 h 140"/>
                  <a:gd name="T34" fmla="*/ 42 w 193"/>
                  <a:gd name="T35" fmla="*/ 133 h 140"/>
                  <a:gd name="T36" fmla="*/ 53 w 193"/>
                  <a:gd name="T37" fmla="*/ 137 h 140"/>
                  <a:gd name="T38" fmla="*/ 66 w 193"/>
                  <a:gd name="T39" fmla="*/ 140 h 140"/>
                  <a:gd name="T40" fmla="*/ 79 w 193"/>
                  <a:gd name="T41" fmla="*/ 140 h 140"/>
                  <a:gd name="T42" fmla="*/ 193 w 193"/>
                  <a:gd name="T43" fmla="*/ 140 h 140"/>
                  <a:gd name="T44" fmla="*/ 193 w 193"/>
                  <a:gd name="T45" fmla="*/ 0 h 140"/>
                  <a:gd name="T46" fmla="*/ 79 w 193"/>
                  <a:gd name="T47" fmla="*/ 0 h 140"/>
                  <a:gd name="T48" fmla="*/ 79 w 193"/>
                  <a:gd name="T4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40">
                    <a:moveTo>
                      <a:pt x="77" y="0"/>
                    </a:moveTo>
                    <a:lnTo>
                      <a:pt x="66" y="0"/>
                    </a:lnTo>
                    <a:lnTo>
                      <a:pt x="53" y="5"/>
                    </a:lnTo>
                    <a:lnTo>
                      <a:pt x="42" y="7"/>
                    </a:lnTo>
                    <a:lnTo>
                      <a:pt x="32" y="14"/>
                    </a:lnTo>
                    <a:lnTo>
                      <a:pt x="24" y="21"/>
                    </a:lnTo>
                    <a:lnTo>
                      <a:pt x="16" y="28"/>
                    </a:lnTo>
                    <a:lnTo>
                      <a:pt x="11" y="38"/>
                    </a:lnTo>
                    <a:lnTo>
                      <a:pt x="5" y="49"/>
                    </a:lnTo>
                    <a:lnTo>
                      <a:pt x="3" y="59"/>
                    </a:lnTo>
                    <a:lnTo>
                      <a:pt x="0" y="70"/>
                    </a:lnTo>
                    <a:lnTo>
                      <a:pt x="3" y="82"/>
                    </a:lnTo>
                    <a:lnTo>
                      <a:pt x="5" y="93"/>
                    </a:lnTo>
                    <a:lnTo>
                      <a:pt x="11" y="103"/>
                    </a:lnTo>
                    <a:lnTo>
                      <a:pt x="16" y="112"/>
                    </a:lnTo>
                    <a:lnTo>
                      <a:pt x="24" y="119"/>
                    </a:lnTo>
                    <a:lnTo>
                      <a:pt x="32" y="126"/>
                    </a:lnTo>
                    <a:lnTo>
                      <a:pt x="42" y="133"/>
                    </a:lnTo>
                    <a:lnTo>
                      <a:pt x="53" y="137"/>
                    </a:lnTo>
                    <a:lnTo>
                      <a:pt x="66" y="140"/>
                    </a:lnTo>
                    <a:lnTo>
                      <a:pt x="79" y="140"/>
                    </a:lnTo>
                    <a:lnTo>
                      <a:pt x="193" y="140"/>
                    </a:lnTo>
                    <a:lnTo>
                      <a:pt x="193" y="0"/>
                    </a:lnTo>
                    <a:lnTo>
                      <a:pt x="79" y="0"/>
                    </a:lnTo>
                    <a:lnTo>
                      <a:pt x="79" y="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81" name="Freeform 152">
                <a:extLst>
                  <a:ext uri="{FF2B5EF4-FFF2-40B4-BE49-F238E27FC236}">
                    <a16:creationId xmlns:a16="http://schemas.microsoft.com/office/drawing/2014/main" id="{AFFCFA98-936F-47F7-AF6C-D6A1C99E2443}"/>
                  </a:ext>
                </a:extLst>
              </p:cNvPr>
              <p:cNvSpPr>
                <a:spLocks/>
              </p:cNvSpPr>
              <p:nvPr/>
            </p:nvSpPr>
            <p:spPr bwMode="auto">
              <a:xfrm>
                <a:off x="2723" y="3664"/>
                <a:ext cx="182" cy="160"/>
              </a:xfrm>
              <a:custGeom>
                <a:avLst/>
                <a:gdLst>
                  <a:gd name="T0" fmla="*/ 90 w 182"/>
                  <a:gd name="T1" fmla="*/ 157 h 160"/>
                  <a:gd name="T2" fmla="*/ 106 w 182"/>
                  <a:gd name="T3" fmla="*/ 157 h 160"/>
                  <a:gd name="T4" fmla="*/ 119 w 182"/>
                  <a:gd name="T5" fmla="*/ 155 h 160"/>
                  <a:gd name="T6" fmla="*/ 132 w 182"/>
                  <a:gd name="T7" fmla="*/ 150 h 160"/>
                  <a:gd name="T8" fmla="*/ 143 w 182"/>
                  <a:gd name="T9" fmla="*/ 144 h 160"/>
                  <a:gd name="T10" fmla="*/ 153 w 182"/>
                  <a:gd name="T11" fmla="*/ 134 h 160"/>
                  <a:gd name="T12" fmla="*/ 164 w 182"/>
                  <a:gd name="T13" fmla="*/ 125 h 160"/>
                  <a:gd name="T14" fmla="*/ 172 w 182"/>
                  <a:gd name="T15" fmla="*/ 116 h 160"/>
                  <a:gd name="T16" fmla="*/ 177 w 182"/>
                  <a:gd name="T17" fmla="*/ 104 h 160"/>
                  <a:gd name="T18" fmla="*/ 180 w 182"/>
                  <a:gd name="T19" fmla="*/ 92 h 160"/>
                  <a:gd name="T20" fmla="*/ 182 w 182"/>
                  <a:gd name="T21" fmla="*/ 79 h 160"/>
                  <a:gd name="T22" fmla="*/ 180 w 182"/>
                  <a:gd name="T23" fmla="*/ 67 h 160"/>
                  <a:gd name="T24" fmla="*/ 177 w 182"/>
                  <a:gd name="T25" fmla="*/ 53 h 160"/>
                  <a:gd name="T26" fmla="*/ 172 w 182"/>
                  <a:gd name="T27" fmla="*/ 41 h 160"/>
                  <a:gd name="T28" fmla="*/ 164 w 182"/>
                  <a:gd name="T29" fmla="*/ 32 h 160"/>
                  <a:gd name="T30" fmla="*/ 153 w 182"/>
                  <a:gd name="T31" fmla="*/ 23 h 160"/>
                  <a:gd name="T32" fmla="*/ 143 w 182"/>
                  <a:gd name="T33" fmla="*/ 14 h 160"/>
                  <a:gd name="T34" fmla="*/ 132 w 182"/>
                  <a:gd name="T35" fmla="*/ 7 h 160"/>
                  <a:gd name="T36" fmla="*/ 119 w 182"/>
                  <a:gd name="T37" fmla="*/ 2 h 160"/>
                  <a:gd name="T38" fmla="*/ 106 w 182"/>
                  <a:gd name="T39" fmla="*/ 0 h 160"/>
                  <a:gd name="T40" fmla="*/ 90 w 182"/>
                  <a:gd name="T41" fmla="*/ 0 h 160"/>
                  <a:gd name="T42" fmla="*/ 74 w 182"/>
                  <a:gd name="T43" fmla="*/ 0 h 160"/>
                  <a:gd name="T44" fmla="*/ 61 w 182"/>
                  <a:gd name="T45" fmla="*/ 2 h 160"/>
                  <a:gd name="T46" fmla="*/ 48 w 182"/>
                  <a:gd name="T47" fmla="*/ 7 h 160"/>
                  <a:gd name="T48" fmla="*/ 37 w 182"/>
                  <a:gd name="T49" fmla="*/ 14 h 160"/>
                  <a:gd name="T50" fmla="*/ 26 w 182"/>
                  <a:gd name="T51" fmla="*/ 23 h 160"/>
                  <a:gd name="T52" fmla="*/ 16 w 182"/>
                  <a:gd name="T53" fmla="*/ 32 h 160"/>
                  <a:gd name="T54" fmla="*/ 8 w 182"/>
                  <a:gd name="T55" fmla="*/ 41 h 160"/>
                  <a:gd name="T56" fmla="*/ 3 w 182"/>
                  <a:gd name="T57" fmla="*/ 53 h 160"/>
                  <a:gd name="T58" fmla="*/ 0 w 182"/>
                  <a:gd name="T59" fmla="*/ 67 h 160"/>
                  <a:gd name="T60" fmla="*/ 0 w 182"/>
                  <a:gd name="T61" fmla="*/ 79 h 160"/>
                  <a:gd name="T62" fmla="*/ 0 w 182"/>
                  <a:gd name="T63" fmla="*/ 92 h 160"/>
                  <a:gd name="T64" fmla="*/ 3 w 182"/>
                  <a:gd name="T65" fmla="*/ 104 h 160"/>
                  <a:gd name="T66" fmla="*/ 8 w 182"/>
                  <a:gd name="T67" fmla="*/ 116 h 160"/>
                  <a:gd name="T68" fmla="*/ 16 w 182"/>
                  <a:gd name="T69" fmla="*/ 125 h 160"/>
                  <a:gd name="T70" fmla="*/ 26 w 182"/>
                  <a:gd name="T71" fmla="*/ 134 h 160"/>
                  <a:gd name="T72" fmla="*/ 37 w 182"/>
                  <a:gd name="T73" fmla="*/ 144 h 160"/>
                  <a:gd name="T74" fmla="*/ 48 w 182"/>
                  <a:gd name="T75" fmla="*/ 150 h 160"/>
                  <a:gd name="T76" fmla="*/ 61 w 182"/>
                  <a:gd name="T77" fmla="*/ 155 h 160"/>
                  <a:gd name="T78" fmla="*/ 74 w 182"/>
                  <a:gd name="T79" fmla="*/ 157 h 160"/>
                  <a:gd name="T80" fmla="*/ 90 w 182"/>
                  <a:gd name="T81" fmla="*/ 160 h 160"/>
                  <a:gd name="T82" fmla="*/ 90 w 182"/>
                  <a:gd name="T8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2" h="160">
                    <a:moveTo>
                      <a:pt x="90" y="157"/>
                    </a:moveTo>
                    <a:lnTo>
                      <a:pt x="106" y="157"/>
                    </a:lnTo>
                    <a:lnTo>
                      <a:pt x="119" y="155"/>
                    </a:lnTo>
                    <a:lnTo>
                      <a:pt x="132" y="150"/>
                    </a:lnTo>
                    <a:lnTo>
                      <a:pt x="143" y="144"/>
                    </a:lnTo>
                    <a:lnTo>
                      <a:pt x="153" y="134"/>
                    </a:lnTo>
                    <a:lnTo>
                      <a:pt x="164" y="125"/>
                    </a:lnTo>
                    <a:lnTo>
                      <a:pt x="172" y="116"/>
                    </a:lnTo>
                    <a:lnTo>
                      <a:pt x="177" y="104"/>
                    </a:lnTo>
                    <a:lnTo>
                      <a:pt x="180" y="92"/>
                    </a:lnTo>
                    <a:lnTo>
                      <a:pt x="182" y="79"/>
                    </a:lnTo>
                    <a:lnTo>
                      <a:pt x="180" y="67"/>
                    </a:lnTo>
                    <a:lnTo>
                      <a:pt x="177" y="53"/>
                    </a:lnTo>
                    <a:lnTo>
                      <a:pt x="172" y="41"/>
                    </a:lnTo>
                    <a:lnTo>
                      <a:pt x="164" y="32"/>
                    </a:lnTo>
                    <a:lnTo>
                      <a:pt x="153" y="23"/>
                    </a:lnTo>
                    <a:lnTo>
                      <a:pt x="143" y="14"/>
                    </a:lnTo>
                    <a:lnTo>
                      <a:pt x="132" y="7"/>
                    </a:lnTo>
                    <a:lnTo>
                      <a:pt x="119" y="2"/>
                    </a:lnTo>
                    <a:lnTo>
                      <a:pt x="106" y="0"/>
                    </a:lnTo>
                    <a:lnTo>
                      <a:pt x="90" y="0"/>
                    </a:lnTo>
                    <a:lnTo>
                      <a:pt x="74" y="0"/>
                    </a:lnTo>
                    <a:lnTo>
                      <a:pt x="61" y="2"/>
                    </a:lnTo>
                    <a:lnTo>
                      <a:pt x="48" y="7"/>
                    </a:lnTo>
                    <a:lnTo>
                      <a:pt x="37" y="14"/>
                    </a:lnTo>
                    <a:lnTo>
                      <a:pt x="26" y="23"/>
                    </a:lnTo>
                    <a:lnTo>
                      <a:pt x="16" y="32"/>
                    </a:lnTo>
                    <a:lnTo>
                      <a:pt x="8" y="41"/>
                    </a:lnTo>
                    <a:lnTo>
                      <a:pt x="3" y="53"/>
                    </a:lnTo>
                    <a:lnTo>
                      <a:pt x="0" y="67"/>
                    </a:lnTo>
                    <a:lnTo>
                      <a:pt x="0" y="79"/>
                    </a:lnTo>
                    <a:lnTo>
                      <a:pt x="0" y="92"/>
                    </a:lnTo>
                    <a:lnTo>
                      <a:pt x="3" y="104"/>
                    </a:lnTo>
                    <a:lnTo>
                      <a:pt x="8" y="116"/>
                    </a:lnTo>
                    <a:lnTo>
                      <a:pt x="16" y="125"/>
                    </a:lnTo>
                    <a:lnTo>
                      <a:pt x="26" y="134"/>
                    </a:lnTo>
                    <a:lnTo>
                      <a:pt x="37" y="144"/>
                    </a:lnTo>
                    <a:lnTo>
                      <a:pt x="48" y="150"/>
                    </a:lnTo>
                    <a:lnTo>
                      <a:pt x="61" y="155"/>
                    </a:lnTo>
                    <a:lnTo>
                      <a:pt x="74" y="157"/>
                    </a:lnTo>
                    <a:lnTo>
                      <a:pt x="90" y="160"/>
                    </a:lnTo>
                    <a:lnTo>
                      <a:pt x="90" y="16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82" name="Line 153">
                <a:extLst>
                  <a:ext uri="{FF2B5EF4-FFF2-40B4-BE49-F238E27FC236}">
                    <a16:creationId xmlns:a16="http://schemas.microsoft.com/office/drawing/2014/main" id="{04EBC214-491D-477C-9235-0075C525290A}"/>
                  </a:ext>
                </a:extLst>
              </p:cNvPr>
              <p:cNvSpPr>
                <a:spLocks noChangeShapeType="1"/>
              </p:cNvSpPr>
              <p:nvPr/>
            </p:nvSpPr>
            <p:spPr bwMode="auto">
              <a:xfrm>
                <a:off x="2810" y="3283"/>
                <a:ext cx="3" cy="341"/>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83" name="Freeform 154">
                <a:extLst>
                  <a:ext uri="{FF2B5EF4-FFF2-40B4-BE49-F238E27FC236}">
                    <a16:creationId xmlns:a16="http://schemas.microsoft.com/office/drawing/2014/main" id="{9B7A10CE-A315-4C78-88BE-00E25214FCED}"/>
                  </a:ext>
                </a:extLst>
              </p:cNvPr>
              <p:cNvSpPr>
                <a:spLocks noEditPoints="1"/>
              </p:cNvSpPr>
              <p:nvPr/>
            </p:nvSpPr>
            <p:spPr bwMode="auto">
              <a:xfrm>
                <a:off x="2786" y="3731"/>
                <a:ext cx="53" cy="23"/>
              </a:xfrm>
              <a:custGeom>
                <a:avLst/>
                <a:gdLst>
                  <a:gd name="T0" fmla="*/ 0 w 53"/>
                  <a:gd name="T1" fmla="*/ 0 h 23"/>
                  <a:gd name="T2" fmla="*/ 53 w 53"/>
                  <a:gd name="T3" fmla="*/ 0 h 23"/>
                  <a:gd name="T4" fmla="*/ 53 w 53"/>
                  <a:gd name="T5" fmla="*/ 7 h 23"/>
                  <a:gd name="T6" fmla="*/ 0 w 53"/>
                  <a:gd name="T7" fmla="*/ 7 h 23"/>
                  <a:gd name="T8" fmla="*/ 0 w 53"/>
                  <a:gd name="T9" fmla="*/ 0 h 23"/>
                  <a:gd name="T10" fmla="*/ 0 w 53"/>
                  <a:gd name="T11" fmla="*/ 0 h 23"/>
                  <a:gd name="T12" fmla="*/ 0 w 53"/>
                  <a:gd name="T13" fmla="*/ 19 h 23"/>
                  <a:gd name="T14" fmla="*/ 53 w 53"/>
                  <a:gd name="T15" fmla="*/ 19 h 23"/>
                  <a:gd name="T16" fmla="*/ 53 w 53"/>
                  <a:gd name="T17" fmla="*/ 23 h 23"/>
                  <a:gd name="T18" fmla="*/ 0 w 53"/>
                  <a:gd name="T19" fmla="*/ 23 h 23"/>
                  <a:gd name="T20" fmla="*/ 0 w 53"/>
                  <a:gd name="T21" fmla="*/ 19 h 23"/>
                  <a:gd name="T22" fmla="*/ 0 w 53"/>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23">
                    <a:moveTo>
                      <a:pt x="0" y="0"/>
                    </a:moveTo>
                    <a:lnTo>
                      <a:pt x="53" y="0"/>
                    </a:lnTo>
                    <a:lnTo>
                      <a:pt x="53" y="7"/>
                    </a:lnTo>
                    <a:lnTo>
                      <a:pt x="0" y="7"/>
                    </a:lnTo>
                    <a:lnTo>
                      <a:pt x="0" y="0"/>
                    </a:lnTo>
                    <a:lnTo>
                      <a:pt x="0" y="0"/>
                    </a:lnTo>
                    <a:close/>
                    <a:moveTo>
                      <a:pt x="0" y="19"/>
                    </a:moveTo>
                    <a:lnTo>
                      <a:pt x="53" y="19"/>
                    </a:lnTo>
                    <a:lnTo>
                      <a:pt x="53" y="23"/>
                    </a:lnTo>
                    <a:lnTo>
                      <a:pt x="0" y="23"/>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784" name="Freeform 155">
                <a:extLst>
                  <a:ext uri="{FF2B5EF4-FFF2-40B4-BE49-F238E27FC236}">
                    <a16:creationId xmlns:a16="http://schemas.microsoft.com/office/drawing/2014/main" id="{BDAE81AC-43F8-4C92-86D1-6ACC49CD09AA}"/>
                  </a:ext>
                </a:extLst>
              </p:cNvPr>
              <p:cNvSpPr>
                <a:spLocks/>
              </p:cNvSpPr>
              <p:nvPr/>
            </p:nvSpPr>
            <p:spPr bwMode="auto">
              <a:xfrm>
                <a:off x="2058" y="3288"/>
                <a:ext cx="29" cy="552"/>
              </a:xfrm>
              <a:custGeom>
                <a:avLst/>
                <a:gdLst>
                  <a:gd name="T0" fmla="*/ 29 w 29"/>
                  <a:gd name="T1" fmla="*/ 0 h 552"/>
                  <a:gd name="T2" fmla="*/ 29 w 29"/>
                  <a:gd name="T3" fmla="*/ 552 h 552"/>
                  <a:gd name="T4" fmla="*/ 0 w 29"/>
                  <a:gd name="T5" fmla="*/ 552 h 552"/>
                </a:gdLst>
                <a:ahLst/>
                <a:cxnLst>
                  <a:cxn ang="0">
                    <a:pos x="T0" y="T1"/>
                  </a:cxn>
                  <a:cxn ang="0">
                    <a:pos x="T2" y="T3"/>
                  </a:cxn>
                  <a:cxn ang="0">
                    <a:pos x="T4" y="T5"/>
                  </a:cxn>
                </a:cxnLst>
                <a:rect l="0" t="0" r="r" b="b"/>
                <a:pathLst>
                  <a:path w="29" h="552">
                    <a:moveTo>
                      <a:pt x="29" y="0"/>
                    </a:moveTo>
                    <a:lnTo>
                      <a:pt x="29" y="552"/>
                    </a:lnTo>
                    <a:lnTo>
                      <a:pt x="0" y="552"/>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85" name="Freeform 156">
                <a:extLst>
                  <a:ext uri="{FF2B5EF4-FFF2-40B4-BE49-F238E27FC236}">
                    <a16:creationId xmlns:a16="http://schemas.microsoft.com/office/drawing/2014/main" id="{24FDBCF1-EDBD-4215-940D-B8C686EF05DF}"/>
                  </a:ext>
                </a:extLst>
              </p:cNvPr>
              <p:cNvSpPr>
                <a:spLocks/>
              </p:cNvSpPr>
              <p:nvPr/>
            </p:nvSpPr>
            <p:spPr bwMode="auto">
              <a:xfrm>
                <a:off x="2058" y="3821"/>
                <a:ext cx="755" cy="110"/>
              </a:xfrm>
              <a:custGeom>
                <a:avLst/>
                <a:gdLst>
                  <a:gd name="T0" fmla="*/ 752 w 755"/>
                  <a:gd name="T1" fmla="*/ 0 h 110"/>
                  <a:gd name="T2" fmla="*/ 755 w 755"/>
                  <a:gd name="T3" fmla="*/ 110 h 110"/>
                  <a:gd name="T4" fmla="*/ 0 w 755"/>
                  <a:gd name="T5" fmla="*/ 110 h 110"/>
                </a:gdLst>
                <a:ahLst/>
                <a:cxnLst>
                  <a:cxn ang="0">
                    <a:pos x="T0" y="T1"/>
                  </a:cxn>
                  <a:cxn ang="0">
                    <a:pos x="T2" y="T3"/>
                  </a:cxn>
                  <a:cxn ang="0">
                    <a:pos x="T4" y="T5"/>
                  </a:cxn>
                </a:cxnLst>
                <a:rect l="0" t="0" r="r" b="b"/>
                <a:pathLst>
                  <a:path w="755" h="110">
                    <a:moveTo>
                      <a:pt x="752" y="0"/>
                    </a:moveTo>
                    <a:lnTo>
                      <a:pt x="755" y="110"/>
                    </a:lnTo>
                    <a:lnTo>
                      <a:pt x="0" y="11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86" name="Freeform 157">
                <a:extLst>
                  <a:ext uri="{FF2B5EF4-FFF2-40B4-BE49-F238E27FC236}">
                    <a16:creationId xmlns:a16="http://schemas.microsoft.com/office/drawing/2014/main" id="{BE94FC03-703A-4DE6-92AA-38C61B376527}"/>
                  </a:ext>
                </a:extLst>
              </p:cNvPr>
              <p:cNvSpPr>
                <a:spLocks/>
              </p:cNvSpPr>
              <p:nvPr/>
            </p:nvSpPr>
            <p:spPr bwMode="auto">
              <a:xfrm>
                <a:off x="2676" y="3719"/>
                <a:ext cx="39" cy="35"/>
              </a:xfrm>
              <a:custGeom>
                <a:avLst/>
                <a:gdLst>
                  <a:gd name="T0" fmla="*/ 0 w 39"/>
                  <a:gd name="T1" fmla="*/ 0 h 35"/>
                  <a:gd name="T2" fmla="*/ 0 w 39"/>
                  <a:gd name="T3" fmla="*/ 35 h 35"/>
                  <a:gd name="T4" fmla="*/ 39 w 39"/>
                  <a:gd name="T5" fmla="*/ 19 h 35"/>
                  <a:gd name="T6" fmla="*/ 0 w 39"/>
                  <a:gd name="T7" fmla="*/ 0 h 35"/>
                  <a:gd name="T8" fmla="*/ 0 w 39"/>
                  <a:gd name="T9" fmla="*/ 0 h 35"/>
                </a:gdLst>
                <a:ahLst/>
                <a:cxnLst>
                  <a:cxn ang="0">
                    <a:pos x="T0" y="T1"/>
                  </a:cxn>
                  <a:cxn ang="0">
                    <a:pos x="T2" y="T3"/>
                  </a:cxn>
                  <a:cxn ang="0">
                    <a:pos x="T4" y="T5"/>
                  </a:cxn>
                  <a:cxn ang="0">
                    <a:pos x="T6" y="T7"/>
                  </a:cxn>
                  <a:cxn ang="0">
                    <a:pos x="T8" y="T9"/>
                  </a:cxn>
                </a:cxnLst>
                <a:rect l="0" t="0" r="r" b="b"/>
                <a:pathLst>
                  <a:path w="39" h="35">
                    <a:moveTo>
                      <a:pt x="0" y="0"/>
                    </a:moveTo>
                    <a:lnTo>
                      <a:pt x="0" y="35"/>
                    </a:lnTo>
                    <a:lnTo>
                      <a:pt x="39" y="19"/>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787" name="Freeform 158">
                <a:extLst>
                  <a:ext uri="{FF2B5EF4-FFF2-40B4-BE49-F238E27FC236}">
                    <a16:creationId xmlns:a16="http://schemas.microsoft.com/office/drawing/2014/main" id="{11DFA726-C94E-4E54-B847-D3718781E021}"/>
                  </a:ext>
                </a:extLst>
              </p:cNvPr>
              <p:cNvSpPr>
                <a:spLocks/>
              </p:cNvSpPr>
              <p:nvPr/>
            </p:nvSpPr>
            <p:spPr bwMode="auto">
              <a:xfrm>
                <a:off x="1857" y="2202"/>
                <a:ext cx="1473" cy="1541"/>
              </a:xfrm>
              <a:custGeom>
                <a:avLst/>
                <a:gdLst>
                  <a:gd name="T0" fmla="*/ 1470 w 1473"/>
                  <a:gd name="T1" fmla="*/ 0 h 1541"/>
                  <a:gd name="T2" fmla="*/ 1473 w 1473"/>
                  <a:gd name="T3" fmla="*/ 244 h 1541"/>
                  <a:gd name="T4" fmla="*/ 0 w 1473"/>
                  <a:gd name="T5" fmla="*/ 244 h 1541"/>
                  <a:gd name="T6" fmla="*/ 0 w 1473"/>
                  <a:gd name="T7" fmla="*/ 1541 h 1541"/>
                  <a:gd name="T8" fmla="*/ 837 w 1473"/>
                  <a:gd name="T9" fmla="*/ 1536 h 1541"/>
                </a:gdLst>
                <a:ahLst/>
                <a:cxnLst>
                  <a:cxn ang="0">
                    <a:pos x="T0" y="T1"/>
                  </a:cxn>
                  <a:cxn ang="0">
                    <a:pos x="T2" y="T3"/>
                  </a:cxn>
                  <a:cxn ang="0">
                    <a:pos x="T4" y="T5"/>
                  </a:cxn>
                  <a:cxn ang="0">
                    <a:pos x="T6" y="T7"/>
                  </a:cxn>
                  <a:cxn ang="0">
                    <a:pos x="T8" y="T9"/>
                  </a:cxn>
                </a:cxnLst>
                <a:rect l="0" t="0" r="r" b="b"/>
                <a:pathLst>
                  <a:path w="1473" h="1541">
                    <a:moveTo>
                      <a:pt x="1470" y="0"/>
                    </a:moveTo>
                    <a:lnTo>
                      <a:pt x="1473" y="244"/>
                    </a:lnTo>
                    <a:lnTo>
                      <a:pt x="0" y="244"/>
                    </a:lnTo>
                    <a:lnTo>
                      <a:pt x="0" y="1541"/>
                    </a:lnTo>
                    <a:lnTo>
                      <a:pt x="837" y="1536"/>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88" name="Line 159">
                <a:extLst>
                  <a:ext uri="{FF2B5EF4-FFF2-40B4-BE49-F238E27FC236}">
                    <a16:creationId xmlns:a16="http://schemas.microsoft.com/office/drawing/2014/main" id="{72D346CA-C2E6-49AA-B4C6-038B36D97960}"/>
                  </a:ext>
                </a:extLst>
              </p:cNvPr>
              <p:cNvSpPr>
                <a:spLocks noChangeShapeType="1"/>
              </p:cNvSpPr>
              <p:nvPr/>
            </p:nvSpPr>
            <p:spPr bwMode="auto">
              <a:xfrm>
                <a:off x="4824" y="3290"/>
                <a:ext cx="0" cy="478"/>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89" name="Line 160">
                <a:extLst>
                  <a:ext uri="{FF2B5EF4-FFF2-40B4-BE49-F238E27FC236}">
                    <a16:creationId xmlns:a16="http://schemas.microsoft.com/office/drawing/2014/main" id="{303ED9BD-4972-4E36-A832-59A82A3F5159}"/>
                  </a:ext>
                </a:extLst>
              </p:cNvPr>
              <p:cNvSpPr>
                <a:spLocks noChangeShapeType="1"/>
              </p:cNvSpPr>
              <p:nvPr/>
            </p:nvSpPr>
            <p:spPr bwMode="auto">
              <a:xfrm>
                <a:off x="4771" y="3634"/>
                <a:ext cx="106" cy="53"/>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90" name="Rectangle 161">
                <a:extLst>
                  <a:ext uri="{FF2B5EF4-FFF2-40B4-BE49-F238E27FC236}">
                    <a16:creationId xmlns:a16="http://schemas.microsoft.com/office/drawing/2014/main" id="{4F91FA24-5B43-423B-9D45-2EF0EC5CE456}"/>
                  </a:ext>
                </a:extLst>
              </p:cNvPr>
              <p:cNvSpPr>
                <a:spLocks noChangeArrowheads="1"/>
              </p:cNvSpPr>
              <p:nvPr/>
            </p:nvSpPr>
            <p:spPr bwMode="auto">
              <a:xfrm>
                <a:off x="4864" y="3573"/>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3</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91" name="Rectangle 162">
                <a:extLst>
                  <a:ext uri="{FF2B5EF4-FFF2-40B4-BE49-F238E27FC236}">
                    <a16:creationId xmlns:a16="http://schemas.microsoft.com/office/drawing/2014/main" id="{56E51F12-082C-428F-BAEC-7200B80C6623}"/>
                  </a:ext>
                </a:extLst>
              </p:cNvPr>
              <p:cNvSpPr>
                <a:spLocks noChangeArrowheads="1"/>
              </p:cNvSpPr>
              <p:nvPr/>
            </p:nvSpPr>
            <p:spPr bwMode="auto">
              <a:xfrm>
                <a:off x="4914" y="3573"/>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2</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92" name="Rectangle 163">
                <a:extLst>
                  <a:ext uri="{FF2B5EF4-FFF2-40B4-BE49-F238E27FC236}">
                    <a16:creationId xmlns:a16="http://schemas.microsoft.com/office/drawing/2014/main" id="{32009234-1A41-4CFF-8A0B-CB5ABBBD1488}"/>
                  </a:ext>
                </a:extLst>
              </p:cNvPr>
              <p:cNvSpPr>
                <a:spLocks noChangeArrowheads="1"/>
              </p:cNvSpPr>
              <p:nvPr/>
            </p:nvSpPr>
            <p:spPr bwMode="auto">
              <a:xfrm>
                <a:off x="1538" y="3135"/>
                <a:ext cx="10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C</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93" name="Rectangle 164">
                <a:extLst>
                  <a:ext uri="{FF2B5EF4-FFF2-40B4-BE49-F238E27FC236}">
                    <a16:creationId xmlns:a16="http://schemas.microsoft.com/office/drawing/2014/main" id="{A7AA32C3-94BD-4C97-9B35-5BFD3E497CB7}"/>
                  </a:ext>
                </a:extLst>
              </p:cNvPr>
              <p:cNvSpPr>
                <a:spLocks noChangeArrowheads="1"/>
              </p:cNvSpPr>
              <p:nvPr/>
            </p:nvSpPr>
            <p:spPr bwMode="auto">
              <a:xfrm>
                <a:off x="1601" y="313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94" name="Rectangle 165">
                <a:extLst>
                  <a:ext uri="{FF2B5EF4-FFF2-40B4-BE49-F238E27FC236}">
                    <a16:creationId xmlns:a16="http://schemas.microsoft.com/office/drawing/2014/main" id="{5AFFF565-2A53-4F6F-B29D-8880439F589F}"/>
                  </a:ext>
                </a:extLst>
              </p:cNvPr>
              <p:cNvSpPr>
                <a:spLocks noChangeArrowheads="1"/>
              </p:cNvSpPr>
              <p:nvPr/>
            </p:nvSpPr>
            <p:spPr bwMode="auto">
              <a:xfrm>
                <a:off x="1651" y="3135"/>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c</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95" name="Rectangle 166">
                <a:extLst>
                  <a:ext uri="{FF2B5EF4-FFF2-40B4-BE49-F238E27FC236}">
                    <a16:creationId xmlns:a16="http://schemas.microsoft.com/office/drawing/2014/main" id="{38CF2039-1876-433A-9987-FCE7D0A9DFB5}"/>
                  </a:ext>
                </a:extLst>
              </p:cNvPr>
              <p:cNvSpPr>
                <a:spLocks noChangeArrowheads="1"/>
              </p:cNvSpPr>
              <p:nvPr/>
            </p:nvSpPr>
            <p:spPr bwMode="auto">
              <a:xfrm>
                <a:off x="1694" y="3135"/>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h</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96" name="Rectangle 167">
                <a:extLst>
                  <a:ext uri="{FF2B5EF4-FFF2-40B4-BE49-F238E27FC236}">
                    <a16:creationId xmlns:a16="http://schemas.microsoft.com/office/drawing/2014/main" id="{E2E250FE-EDF1-4967-A557-3E51295A69D4}"/>
                  </a:ext>
                </a:extLst>
              </p:cNvPr>
              <p:cNvSpPr>
                <a:spLocks noChangeArrowheads="1"/>
              </p:cNvSpPr>
              <p:nvPr/>
            </p:nvSpPr>
            <p:spPr bwMode="auto">
              <a:xfrm>
                <a:off x="1744" y="313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97" name="Freeform 168">
                <a:extLst>
                  <a:ext uri="{FF2B5EF4-FFF2-40B4-BE49-F238E27FC236}">
                    <a16:creationId xmlns:a16="http://schemas.microsoft.com/office/drawing/2014/main" id="{F236E8A9-1067-4623-86C5-C272E6649B27}"/>
                  </a:ext>
                </a:extLst>
              </p:cNvPr>
              <p:cNvSpPr>
                <a:spLocks/>
              </p:cNvSpPr>
              <p:nvPr/>
            </p:nvSpPr>
            <p:spPr bwMode="auto">
              <a:xfrm>
                <a:off x="4803" y="3763"/>
                <a:ext cx="42" cy="38"/>
              </a:xfrm>
              <a:custGeom>
                <a:avLst/>
                <a:gdLst>
                  <a:gd name="T0" fmla="*/ 40 w 42"/>
                  <a:gd name="T1" fmla="*/ 0 h 38"/>
                  <a:gd name="T2" fmla="*/ 0 w 42"/>
                  <a:gd name="T3" fmla="*/ 3 h 38"/>
                  <a:gd name="T4" fmla="*/ 21 w 42"/>
                  <a:gd name="T5" fmla="*/ 38 h 38"/>
                  <a:gd name="T6" fmla="*/ 42 w 42"/>
                  <a:gd name="T7" fmla="*/ 3 h 38"/>
                  <a:gd name="T8" fmla="*/ 42 w 42"/>
                  <a:gd name="T9" fmla="*/ 3 h 38"/>
                  <a:gd name="T10" fmla="*/ 40 w 42"/>
                  <a:gd name="T11" fmla="*/ 0 h 38"/>
                </a:gdLst>
                <a:ahLst/>
                <a:cxnLst>
                  <a:cxn ang="0">
                    <a:pos x="T0" y="T1"/>
                  </a:cxn>
                  <a:cxn ang="0">
                    <a:pos x="T2" y="T3"/>
                  </a:cxn>
                  <a:cxn ang="0">
                    <a:pos x="T4" y="T5"/>
                  </a:cxn>
                  <a:cxn ang="0">
                    <a:pos x="T6" y="T7"/>
                  </a:cxn>
                  <a:cxn ang="0">
                    <a:pos x="T8" y="T9"/>
                  </a:cxn>
                  <a:cxn ang="0">
                    <a:pos x="T10" y="T11"/>
                  </a:cxn>
                </a:cxnLst>
                <a:rect l="0" t="0" r="r" b="b"/>
                <a:pathLst>
                  <a:path w="42" h="38">
                    <a:moveTo>
                      <a:pt x="40" y="0"/>
                    </a:moveTo>
                    <a:lnTo>
                      <a:pt x="0" y="3"/>
                    </a:lnTo>
                    <a:lnTo>
                      <a:pt x="21" y="38"/>
                    </a:lnTo>
                    <a:lnTo>
                      <a:pt x="42" y="3"/>
                    </a:lnTo>
                    <a:lnTo>
                      <a:pt x="42" y="3"/>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798" name="Rectangle 169">
                <a:extLst>
                  <a:ext uri="{FF2B5EF4-FFF2-40B4-BE49-F238E27FC236}">
                    <a16:creationId xmlns:a16="http://schemas.microsoft.com/office/drawing/2014/main" id="{59F84EF2-1B11-4E5A-9448-13D0AB2C9E7A}"/>
                  </a:ext>
                </a:extLst>
              </p:cNvPr>
              <p:cNvSpPr>
                <a:spLocks noChangeArrowheads="1"/>
              </p:cNvSpPr>
              <p:nvPr/>
            </p:nvSpPr>
            <p:spPr bwMode="auto">
              <a:xfrm>
                <a:off x="4734" y="3807"/>
                <a:ext cx="10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799" name="Rectangle 170">
                <a:extLst>
                  <a:ext uri="{FF2B5EF4-FFF2-40B4-BE49-F238E27FC236}">
                    <a16:creationId xmlns:a16="http://schemas.microsoft.com/office/drawing/2014/main" id="{43A32330-01FE-4BC1-AB49-AAB06ECBA81B}"/>
                  </a:ext>
                </a:extLst>
              </p:cNvPr>
              <p:cNvSpPr>
                <a:spLocks noChangeArrowheads="1"/>
              </p:cNvSpPr>
              <p:nvPr/>
            </p:nvSpPr>
            <p:spPr bwMode="auto">
              <a:xfrm>
                <a:off x="4798" y="380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00" name="Rectangle 171">
                <a:extLst>
                  <a:ext uri="{FF2B5EF4-FFF2-40B4-BE49-F238E27FC236}">
                    <a16:creationId xmlns:a16="http://schemas.microsoft.com/office/drawing/2014/main" id="{0CC6CA40-0782-48FF-839D-7AFF740FED66}"/>
                  </a:ext>
                </a:extLst>
              </p:cNvPr>
              <p:cNvSpPr>
                <a:spLocks noChangeArrowheads="1"/>
              </p:cNvSpPr>
              <p:nvPr/>
            </p:nvSpPr>
            <p:spPr bwMode="auto">
              <a:xfrm>
                <a:off x="4848" y="3807"/>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01" name="Rectangle 172">
                <a:extLst>
                  <a:ext uri="{FF2B5EF4-FFF2-40B4-BE49-F238E27FC236}">
                    <a16:creationId xmlns:a16="http://schemas.microsoft.com/office/drawing/2014/main" id="{91251859-6CD9-463A-B0CD-698DFC187960}"/>
                  </a:ext>
                </a:extLst>
              </p:cNvPr>
              <p:cNvSpPr>
                <a:spLocks noChangeArrowheads="1"/>
              </p:cNvSpPr>
              <p:nvPr/>
            </p:nvSpPr>
            <p:spPr bwMode="auto">
              <a:xfrm>
                <a:off x="4872" y="380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02" name="Freeform 173">
                <a:extLst>
                  <a:ext uri="{FF2B5EF4-FFF2-40B4-BE49-F238E27FC236}">
                    <a16:creationId xmlns:a16="http://schemas.microsoft.com/office/drawing/2014/main" id="{C886DA08-EAC9-4674-8C82-9DDD3B5297B2}"/>
                  </a:ext>
                </a:extLst>
              </p:cNvPr>
              <p:cNvSpPr>
                <a:spLocks/>
              </p:cNvSpPr>
              <p:nvPr/>
            </p:nvSpPr>
            <p:spPr bwMode="auto">
              <a:xfrm>
                <a:off x="1749" y="3868"/>
                <a:ext cx="42" cy="35"/>
              </a:xfrm>
              <a:custGeom>
                <a:avLst/>
                <a:gdLst>
                  <a:gd name="T0" fmla="*/ 40 w 42"/>
                  <a:gd name="T1" fmla="*/ 32 h 35"/>
                  <a:gd name="T2" fmla="*/ 42 w 42"/>
                  <a:gd name="T3" fmla="*/ 0 h 35"/>
                  <a:gd name="T4" fmla="*/ 0 w 42"/>
                  <a:gd name="T5" fmla="*/ 16 h 35"/>
                  <a:gd name="T6" fmla="*/ 42 w 42"/>
                  <a:gd name="T7" fmla="*/ 35 h 35"/>
                  <a:gd name="T8" fmla="*/ 42 w 42"/>
                  <a:gd name="T9" fmla="*/ 35 h 35"/>
                  <a:gd name="T10" fmla="*/ 40 w 42"/>
                  <a:gd name="T11" fmla="*/ 32 h 35"/>
                </a:gdLst>
                <a:ahLst/>
                <a:cxnLst>
                  <a:cxn ang="0">
                    <a:pos x="T0" y="T1"/>
                  </a:cxn>
                  <a:cxn ang="0">
                    <a:pos x="T2" y="T3"/>
                  </a:cxn>
                  <a:cxn ang="0">
                    <a:pos x="T4" y="T5"/>
                  </a:cxn>
                  <a:cxn ang="0">
                    <a:pos x="T6" y="T7"/>
                  </a:cxn>
                  <a:cxn ang="0">
                    <a:pos x="T8" y="T9"/>
                  </a:cxn>
                  <a:cxn ang="0">
                    <a:pos x="T10" y="T11"/>
                  </a:cxn>
                </a:cxnLst>
                <a:rect l="0" t="0" r="r" b="b"/>
                <a:pathLst>
                  <a:path w="42" h="35">
                    <a:moveTo>
                      <a:pt x="40" y="32"/>
                    </a:moveTo>
                    <a:lnTo>
                      <a:pt x="42" y="0"/>
                    </a:lnTo>
                    <a:lnTo>
                      <a:pt x="0" y="16"/>
                    </a:lnTo>
                    <a:lnTo>
                      <a:pt x="42" y="35"/>
                    </a:lnTo>
                    <a:lnTo>
                      <a:pt x="42" y="35"/>
                    </a:lnTo>
                    <a:lnTo>
                      <a:pt x="4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803" name="Line 174">
                <a:extLst>
                  <a:ext uri="{FF2B5EF4-FFF2-40B4-BE49-F238E27FC236}">
                    <a16:creationId xmlns:a16="http://schemas.microsoft.com/office/drawing/2014/main" id="{2E2105C6-CD04-42B0-B52D-A63E0C1E4AAB}"/>
                  </a:ext>
                </a:extLst>
              </p:cNvPr>
              <p:cNvSpPr>
                <a:spLocks noChangeShapeType="1"/>
              </p:cNvSpPr>
              <p:nvPr/>
            </p:nvSpPr>
            <p:spPr bwMode="auto">
              <a:xfrm flipH="1">
                <a:off x="1781" y="3884"/>
                <a:ext cx="84" cy="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804" name="Rectangle 175">
                <a:extLst>
                  <a:ext uri="{FF2B5EF4-FFF2-40B4-BE49-F238E27FC236}">
                    <a16:creationId xmlns:a16="http://schemas.microsoft.com/office/drawing/2014/main" id="{DF810853-94E3-4085-9736-CDE53961972D}"/>
                  </a:ext>
                </a:extLst>
              </p:cNvPr>
              <p:cNvSpPr>
                <a:spLocks noChangeArrowheads="1"/>
              </p:cNvSpPr>
              <p:nvPr/>
            </p:nvSpPr>
            <p:spPr bwMode="auto">
              <a:xfrm>
                <a:off x="1366" y="3835"/>
                <a:ext cx="10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C</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05" name="Rectangle 176">
                <a:extLst>
                  <a:ext uri="{FF2B5EF4-FFF2-40B4-BE49-F238E27FC236}">
                    <a16:creationId xmlns:a16="http://schemas.microsoft.com/office/drawing/2014/main" id="{40CAB237-8A02-4E70-B988-3C8F1775525A}"/>
                  </a:ext>
                </a:extLst>
              </p:cNvPr>
              <p:cNvSpPr>
                <a:spLocks noChangeArrowheads="1"/>
              </p:cNvSpPr>
              <p:nvPr/>
            </p:nvSpPr>
            <p:spPr bwMode="auto">
              <a:xfrm>
                <a:off x="1430" y="383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06" name="Rectangle 177">
                <a:extLst>
                  <a:ext uri="{FF2B5EF4-FFF2-40B4-BE49-F238E27FC236}">
                    <a16:creationId xmlns:a16="http://schemas.microsoft.com/office/drawing/2014/main" id="{4EEE7EFA-C558-41FE-8F67-32B70905017D}"/>
                  </a:ext>
                </a:extLst>
              </p:cNvPr>
              <p:cNvSpPr>
                <a:spLocks noChangeArrowheads="1"/>
              </p:cNvSpPr>
              <p:nvPr/>
            </p:nvSpPr>
            <p:spPr bwMode="auto">
              <a:xfrm>
                <a:off x="1480" y="3835"/>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c</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07" name="Rectangle 178">
                <a:extLst>
                  <a:ext uri="{FF2B5EF4-FFF2-40B4-BE49-F238E27FC236}">
                    <a16:creationId xmlns:a16="http://schemas.microsoft.com/office/drawing/2014/main" id="{4D579948-4C88-4A00-A450-7E908A08A12B}"/>
                  </a:ext>
                </a:extLst>
              </p:cNvPr>
              <p:cNvSpPr>
                <a:spLocks noChangeArrowheads="1"/>
              </p:cNvSpPr>
              <p:nvPr/>
            </p:nvSpPr>
            <p:spPr bwMode="auto">
              <a:xfrm>
                <a:off x="1522" y="3835"/>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h</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08" name="Rectangle 179">
                <a:extLst>
                  <a:ext uri="{FF2B5EF4-FFF2-40B4-BE49-F238E27FC236}">
                    <a16:creationId xmlns:a16="http://schemas.microsoft.com/office/drawing/2014/main" id="{ABDF327A-569A-4343-B03F-3F570A5B8D60}"/>
                  </a:ext>
                </a:extLst>
              </p:cNvPr>
              <p:cNvSpPr>
                <a:spLocks noChangeArrowheads="1"/>
              </p:cNvSpPr>
              <p:nvPr/>
            </p:nvSpPr>
            <p:spPr bwMode="auto">
              <a:xfrm>
                <a:off x="1572" y="3835"/>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09" name="Rectangle 180">
                <a:extLst>
                  <a:ext uri="{FF2B5EF4-FFF2-40B4-BE49-F238E27FC236}">
                    <a16:creationId xmlns:a16="http://schemas.microsoft.com/office/drawing/2014/main" id="{52B2C522-87B6-48DA-9414-37C93FD5B8E5}"/>
                  </a:ext>
                </a:extLst>
              </p:cNvPr>
              <p:cNvSpPr>
                <a:spLocks noChangeArrowheads="1"/>
              </p:cNvSpPr>
              <p:nvPr/>
            </p:nvSpPr>
            <p:spPr bwMode="auto">
              <a:xfrm>
                <a:off x="1620" y="3835"/>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10" name="Rectangle 181">
                <a:extLst>
                  <a:ext uri="{FF2B5EF4-FFF2-40B4-BE49-F238E27FC236}">
                    <a16:creationId xmlns:a16="http://schemas.microsoft.com/office/drawing/2014/main" id="{CD9F1A47-2CE9-4225-ACDF-60BFC33A7186}"/>
                  </a:ext>
                </a:extLst>
              </p:cNvPr>
              <p:cNvSpPr>
                <a:spLocks noChangeArrowheads="1"/>
              </p:cNvSpPr>
              <p:nvPr/>
            </p:nvSpPr>
            <p:spPr bwMode="auto">
              <a:xfrm>
                <a:off x="1646" y="3835"/>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h</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11" name="Rectangle 182">
                <a:extLst>
                  <a:ext uri="{FF2B5EF4-FFF2-40B4-BE49-F238E27FC236}">
                    <a16:creationId xmlns:a16="http://schemas.microsoft.com/office/drawing/2014/main" id="{B93BF3DD-9FFB-46FA-BA11-B1E219A393BF}"/>
                  </a:ext>
                </a:extLst>
              </p:cNvPr>
              <p:cNvSpPr>
                <a:spLocks noChangeArrowheads="1"/>
              </p:cNvSpPr>
              <p:nvPr/>
            </p:nvSpPr>
            <p:spPr bwMode="auto">
              <a:xfrm>
                <a:off x="1694" y="3835"/>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12" name="Rectangle 183">
                <a:extLst>
                  <a:ext uri="{FF2B5EF4-FFF2-40B4-BE49-F238E27FC236}">
                    <a16:creationId xmlns:a16="http://schemas.microsoft.com/office/drawing/2014/main" id="{C5541574-82B4-4955-90C6-1A6D9CA9AF7D}"/>
                  </a:ext>
                </a:extLst>
              </p:cNvPr>
              <p:cNvSpPr>
                <a:spLocks noChangeArrowheads="1"/>
              </p:cNvSpPr>
              <p:nvPr/>
            </p:nvSpPr>
            <p:spPr bwMode="auto">
              <a:xfrm>
                <a:off x="1712" y="3835"/>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13" name="Line 184">
                <a:extLst>
                  <a:ext uri="{FF2B5EF4-FFF2-40B4-BE49-F238E27FC236}">
                    <a16:creationId xmlns:a16="http://schemas.microsoft.com/office/drawing/2014/main" id="{53D4E36C-FF93-4945-9555-F1BE228E9FAF}"/>
                  </a:ext>
                </a:extLst>
              </p:cNvPr>
              <p:cNvSpPr>
                <a:spLocks noChangeShapeType="1"/>
              </p:cNvSpPr>
              <p:nvPr/>
            </p:nvSpPr>
            <p:spPr bwMode="auto">
              <a:xfrm>
                <a:off x="5700" y="2200"/>
                <a:ext cx="0" cy="218"/>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814" name="Line 185">
                <a:extLst>
                  <a:ext uri="{FF2B5EF4-FFF2-40B4-BE49-F238E27FC236}">
                    <a16:creationId xmlns:a16="http://schemas.microsoft.com/office/drawing/2014/main" id="{4DA0B7D8-4B9E-41DB-AEFA-25D1656757B4}"/>
                  </a:ext>
                </a:extLst>
              </p:cNvPr>
              <p:cNvSpPr>
                <a:spLocks noChangeShapeType="1"/>
              </p:cNvSpPr>
              <p:nvPr/>
            </p:nvSpPr>
            <p:spPr bwMode="auto">
              <a:xfrm>
                <a:off x="5648" y="2283"/>
                <a:ext cx="105" cy="53"/>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815" name="Rectangle 186">
                <a:extLst>
                  <a:ext uri="{FF2B5EF4-FFF2-40B4-BE49-F238E27FC236}">
                    <a16:creationId xmlns:a16="http://schemas.microsoft.com/office/drawing/2014/main" id="{81DCFB3B-B0E4-4F95-8F1F-20E6D939D3DF}"/>
                  </a:ext>
                </a:extLst>
              </p:cNvPr>
              <p:cNvSpPr>
                <a:spLocks noChangeArrowheads="1"/>
              </p:cNvSpPr>
              <p:nvPr/>
            </p:nvSpPr>
            <p:spPr bwMode="auto">
              <a:xfrm>
                <a:off x="5740" y="2223"/>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2</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16" name="Freeform 187">
                <a:extLst>
                  <a:ext uri="{FF2B5EF4-FFF2-40B4-BE49-F238E27FC236}">
                    <a16:creationId xmlns:a16="http://schemas.microsoft.com/office/drawing/2014/main" id="{EF3C5986-2235-4594-B603-B99506C45520}"/>
                  </a:ext>
                </a:extLst>
              </p:cNvPr>
              <p:cNvSpPr>
                <a:spLocks/>
              </p:cNvSpPr>
              <p:nvPr/>
            </p:nvSpPr>
            <p:spPr bwMode="auto">
              <a:xfrm>
                <a:off x="5682" y="2404"/>
                <a:ext cx="40" cy="35"/>
              </a:xfrm>
              <a:custGeom>
                <a:avLst/>
                <a:gdLst>
                  <a:gd name="T0" fmla="*/ 40 w 40"/>
                  <a:gd name="T1" fmla="*/ 0 h 35"/>
                  <a:gd name="T2" fmla="*/ 0 w 40"/>
                  <a:gd name="T3" fmla="*/ 0 h 35"/>
                  <a:gd name="T4" fmla="*/ 18 w 40"/>
                  <a:gd name="T5" fmla="*/ 35 h 35"/>
                  <a:gd name="T6" fmla="*/ 40 w 40"/>
                  <a:gd name="T7" fmla="*/ 0 h 35"/>
                  <a:gd name="T8" fmla="*/ 40 w 40"/>
                  <a:gd name="T9" fmla="*/ 0 h 35"/>
                </a:gdLst>
                <a:ahLst/>
                <a:cxnLst>
                  <a:cxn ang="0">
                    <a:pos x="T0" y="T1"/>
                  </a:cxn>
                  <a:cxn ang="0">
                    <a:pos x="T2" y="T3"/>
                  </a:cxn>
                  <a:cxn ang="0">
                    <a:pos x="T4" y="T5"/>
                  </a:cxn>
                  <a:cxn ang="0">
                    <a:pos x="T6" y="T7"/>
                  </a:cxn>
                  <a:cxn ang="0">
                    <a:pos x="T8" y="T9"/>
                  </a:cxn>
                </a:cxnLst>
                <a:rect l="0" t="0" r="r" b="b"/>
                <a:pathLst>
                  <a:path w="40" h="35">
                    <a:moveTo>
                      <a:pt x="40" y="0"/>
                    </a:moveTo>
                    <a:lnTo>
                      <a:pt x="0" y="0"/>
                    </a:lnTo>
                    <a:lnTo>
                      <a:pt x="18" y="35"/>
                    </a:lnTo>
                    <a:lnTo>
                      <a:pt x="40" y="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817" name="Freeform 188">
                <a:extLst>
                  <a:ext uri="{FF2B5EF4-FFF2-40B4-BE49-F238E27FC236}">
                    <a16:creationId xmlns:a16="http://schemas.microsoft.com/office/drawing/2014/main" id="{5E8194A0-7CC1-4E91-BECF-37C12AC244B9}"/>
                  </a:ext>
                </a:extLst>
              </p:cNvPr>
              <p:cNvSpPr>
                <a:spLocks/>
              </p:cNvSpPr>
              <p:nvPr/>
            </p:nvSpPr>
            <p:spPr bwMode="auto">
              <a:xfrm>
                <a:off x="3882" y="1824"/>
                <a:ext cx="39" cy="34"/>
              </a:xfrm>
              <a:custGeom>
                <a:avLst/>
                <a:gdLst>
                  <a:gd name="T0" fmla="*/ 39 w 39"/>
                  <a:gd name="T1" fmla="*/ 0 h 34"/>
                  <a:gd name="T2" fmla="*/ 0 w 39"/>
                  <a:gd name="T3" fmla="*/ 0 h 34"/>
                  <a:gd name="T4" fmla="*/ 18 w 39"/>
                  <a:gd name="T5" fmla="*/ 34 h 34"/>
                  <a:gd name="T6" fmla="*/ 39 w 39"/>
                  <a:gd name="T7" fmla="*/ 0 h 34"/>
                  <a:gd name="T8" fmla="*/ 39 w 39"/>
                  <a:gd name="T9" fmla="*/ 0 h 34"/>
                </a:gdLst>
                <a:ahLst/>
                <a:cxnLst>
                  <a:cxn ang="0">
                    <a:pos x="T0" y="T1"/>
                  </a:cxn>
                  <a:cxn ang="0">
                    <a:pos x="T2" y="T3"/>
                  </a:cxn>
                  <a:cxn ang="0">
                    <a:pos x="T4" y="T5"/>
                  </a:cxn>
                  <a:cxn ang="0">
                    <a:pos x="T6" y="T7"/>
                  </a:cxn>
                  <a:cxn ang="0">
                    <a:pos x="T8" y="T9"/>
                  </a:cxn>
                </a:cxnLst>
                <a:rect l="0" t="0" r="r" b="b"/>
                <a:pathLst>
                  <a:path w="39" h="34">
                    <a:moveTo>
                      <a:pt x="39" y="0"/>
                    </a:moveTo>
                    <a:lnTo>
                      <a:pt x="0" y="0"/>
                    </a:lnTo>
                    <a:lnTo>
                      <a:pt x="18" y="34"/>
                    </a:lnTo>
                    <a:lnTo>
                      <a:pt x="39" y="0"/>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818" name="Freeform 189">
                <a:extLst>
                  <a:ext uri="{FF2B5EF4-FFF2-40B4-BE49-F238E27FC236}">
                    <a16:creationId xmlns:a16="http://schemas.microsoft.com/office/drawing/2014/main" id="{735A566A-2C95-46AB-A299-DD29EBF49E68}"/>
                  </a:ext>
                </a:extLst>
              </p:cNvPr>
              <p:cNvSpPr>
                <a:spLocks/>
              </p:cNvSpPr>
              <p:nvPr/>
            </p:nvSpPr>
            <p:spPr bwMode="auto">
              <a:xfrm>
                <a:off x="4755" y="445"/>
                <a:ext cx="935" cy="1390"/>
              </a:xfrm>
              <a:custGeom>
                <a:avLst/>
                <a:gdLst>
                  <a:gd name="T0" fmla="*/ 481 w 935"/>
                  <a:gd name="T1" fmla="*/ 1390 h 1390"/>
                  <a:gd name="T2" fmla="*/ 484 w 935"/>
                  <a:gd name="T3" fmla="*/ 1244 h 1390"/>
                  <a:gd name="T4" fmla="*/ 932 w 935"/>
                  <a:gd name="T5" fmla="*/ 1244 h 1390"/>
                  <a:gd name="T6" fmla="*/ 935 w 935"/>
                  <a:gd name="T7" fmla="*/ 170 h 1390"/>
                  <a:gd name="T8" fmla="*/ 0 w 935"/>
                  <a:gd name="T9" fmla="*/ 170 h 1390"/>
                  <a:gd name="T10" fmla="*/ 0 w 935"/>
                  <a:gd name="T11" fmla="*/ 0 h 1390"/>
                </a:gdLst>
                <a:ahLst/>
                <a:cxnLst>
                  <a:cxn ang="0">
                    <a:pos x="T0" y="T1"/>
                  </a:cxn>
                  <a:cxn ang="0">
                    <a:pos x="T2" y="T3"/>
                  </a:cxn>
                  <a:cxn ang="0">
                    <a:pos x="T4" y="T5"/>
                  </a:cxn>
                  <a:cxn ang="0">
                    <a:pos x="T6" y="T7"/>
                  </a:cxn>
                  <a:cxn ang="0">
                    <a:pos x="T8" y="T9"/>
                  </a:cxn>
                  <a:cxn ang="0">
                    <a:pos x="T10" y="T11"/>
                  </a:cxn>
                </a:cxnLst>
                <a:rect l="0" t="0" r="r" b="b"/>
                <a:pathLst>
                  <a:path w="935" h="1390">
                    <a:moveTo>
                      <a:pt x="481" y="1390"/>
                    </a:moveTo>
                    <a:lnTo>
                      <a:pt x="484" y="1244"/>
                    </a:lnTo>
                    <a:lnTo>
                      <a:pt x="932" y="1244"/>
                    </a:lnTo>
                    <a:lnTo>
                      <a:pt x="935" y="170"/>
                    </a:lnTo>
                    <a:lnTo>
                      <a:pt x="0" y="170"/>
                    </a:lnTo>
                    <a:lnTo>
                      <a:pt x="0"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819" name="Freeform 190">
                <a:extLst>
                  <a:ext uri="{FF2B5EF4-FFF2-40B4-BE49-F238E27FC236}">
                    <a16:creationId xmlns:a16="http://schemas.microsoft.com/office/drawing/2014/main" id="{983F4763-E8C6-4B16-882D-DFD6B0318B13}"/>
                  </a:ext>
                </a:extLst>
              </p:cNvPr>
              <p:cNvSpPr>
                <a:spLocks/>
              </p:cNvSpPr>
              <p:nvPr/>
            </p:nvSpPr>
            <p:spPr bwMode="auto">
              <a:xfrm>
                <a:off x="5217" y="1824"/>
                <a:ext cx="40" cy="34"/>
              </a:xfrm>
              <a:custGeom>
                <a:avLst/>
                <a:gdLst>
                  <a:gd name="T0" fmla="*/ 40 w 40"/>
                  <a:gd name="T1" fmla="*/ 0 h 34"/>
                  <a:gd name="T2" fmla="*/ 0 w 40"/>
                  <a:gd name="T3" fmla="*/ 0 h 34"/>
                  <a:gd name="T4" fmla="*/ 22 w 40"/>
                  <a:gd name="T5" fmla="*/ 34 h 34"/>
                  <a:gd name="T6" fmla="*/ 40 w 40"/>
                  <a:gd name="T7" fmla="*/ 0 h 34"/>
                  <a:gd name="T8" fmla="*/ 40 w 40"/>
                  <a:gd name="T9" fmla="*/ 0 h 34"/>
                </a:gdLst>
                <a:ahLst/>
                <a:cxnLst>
                  <a:cxn ang="0">
                    <a:pos x="T0" y="T1"/>
                  </a:cxn>
                  <a:cxn ang="0">
                    <a:pos x="T2" y="T3"/>
                  </a:cxn>
                  <a:cxn ang="0">
                    <a:pos x="T4" y="T5"/>
                  </a:cxn>
                  <a:cxn ang="0">
                    <a:pos x="T6" y="T7"/>
                  </a:cxn>
                  <a:cxn ang="0">
                    <a:pos x="T8" y="T9"/>
                  </a:cxn>
                </a:cxnLst>
                <a:rect l="0" t="0" r="r" b="b"/>
                <a:pathLst>
                  <a:path w="40" h="34">
                    <a:moveTo>
                      <a:pt x="40" y="0"/>
                    </a:moveTo>
                    <a:lnTo>
                      <a:pt x="0" y="0"/>
                    </a:lnTo>
                    <a:lnTo>
                      <a:pt x="22" y="34"/>
                    </a:lnTo>
                    <a:lnTo>
                      <a:pt x="40" y="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820" name="Freeform 191">
                <a:extLst>
                  <a:ext uri="{FF2B5EF4-FFF2-40B4-BE49-F238E27FC236}">
                    <a16:creationId xmlns:a16="http://schemas.microsoft.com/office/drawing/2014/main" id="{04C3E1E0-7F4E-49ED-947F-1384900C0A95}"/>
                  </a:ext>
                </a:extLst>
              </p:cNvPr>
              <p:cNvSpPr>
                <a:spLocks/>
              </p:cNvSpPr>
              <p:nvPr/>
            </p:nvSpPr>
            <p:spPr bwMode="auto">
              <a:xfrm>
                <a:off x="3900" y="1121"/>
                <a:ext cx="771" cy="714"/>
              </a:xfrm>
              <a:custGeom>
                <a:avLst/>
                <a:gdLst>
                  <a:gd name="T0" fmla="*/ 0 w 771"/>
                  <a:gd name="T1" fmla="*/ 714 h 714"/>
                  <a:gd name="T2" fmla="*/ 3 w 771"/>
                  <a:gd name="T3" fmla="*/ 591 h 714"/>
                  <a:gd name="T4" fmla="*/ 771 w 771"/>
                  <a:gd name="T5" fmla="*/ 591 h 714"/>
                  <a:gd name="T6" fmla="*/ 768 w 771"/>
                  <a:gd name="T7" fmla="*/ 0 h 714"/>
                </a:gdLst>
                <a:ahLst/>
                <a:cxnLst>
                  <a:cxn ang="0">
                    <a:pos x="T0" y="T1"/>
                  </a:cxn>
                  <a:cxn ang="0">
                    <a:pos x="T2" y="T3"/>
                  </a:cxn>
                  <a:cxn ang="0">
                    <a:pos x="T4" y="T5"/>
                  </a:cxn>
                  <a:cxn ang="0">
                    <a:pos x="T6" y="T7"/>
                  </a:cxn>
                </a:cxnLst>
                <a:rect l="0" t="0" r="r" b="b"/>
                <a:pathLst>
                  <a:path w="771" h="714">
                    <a:moveTo>
                      <a:pt x="0" y="714"/>
                    </a:moveTo>
                    <a:lnTo>
                      <a:pt x="3" y="591"/>
                    </a:lnTo>
                    <a:lnTo>
                      <a:pt x="771" y="591"/>
                    </a:lnTo>
                    <a:lnTo>
                      <a:pt x="76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821" name="Rectangle 192">
                <a:extLst>
                  <a:ext uri="{FF2B5EF4-FFF2-40B4-BE49-F238E27FC236}">
                    <a16:creationId xmlns:a16="http://schemas.microsoft.com/office/drawing/2014/main" id="{71478079-725B-4689-9FF9-46B8AFD0E9F8}"/>
                  </a:ext>
                </a:extLst>
              </p:cNvPr>
              <p:cNvSpPr>
                <a:spLocks noChangeArrowheads="1"/>
              </p:cNvSpPr>
              <p:nvPr/>
            </p:nvSpPr>
            <p:spPr bwMode="auto">
              <a:xfrm>
                <a:off x="5840" y="2039"/>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B</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22" name="Rectangle 193">
                <a:extLst>
                  <a:ext uri="{FF2B5EF4-FFF2-40B4-BE49-F238E27FC236}">
                    <a16:creationId xmlns:a16="http://schemas.microsoft.com/office/drawing/2014/main" id="{84C7DC91-887B-415C-935B-DB1950759459}"/>
                  </a:ext>
                </a:extLst>
              </p:cNvPr>
              <p:cNvSpPr>
                <a:spLocks noChangeArrowheads="1"/>
              </p:cNvSpPr>
              <p:nvPr/>
            </p:nvSpPr>
            <p:spPr bwMode="auto">
              <a:xfrm>
                <a:off x="5898" y="2039"/>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y</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23" name="Rectangle 194">
                <a:extLst>
                  <a:ext uri="{FF2B5EF4-FFF2-40B4-BE49-F238E27FC236}">
                    <a16:creationId xmlns:a16="http://schemas.microsoft.com/office/drawing/2014/main" id="{6E04954C-5249-4E5B-987E-FCA3B9069723}"/>
                  </a:ext>
                </a:extLst>
              </p:cNvPr>
              <p:cNvSpPr>
                <a:spLocks noChangeArrowheads="1"/>
              </p:cNvSpPr>
              <p:nvPr/>
            </p:nvSpPr>
            <p:spPr bwMode="auto">
              <a:xfrm>
                <a:off x="5943" y="2039"/>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24" name="Rectangle 195">
                <a:extLst>
                  <a:ext uri="{FF2B5EF4-FFF2-40B4-BE49-F238E27FC236}">
                    <a16:creationId xmlns:a16="http://schemas.microsoft.com/office/drawing/2014/main" id="{99A507AE-B70D-4E25-B36F-67D0B490ED0C}"/>
                  </a:ext>
                </a:extLst>
              </p:cNvPr>
              <p:cNvSpPr>
                <a:spLocks noChangeArrowheads="1"/>
              </p:cNvSpPr>
              <p:nvPr/>
            </p:nvSpPr>
            <p:spPr bwMode="auto">
              <a:xfrm>
                <a:off x="5967" y="2039"/>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25" name="Rectangle 196">
                <a:extLst>
                  <a:ext uri="{FF2B5EF4-FFF2-40B4-BE49-F238E27FC236}">
                    <a16:creationId xmlns:a16="http://schemas.microsoft.com/office/drawing/2014/main" id="{7E4F1205-57F4-4309-AAAA-4CE729CB1003}"/>
                  </a:ext>
                </a:extLst>
              </p:cNvPr>
              <p:cNvSpPr>
                <a:spLocks noChangeArrowheads="1"/>
              </p:cNvSpPr>
              <p:nvPr/>
            </p:nvSpPr>
            <p:spPr bwMode="auto">
              <a:xfrm>
                <a:off x="6017" y="2039"/>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26" name="Rectangle 197">
                <a:extLst>
                  <a:ext uri="{FF2B5EF4-FFF2-40B4-BE49-F238E27FC236}">
                    <a16:creationId xmlns:a16="http://schemas.microsoft.com/office/drawing/2014/main" id="{8019BEB8-E971-4914-8EDC-722ABDE8F9BA}"/>
                  </a:ext>
                </a:extLst>
              </p:cNvPr>
              <p:cNvSpPr>
                <a:spLocks noChangeArrowheads="1"/>
              </p:cNvSpPr>
              <p:nvPr/>
            </p:nvSpPr>
            <p:spPr bwMode="auto">
              <a:xfrm>
                <a:off x="5814" y="2116"/>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o</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27" name="Rectangle 198">
                <a:extLst>
                  <a:ext uri="{FF2B5EF4-FFF2-40B4-BE49-F238E27FC236}">
                    <a16:creationId xmlns:a16="http://schemas.microsoft.com/office/drawing/2014/main" id="{A639BF4E-5147-4B2A-88F1-C2212CCF63C5}"/>
                  </a:ext>
                </a:extLst>
              </p:cNvPr>
              <p:cNvSpPr>
                <a:spLocks noChangeArrowheads="1"/>
              </p:cNvSpPr>
              <p:nvPr/>
            </p:nvSpPr>
            <p:spPr bwMode="auto">
              <a:xfrm>
                <a:off x="5861" y="2116"/>
                <a:ext cx="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f</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28" name="Rectangle 199">
                <a:extLst>
                  <a:ext uri="{FF2B5EF4-FFF2-40B4-BE49-F238E27FC236}">
                    <a16:creationId xmlns:a16="http://schemas.microsoft.com/office/drawing/2014/main" id="{4097CDC9-C814-4ED3-ACF4-187FAD9DE7FA}"/>
                  </a:ext>
                </a:extLst>
              </p:cNvPr>
              <p:cNvSpPr>
                <a:spLocks noChangeArrowheads="1"/>
              </p:cNvSpPr>
              <p:nvPr/>
            </p:nvSpPr>
            <p:spPr bwMode="auto">
              <a:xfrm>
                <a:off x="5885" y="2116"/>
                <a:ext cx="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f</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29" name="Rectangle 200">
                <a:extLst>
                  <a:ext uri="{FF2B5EF4-FFF2-40B4-BE49-F238E27FC236}">
                    <a16:creationId xmlns:a16="http://schemas.microsoft.com/office/drawing/2014/main" id="{C2EEDCA0-18B9-4E5C-A0FA-DED54D2CC10B}"/>
                  </a:ext>
                </a:extLst>
              </p:cNvPr>
              <p:cNvSpPr>
                <a:spLocks noChangeArrowheads="1"/>
              </p:cNvSpPr>
              <p:nvPr/>
            </p:nvSpPr>
            <p:spPr bwMode="auto">
              <a:xfrm>
                <a:off x="5912" y="2116"/>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30" name="Rectangle 201">
                <a:extLst>
                  <a:ext uri="{FF2B5EF4-FFF2-40B4-BE49-F238E27FC236}">
                    <a16:creationId xmlns:a16="http://schemas.microsoft.com/office/drawing/2014/main" id="{40D244D3-B18D-4918-9516-6A023ED94D12}"/>
                  </a:ext>
                </a:extLst>
              </p:cNvPr>
              <p:cNvSpPr>
                <a:spLocks noChangeArrowheads="1"/>
              </p:cNvSpPr>
              <p:nvPr/>
            </p:nvSpPr>
            <p:spPr bwMode="auto">
              <a:xfrm>
                <a:off x="5954" y="2116"/>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31" name="Rectangle 202">
                <a:extLst>
                  <a:ext uri="{FF2B5EF4-FFF2-40B4-BE49-F238E27FC236}">
                    <a16:creationId xmlns:a16="http://schemas.microsoft.com/office/drawing/2014/main" id="{8870B76B-37AF-4235-A74F-78D96717C2A2}"/>
                  </a:ext>
                </a:extLst>
              </p:cNvPr>
              <p:cNvSpPr>
                <a:spLocks noChangeArrowheads="1"/>
              </p:cNvSpPr>
              <p:nvPr/>
            </p:nvSpPr>
            <p:spPr bwMode="auto">
              <a:xfrm>
                <a:off x="6004" y="2116"/>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32" name="Rectangle 203">
                <a:extLst>
                  <a:ext uri="{FF2B5EF4-FFF2-40B4-BE49-F238E27FC236}">
                    <a16:creationId xmlns:a16="http://schemas.microsoft.com/office/drawing/2014/main" id="{27860814-6A1F-4850-97F7-78CBC79C1CA6}"/>
                  </a:ext>
                </a:extLst>
              </p:cNvPr>
              <p:cNvSpPr>
                <a:spLocks noChangeArrowheads="1"/>
              </p:cNvSpPr>
              <p:nvPr/>
            </p:nvSpPr>
            <p:spPr bwMode="auto">
              <a:xfrm>
                <a:off x="2103" y="745"/>
                <a:ext cx="10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833" name="Rectangle 204">
                <a:extLst>
                  <a:ext uri="{FF2B5EF4-FFF2-40B4-BE49-F238E27FC236}">
                    <a16:creationId xmlns:a16="http://schemas.microsoft.com/office/drawing/2014/main" id="{FBACB68E-F0E1-4037-98DA-146A27B10FE9}"/>
                  </a:ext>
                </a:extLst>
              </p:cNvPr>
              <p:cNvSpPr>
                <a:spLocks noChangeArrowheads="1"/>
              </p:cNvSpPr>
              <p:nvPr/>
            </p:nvSpPr>
            <p:spPr bwMode="auto">
              <a:xfrm>
                <a:off x="2166" y="745"/>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grpSp>
        <p:sp>
          <p:nvSpPr>
            <p:cNvPr id="5" name="Rectangle 206">
              <a:extLst>
                <a:ext uri="{FF2B5EF4-FFF2-40B4-BE49-F238E27FC236}">
                  <a16:creationId xmlns:a16="http://schemas.microsoft.com/office/drawing/2014/main" id="{A70EFAF2-29AB-44A2-A3BF-A7B9486F2D41}"/>
                </a:ext>
              </a:extLst>
            </p:cNvPr>
            <p:cNvSpPr>
              <a:spLocks noChangeArrowheads="1"/>
            </p:cNvSpPr>
            <p:nvPr/>
          </p:nvSpPr>
          <p:spPr bwMode="auto">
            <a:xfrm>
              <a:off x="2187" y="745"/>
              <a:ext cx="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r</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6" name="Rectangle 207">
              <a:extLst>
                <a:ext uri="{FF2B5EF4-FFF2-40B4-BE49-F238E27FC236}">
                  <a16:creationId xmlns:a16="http://schemas.microsoft.com/office/drawing/2014/main" id="{8FC260E0-5D32-4620-9B26-3E78EF7C0DC0}"/>
                </a:ext>
              </a:extLst>
            </p:cNvPr>
            <p:cNvSpPr>
              <a:spLocks noChangeArrowheads="1"/>
            </p:cNvSpPr>
            <p:nvPr/>
          </p:nvSpPr>
          <p:spPr bwMode="auto">
            <a:xfrm>
              <a:off x="2216" y="745"/>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7" name="Rectangle 208">
              <a:extLst>
                <a:ext uri="{FF2B5EF4-FFF2-40B4-BE49-F238E27FC236}">
                  <a16:creationId xmlns:a16="http://schemas.microsoft.com/office/drawing/2014/main" id="{09069051-D341-4E66-A036-1E673D6558F6}"/>
                </a:ext>
              </a:extLst>
            </p:cNvPr>
            <p:cNvSpPr>
              <a:spLocks noChangeArrowheads="1"/>
            </p:cNvSpPr>
            <p:nvPr/>
          </p:nvSpPr>
          <p:spPr bwMode="auto">
            <a:xfrm>
              <a:off x="2240" y="745"/>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y</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8" name="Rectangle 209">
              <a:extLst>
                <a:ext uri="{FF2B5EF4-FFF2-40B4-BE49-F238E27FC236}">
                  <a16:creationId xmlns:a16="http://schemas.microsoft.com/office/drawing/2014/main" id="{AABA6ACA-8AC8-487D-9640-8A29D604CF24}"/>
                </a:ext>
              </a:extLst>
            </p:cNvPr>
            <p:cNvSpPr>
              <a:spLocks noChangeArrowheads="1"/>
            </p:cNvSpPr>
            <p:nvPr/>
          </p:nvSpPr>
          <p:spPr bwMode="auto">
            <a:xfrm>
              <a:off x="3064" y="752"/>
              <a:ext cx="9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9" name="Rectangle 210">
              <a:extLst>
                <a:ext uri="{FF2B5EF4-FFF2-40B4-BE49-F238E27FC236}">
                  <a16:creationId xmlns:a16="http://schemas.microsoft.com/office/drawing/2014/main" id="{E8D434AE-F8BF-49FA-ACC1-0F9F2D04887C}"/>
                </a:ext>
              </a:extLst>
            </p:cNvPr>
            <p:cNvSpPr>
              <a:spLocks noChangeArrowheads="1"/>
            </p:cNvSpPr>
            <p:nvPr/>
          </p:nvSpPr>
          <p:spPr bwMode="auto">
            <a:xfrm>
              <a:off x="3116" y="75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 name="Rectangle 211">
              <a:extLst>
                <a:ext uri="{FF2B5EF4-FFF2-40B4-BE49-F238E27FC236}">
                  <a16:creationId xmlns:a16="http://schemas.microsoft.com/office/drawing/2014/main" id="{F6E99CC6-10E7-458B-A0D9-C9674F992176}"/>
                </a:ext>
              </a:extLst>
            </p:cNvPr>
            <p:cNvSpPr>
              <a:spLocks noChangeArrowheads="1"/>
            </p:cNvSpPr>
            <p:nvPr/>
          </p:nvSpPr>
          <p:spPr bwMode="auto">
            <a:xfrm>
              <a:off x="3166" y="75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g</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1" name="Line 212">
              <a:extLst>
                <a:ext uri="{FF2B5EF4-FFF2-40B4-BE49-F238E27FC236}">
                  <a16:creationId xmlns:a16="http://schemas.microsoft.com/office/drawing/2014/main" id="{A0E583FA-A1DC-4792-BDD8-59158442DDC3}"/>
                </a:ext>
              </a:extLst>
            </p:cNvPr>
            <p:cNvSpPr>
              <a:spLocks noChangeShapeType="1"/>
            </p:cNvSpPr>
            <p:nvPr/>
          </p:nvSpPr>
          <p:spPr bwMode="auto">
            <a:xfrm>
              <a:off x="2718" y="522"/>
              <a:ext cx="105" cy="53"/>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2" name="Freeform 213">
              <a:extLst>
                <a:ext uri="{FF2B5EF4-FFF2-40B4-BE49-F238E27FC236}">
                  <a16:creationId xmlns:a16="http://schemas.microsoft.com/office/drawing/2014/main" id="{864D6BC2-3DE4-4D1E-B12B-C141826941E2}"/>
                </a:ext>
              </a:extLst>
            </p:cNvPr>
            <p:cNvSpPr>
              <a:spLocks/>
            </p:cNvSpPr>
            <p:nvPr/>
          </p:nvSpPr>
          <p:spPr bwMode="auto">
            <a:xfrm>
              <a:off x="1841" y="1102"/>
              <a:ext cx="40" cy="37"/>
            </a:xfrm>
            <a:custGeom>
              <a:avLst/>
              <a:gdLst>
                <a:gd name="T0" fmla="*/ 40 w 40"/>
                <a:gd name="T1" fmla="*/ 35 h 37"/>
                <a:gd name="T2" fmla="*/ 40 w 40"/>
                <a:gd name="T3" fmla="*/ 0 h 37"/>
                <a:gd name="T4" fmla="*/ 0 w 40"/>
                <a:gd name="T5" fmla="*/ 19 h 37"/>
                <a:gd name="T6" fmla="*/ 40 w 40"/>
                <a:gd name="T7" fmla="*/ 37 h 37"/>
                <a:gd name="T8" fmla="*/ 40 w 40"/>
                <a:gd name="T9" fmla="*/ 37 h 37"/>
                <a:gd name="T10" fmla="*/ 40 w 40"/>
                <a:gd name="T11" fmla="*/ 35 h 37"/>
              </a:gdLst>
              <a:ahLst/>
              <a:cxnLst>
                <a:cxn ang="0">
                  <a:pos x="T0" y="T1"/>
                </a:cxn>
                <a:cxn ang="0">
                  <a:pos x="T2" y="T3"/>
                </a:cxn>
                <a:cxn ang="0">
                  <a:pos x="T4" y="T5"/>
                </a:cxn>
                <a:cxn ang="0">
                  <a:pos x="T6" y="T7"/>
                </a:cxn>
                <a:cxn ang="0">
                  <a:pos x="T8" y="T9"/>
                </a:cxn>
                <a:cxn ang="0">
                  <a:pos x="T10" y="T11"/>
                </a:cxn>
              </a:cxnLst>
              <a:rect l="0" t="0" r="r" b="b"/>
              <a:pathLst>
                <a:path w="40" h="37">
                  <a:moveTo>
                    <a:pt x="40" y="35"/>
                  </a:moveTo>
                  <a:lnTo>
                    <a:pt x="40" y="0"/>
                  </a:lnTo>
                  <a:lnTo>
                    <a:pt x="0" y="19"/>
                  </a:lnTo>
                  <a:lnTo>
                    <a:pt x="40" y="37"/>
                  </a:lnTo>
                  <a:lnTo>
                    <a:pt x="40" y="37"/>
                  </a:lnTo>
                  <a:lnTo>
                    <a:pt x="4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3" name="Freeform 214">
              <a:extLst>
                <a:ext uri="{FF2B5EF4-FFF2-40B4-BE49-F238E27FC236}">
                  <a16:creationId xmlns:a16="http://schemas.microsoft.com/office/drawing/2014/main" id="{31DAE557-5A7B-4419-AD01-6C94BCF22774}"/>
                </a:ext>
              </a:extLst>
            </p:cNvPr>
            <p:cNvSpPr>
              <a:spLocks/>
            </p:cNvSpPr>
            <p:nvPr/>
          </p:nvSpPr>
          <p:spPr bwMode="auto">
            <a:xfrm>
              <a:off x="2617" y="1422"/>
              <a:ext cx="40" cy="37"/>
            </a:xfrm>
            <a:custGeom>
              <a:avLst/>
              <a:gdLst>
                <a:gd name="T0" fmla="*/ 40 w 40"/>
                <a:gd name="T1" fmla="*/ 35 h 37"/>
                <a:gd name="T2" fmla="*/ 40 w 40"/>
                <a:gd name="T3" fmla="*/ 0 h 37"/>
                <a:gd name="T4" fmla="*/ 0 w 40"/>
                <a:gd name="T5" fmla="*/ 19 h 37"/>
                <a:gd name="T6" fmla="*/ 40 w 40"/>
                <a:gd name="T7" fmla="*/ 37 h 37"/>
                <a:gd name="T8" fmla="*/ 40 w 40"/>
                <a:gd name="T9" fmla="*/ 37 h 37"/>
                <a:gd name="T10" fmla="*/ 40 w 40"/>
                <a:gd name="T11" fmla="*/ 35 h 37"/>
              </a:gdLst>
              <a:ahLst/>
              <a:cxnLst>
                <a:cxn ang="0">
                  <a:pos x="T0" y="T1"/>
                </a:cxn>
                <a:cxn ang="0">
                  <a:pos x="T2" y="T3"/>
                </a:cxn>
                <a:cxn ang="0">
                  <a:pos x="T4" y="T5"/>
                </a:cxn>
                <a:cxn ang="0">
                  <a:pos x="T6" y="T7"/>
                </a:cxn>
                <a:cxn ang="0">
                  <a:pos x="T8" y="T9"/>
                </a:cxn>
                <a:cxn ang="0">
                  <a:pos x="T10" y="T11"/>
                </a:cxn>
              </a:cxnLst>
              <a:rect l="0" t="0" r="r" b="b"/>
              <a:pathLst>
                <a:path w="40" h="37">
                  <a:moveTo>
                    <a:pt x="40" y="35"/>
                  </a:moveTo>
                  <a:lnTo>
                    <a:pt x="40" y="0"/>
                  </a:lnTo>
                  <a:lnTo>
                    <a:pt x="0" y="19"/>
                  </a:lnTo>
                  <a:lnTo>
                    <a:pt x="40" y="37"/>
                  </a:lnTo>
                  <a:lnTo>
                    <a:pt x="40" y="37"/>
                  </a:lnTo>
                  <a:lnTo>
                    <a:pt x="4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4" name="Freeform 215">
              <a:extLst>
                <a:ext uri="{FF2B5EF4-FFF2-40B4-BE49-F238E27FC236}">
                  <a16:creationId xmlns:a16="http://schemas.microsoft.com/office/drawing/2014/main" id="{8FE192F3-4C1B-467F-AFD0-2EA190EE3BAF}"/>
                </a:ext>
              </a:extLst>
            </p:cNvPr>
            <p:cNvSpPr>
              <a:spLocks/>
            </p:cNvSpPr>
            <p:nvPr/>
          </p:nvSpPr>
          <p:spPr bwMode="auto">
            <a:xfrm>
              <a:off x="2617" y="1315"/>
              <a:ext cx="40" cy="35"/>
            </a:xfrm>
            <a:custGeom>
              <a:avLst/>
              <a:gdLst>
                <a:gd name="T0" fmla="*/ 40 w 40"/>
                <a:gd name="T1" fmla="*/ 33 h 35"/>
                <a:gd name="T2" fmla="*/ 40 w 40"/>
                <a:gd name="T3" fmla="*/ 0 h 35"/>
                <a:gd name="T4" fmla="*/ 0 w 40"/>
                <a:gd name="T5" fmla="*/ 17 h 35"/>
                <a:gd name="T6" fmla="*/ 40 w 40"/>
                <a:gd name="T7" fmla="*/ 35 h 35"/>
                <a:gd name="T8" fmla="*/ 40 w 40"/>
                <a:gd name="T9" fmla="*/ 35 h 35"/>
                <a:gd name="T10" fmla="*/ 40 w 40"/>
                <a:gd name="T11" fmla="*/ 33 h 35"/>
              </a:gdLst>
              <a:ahLst/>
              <a:cxnLst>
                <a:cxn ang="0">
                  <a:pos x="T0" y="T1"/>
                </a:cxn>
                <a:cxn ang="0">
                  <a:pos x="T2" y="T3"/>
                </a:cxn>
                <a:cxn ang="0">
                  <a:pos x="T4" y="T5"/>
                </a:cxn>
                <a:cxn ang="0">
                  <a:pos x="T6" y="T7"/>
                </a:cxn>
                <a:cxn ang="0">
                  <a:pos x="T8" y="T9"/>
                </a:cxn>
                <a:cxn ang="0">
                  <a:pos x="T10" y="T11"/>
                </a:cxn>
              </a:cxnLst>
              <a:rect l="0" t="0" r="r" b="b"/>
              <a:pathLst>
                <a:path w="40" h="35">
                  <a:moveTo>
                    <a:pt x="40" y="33"/>
                  </a:moveTo>
                  <a:lnTo>
                    <a:pt x="40" y="0"/>
                  </a:lnTo>
                  <a:lnTo>
                    <a:pt x="0" y="17"/>
                  </a:lnTo>
                  <a:lnTo>
                    <a:pt x="40" y="35"/>
                  </a:lnTo>
                  <a:lnTo>
                    <a:pt x="40" y="35"/>
                  </a:lnTo>
                  <a:lnTo>
                    <a:pt x="4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5" name="Freeform 216">
              <a:extLst>
                <a:ext uri="{FF2B5EF4-FFF2-40B4-BE49-F238E27FC236}">
                  <a16:creationId xmlns:a16="http://schemas.microsoft.com/office/drawing/2014/main" id="{5B83262B-AC67-4EED-9A1D-2CD0DBE353E2}"/>
                </a:ext>
              </a:extLst>
            </p:cNvPr>
            <p:cNvSpPr>
              <a:spLocks/>
            </p:cNvSpPr>
            <p:nvPr/>
          </p:nvSpPr>
          <p:spPr bwMode="auto">
            <a:xfrm>
              <a:off x="2617" y="1209"/>
              <a:ext cx="40" cy="35"/>
            </a:xfrm>
            <a:custGeom>
              <a:avLst/>
              <a:gdLst>
                <a:gd name="T0" fmla="*/ 40 w 40"/>
                <a:gd name="T1" fmla="*/ 35 h 35"/>
                <a:gd name="T2" fmla="*/ 40 w 40"/>
                <a:gd name="T3" fmla="*/ 0 h 35"/>
                <a:gd name="T4" fmla="*/ 0 w 40"/>
                <a:gd name="T5" fmla="*/ 18 h 35"/>
                <a:gd name="T6" fmla="*/ 40 w 40"/>
                <a:gd name="T7" fmla="*/ 35 h 35"/>
                <a:gd name="T8" fmla="*/ 40 w 40"/>
                <a:gd name="T9" fmla="*/ 35 h 35"/>
              </a:gdLst>
              <a:ahLst/>
              <a:cxnLst>
                <a:cxn ang="0">
                  <a:pos x="T0" y="T1"/>
                </a:cxn>
                <a:cxn ang="0">
                  <a:pos x="T2" y="T3"/>
                </a:cxn>
                <a:cxn ang="0">
                  <a:pos x="T4" y="T5"/>
                </a:cxn>
                <a:cxn ang="0">
                  <a:pos x="T6" y="T7"/>
                </a:cxn>
                <a:cxn ang="0">
                  <a:pos x="T8" y="T9"/>
                </a:cxn>
              </a:cxnLst>
              <a:rect l="0" t="0" r="r" b="b"/>
              <a:pathLst>
                <a:path w="40" h="35">
                  <a:moveTo>
                    <a:pt x="40" y="35"/>
                  </a:moveTo>
                  <a:lnTo>
                    <a:pt x="40" y="0"/>
                  </a:lnTo>
                  <a:lnTo>
                    <a:pt x="0" y="18"/>
                  </a:lnTo>
                  <a:lnTo>
                    <a:pt x="40" y="35"/>
                  </a:lnTo>
                  <a:lnTo>
                    <a:pt x="4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6" name="Freeform 217">
              <a:extLst>
                <a:ext uri="{FF2B5EF4-FFF2-40B4-BE49-F238E27FC236}">
                  <a16:creationId xmlns:a16="http://schemas.microsoft.com/office/drawing/2014/main" id="{05912A43-2E63-4D22-A39D-C589A466854A}"/>
                </a:ext>
              </a:extLst>
            </p:cNvPr>
            <p:cNvSpPr>
              <a:spLocks/>
            </p:cNvSpPr>
            <p:nvPr/>
          </p:nvSpPr>
          <p:spPr bwMode="auto">
            <a:xfrm>
              <a:off x="2617" y="1100"/>
              <a:ext cx="40" cy="37"/>
            </a:xfrm>
            <a:custGeom>
              <a:avLst/>
              <a:gdLst>
                <a:gd name="T0" fmla="*/ 40 w 40"/>
                <a:gd name="T1" fmla="*/ 35 h 37"/>
                <a:gd name="T2" fmla="*/ 40 w 40"/>
                <a:gd name="T3" fmla="*/ 0 h 37"/>
                <a:gd name="T4" fmla="*/ 0 w 40"/>
                <a:gd name="T5" fmla="*/ 18 h 37"/>
                <a:gd name="T6" fmla="*/ 40 w 40"/>
                <a:gd name="T7" fmla="*/ 37 h 37"/>
                <a:gd name="T8" fmla="*/ 40 w 40"/>
                <a:gd name="T9" fmla="*/ 37 h 37"/>
                <a:gd name="T10" fmla="*/ 40 w 40"/>
                <a:gd name="T11" fmla="*/ 35 h 37"/>
              </a:gdLst>
              <a:ahLst/>
              <a:cxnLst>
                <a:cxn ang="0">
                  <a:pos x="T0" y="T1"/>
                </a:cxn>
                <a:cxn ang="0">
                  <a:pos x="T2" y="T3"/>
                </a:cxn>
                <a:cxn ang="0">
                  <a:pos x="T4" y="T5"/>
                </a:cxn>
                <a:cxn ang="0">
                  <a:pos x="T6" y="T7"/>
                </a:cxn>
                <a:cxn ang="0">
                  <a:pos x="T8" y="T9"/>
                </a:cxn>
                <a:cxn ang="0">
                  <a:pos x="T10" y="T11"/>
                </a:cxn>
              </a:cxnLst>
              <a:rect l="0" t="0" r="r" b="b"/>
              <a:pathLst>
                <a:path w="40" h="37">
                  <a:moveTo>
                    <a:pt x="40" y="35"/>
                  </a:moveTo>
                  <a:lnTo>
                    <a:pt x="40" y="0"/>
                  </a:lnTo>
                  <a:lnTo>
                    <a:pt x="0" y="18"/>
                  </a:lnTo>
                  <a:lnTo>
                    <a:pt x="40" y="37"/>
                  </a:lnTo>
                  <a:lnTo>
                    <a:pt x="40" y="37"/>
                  </a:lnTo>
                  <a:lnTo>
                    <a:pt x="4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7" name="Freeform 218">
              <a:extLst>
                <a:ext uri="{FF2B5EF4-FFF2-40B4-BE49-F238E27FC236}">
                  <a16:creationId xmlns:a16="http://schemas.microsoft.com/office/drawing/2014/main" id="{6DE36439-ED64-49C2-B3B4-608EE6791149}"/>
                </a:ext>
              </a:extLst>
            </p:cNvPr>
            <p:cNvSpPr>
              <a:spLocks/>
            </p:cNvSpPr>
            <p:nvPr/>
          </p:nvSpPr>
          <p:spPr bwMode="auto">
            <a:xfrm>
              <a:off x="2617" y="995"/>
              <a:ext cx="40" cy="37"/>
            </a:xfrm>
            <a:custGeom>
              <a:avLst/>
              <a:gdLst>
                <a:gd name="T0" fmla="*/ 40 w 40"/>
                <a:gd name="T1" fmla="*/ 35 h 37"/>
                <a:gd name="T2" fmla="*/ 40 w 40"/>
                <a:gd name="T3" fmla="*/ 0 h 37"/>
                <a:gd name="T4" fmla="*/ 0 w 40"/>
                <a:gd name="T5" fmla="*/ 19 h 37"/>
                <a:gd name="T6" fmla="*/ 40 w 40"/>
                <a:gd name="T7" fmla="*/ 37 h 37"/>
                <a:gd name="T8" fmla="*/ 40 w 40"/>
                <a:gd name="T9" fmla="*/ 37 h 37"/>
                <a:gd name="T10" fmla="*/ 40 w 40"/>
                <a:gd name="T11" fmla="*/ 35 h 37"/>
              </a:gdLst>
              <a:ahLst/>
              <a:cxnLst>
                <a:cxn ang="0">
                  <a:pos x="T0" y="T1"/>
                </a:cxn>
                <a:cxn ang="0">
                  <a:pos x="T2" y="T3"/>
                </a:cxn>
                <a:cxn ang="0">
                  <a:pos x="T4" y="T5"/>
                </a:cxn>
                <a:cxn ang="0">
                  <a:pos x="T6" y="T7"/>
                </a:cxn>
                <a:cxn ang="0">
                  <a:pos x="T8" y="T9"/>
                </a:cxn>
                <a:cxn ang="0">
                  <a:pos x="T10" y="T11"/>
                </a:cxn>
              </a:cxnLst>
              <a:rect l="0" t="0" r="r" b="b"/>
              <a:pathLst>
                <a:path w="40" h="37">
                  <a:moveTo>
                    <a:pt x="40" y="35"/>
                  </a:moveTo>
                  <a:lnTo>
                    <a:pt x="40" y="0"/>
                  </a:lnTo>
                  <a:lnTo>
                    <a:pt x="0" y="19"/>
                  </a:lnTo>
                  <a:lnTo>
                    <a:pt x="40" y="37"/>
                  </a:lnTo>
                  <a:lnTo>
                    <a:pt x="40" y="37"/>
                  </a:lnTo>
                  <a:lnTo>
                    <a:pt x="4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8" name="Freeform 219">
              <a:extLst>
                <a:ext uri="{FF2B5EF4-FFF2-40B4-BE49-F238E27FC236}">
                  <a16:creationId xmlns:a16="http://schemas.microsoft.com/office/drawing/2014/main" id="{2B6827F7-051F-429E-AAB7-7D48E6C18D8C}"/>
                </a:ext>
              </a:extLst>
            </p:cNvPr>
            <p:cNvSpPr>
              <a:spLocks/>
            </p:cNvSpPr>
            <p:nvPr/>
          </p:nvSpPr>
          <p:spPr bwMode="auto">
            <a:xfrm>
              <a:off x="2617" y="891"/>
              <a:ext cx="40" cy="35"/>
            </a:xfrm>
            <a:custGeom>
              <a:avLst/>
              <a:gdLst>
                <a:gd name="T0" fmla="*/ 40 w 40"/>
                <a:gd name="T1" fmla="*/ 35 h 35"/>
                <a:gd name="T2" fmla="*/ 40 w 40"/>
                <a:gd name="T3" fmla="*/ 0 h 35"/>
                <a:gd name="T4" fmla="*/ 0 w 40"/>
                <a:gd name="T5" fmla="*/ 18 h 35"/>
                <a:gd name="T6" fmla="*/ 40 w 40"/>
                <a:gd name="T7" fmla="*/ 35 h 35"/>
                <a:gd name="T8" fmla="*/ 40 w 40"/>
                <a:gd name="T9" fmla="*/ 35 h 35"/>
              </a:gdLst>
              <a:ahLst/>
              <a:cxnLst>
                <a:cxn ang="0">
                  <a:pos x="T0" y="T1"/>
                </a:cxn>
                <a:cxn ang="0">
                  <a:pos x="T2" y="T3"/>
                </a:cxn>
                <a:cxn ang="0">
                  <a:pos x="T4" y="T5"/>
                </a:cxn>
                <a:cxn ang="0">
                  <a:pos x="T6" y="T7"/>
                </a:cxn>
                <a:cxn ang="0">
                  <a:pos x="T8" y="T9"/>
                </a:cxn>
              </a:cxnLst>
              <a:rect l="0" t="0" r="r" b="b"/>
              <a:pathLst>
                <a:path w="40" h="35">
                  <a:moveTo>
                    <a:pt x="40" y="35"/>
                  </a:moveTo>
                  <a:lnTo>
                    <a:pt x="40" y="0"/>
                  </a:lnTo>
                  <a:lnTo>
                    <a:pt x="0" y="18"/>
                  </a:lnTo>
                  <a:lnTo>
                    <a:pt x="40" y="35"/>
                  </a:lnTo>
                  <a:lnTo>
                    <a:pt x="4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9" name="Line 220">
              <a:extLst>
                <a:ext uri="{FF2B5EF4-FFF2-40B4-BE49-F238E27FC236}">
                  <a16:creationId xmlns:a16="http://schemas.microsoft.com/office/drawing/2014/main" id="{BCD5EF7A-7DCB-4EF3-8702-CF1BE93774A4}"/>
                </a:ext>
              </a:extLst>
            </p:cNvPr>
            <p:cNvSpPr>
              <a:spLocks noChangeShapeType="1"/>
            </p:cNvSpPr>
            <p:nvPr/>
          </p:nvSpPr>
          <p:spPr bwMode="auto">
            <a:xfrm flipH="1">
              <a:off x="1878" y="1121"/>
              <a:ext cx="177" cy="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 name="Rectangle 221">
              <a:extLst>
                <a:ext uri="{FF2B5EF4-FFF2-40B4-BE49-F238E27FC236}">
                  <a16:creationId xmlns:a16="http://schemas.microsoft.com/office/drawing/2014/main" id="{03CB3376-5A5B-41F2-B68A-A54AEB6CB7FE}"/>
                </a:ext>
              </a:extLst>
            </p:cNvPr>
            <p:cNvSpPr>
              <a:spLocks noChangeArrowheads="1"/>
            </p:cNvSpPr>
            <p:nvPr/>
          </p:nvSpPr>
          <p:spPr bwMode="auto">
            <a:xfrm>
              <a:off x="1548" y="1074"/>
              <a:ext cx="9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1" name="Rectangle 222">
              <a:extLst>
                <a:ext uri="{FF2B5EF4-FFF2-40B4-BE49-F238E27FC236}">
                  <a16:creationId xmlns:a16="http://schemas.microsoft.com/office/drawing/2014/main" id="{A6379FEC-D180-4647-819A-DAA2DF610021}"/>
                </a:ext>
              </a:extLst>
            </p:cNvPr>
            <p:cNvSpPr>
              <a:spLocks noChangeArrowheads="1"/>
            </p:cNvSpPr>
            <p:nvPr/>
          </p:nvSpPr>
          <p:spPr bwMode="auto">
            <a:xfrm>
              <a:off x="1601" y="1074"/>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L</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2" name="Rectangle 223">
              <a:extLst>
                <a:ext uri="{FF2B5EF4-FFF2-40B4-BE49-F238E27FC236}">
                  <a16:creationId xmlns:a16="http://schemas.microsoft.com/office/drawing/2014/main" id="{12EE8115-E32F-4950-A23A-0AF6B30E6F7D}"/>
                </a:ext>
              </a:extLst>
            </p:cNvPr>
            <p:cNvSpPr>
              <a:spLocks noChangeArrowheads="1"/>
            </p:cNvSpPr>
            <p:nvPr/>
          </p:nvSpPr>
          <p:spPr bwMode="auto">
            <a:xfrm>
              <a:off x="1651" y="1074"/>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B</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3" name="Rectangle 224">
              <a:extLst>
                <a:ext uri="{FF2B5EF4-FFF2-40B4-BE49-F238E27FC236}">
                  <a16:creationId xmlns:a16="http://schemas.microsoft.com/office/drawing/2014/main" id="{0A2AA9FA-8EE9-4514-AD7F-D9A8EE2D5438}"/>
                </a:ext>
              </a:extLst>
            </p:cNvPr>
            <p:cNvSpPr>
              <a:spLocks noChangeArrowheads="1"/>
            </p:cNvSpPr>
            <p:nvPr/>
          </p:nvSpPr>
          <p:spPr bwMode="auto">
            <a:xfrm>
              <a:off x="1709" y="1074"/>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4" name="Rectangle 225">
              <a:extLst>
                <a:ext uri="{FF2B5EF4-FFF2-40B4-BE49-F238E27FC236}">
                  <a16:creationId xmlns:a16="http://schemas.microsoft.com/office/drawing/2014/main" id="{292CBD54-0AAE-4659-9F52-90FE7C9ED4C2}"/>
                </a:ext>
              </a:extLst>
            </p:cNvPr>
            <p:cNvSpPr>
              <a:spLocks noChangeArrowheads="1"/>
            </p:cNvSpPr>
            <p:nvPr/>
          </p:nvSpPr>
          <p:spPr bwMode="auto">
            <a:xfrm>
              <a:off x="1733" y="1074"/>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h</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5" name="Rectangle 226">
              <a:extLst>
                <a:ext uri="{FF2B5EF4-FFF2-40B4-BE49-F238E27FC236}">
                  <a16:creationId xmlns:a16="http://schemas.microsoft.com/office/drawing/2014/main" id="{BC2670D6-A8DC-42D0-87BC-A0F7593393AE}"/>
                </a:ext>
              </a:extLst>
            </p:cNvPr>
            <p:cNvSpPr>
              <a:spLocks noChangeArrowheads="1"/>
            </p:cNvSpPr>
            <p:nvPr/>
          </p:nvSpPr>
          <p:spPr bwMode="auto">
            <a:xfrm>
              <a:off x="1783" y="1074"/>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6" name="Rectangle 227">
              <a:extLst>
                <a:ext uri="{FF2B5EF4-FFF2-40B4-BE49-F238E27FC236}">
                  <a16:creationId xmlns:a16="http://schemas.microsoft.com/office/drawing/2014/main" id="{71AF0BC8-FC3A-4183-A3B3-CE9A6E4C2952}"/>
                </a:ext>
              </a:extLst>
            </p:cNvPr>
            <p:cNvSpPr>
              <a:spLocks noChangeArrowheads="1"/>
            </p:cNvSpPr>
            <p:nvPr/>
          </p:nvSpPr>
          <p:spPr bwMode="auto">
            <a:xfrm>
              <a:off x="1802" y="1074"/>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7" name="Rectangle 228">
              <a:extLst>
                <a:ext uri="{FF2B5EF4-FFF2-40B4-BE49-F238E27FC236}">
                  <a16:creationId xmlns:a16="http://schemas.microsoft.com/office/drawing/2014/main" id="{2B8E6704-FA67-4663-BD56-7B4E2BFBEE79}"/>
                </a:ext>
              </a:extLst>
            </p:cNvPr>
            <p:cNvSpPr>
              <a:spLocks noChangeArrowheads="1"/>
            </p:cNvSpPr>
            <p:nvPr/>
          </p:nvSpPr>
          <p:spPr bwMode="auto">
            <a:xfrm>
              <a:off x="3441" y="1902"/>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P</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8" name="Rectangle 229">
              <a:extLst>
                <a:ext uri="{FF2B5EF4-FFF2-40B4-BE49-F238E27FC236}">
                  <a16:creationId xmlns:a16="http://schemas.microsoft.com/office/drawing/2014/main" id="{FB9E422B-FDD9-4083-8AE9-5D32BC6B0BF3}"/>
                </a:ext>
              </a:extLst>
            </p:cNvPr>
            <p:cNvSpPr>
              <a:spLocks noChangeArrowheads="1"/>
            </p:cNvSpPr>
            <p:nvPr/>
          </p:nvSpPr>
          <p:spPr bwMode="auto">
            <a:xfrm>
              <a:off x="3499" y="1902"/>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h</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9" name="Rectangle 230">
              <a:extLst>
                <a:ext uri="{FF2B5EF4-FFF2-40B4-BE49-F238E27FC236}">
                  <a16:creationId xmlns:a16="http://schemas.microsoft.com/office/drawing/2014/main" id="{D16BFCF1-5BA3-43C0-800F-86CE150AC535}"/>
                </a:ext>
              </a:extLst>
            </p:cNvPr>
            <p:cNvSpPr>
              <a:spLocks noChangeArrowheads="1"/>
            </p:cNvSpPr>
            <p:nvPr/>
          </p:nvSpPr>
          <p:spPr bwMode="auto">
            <a:xfrm>
              <a:off x="3549" y="1902"/>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y</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0" name="Rectangle 231">
              <a:extLst>
                <a:ext uri="{FF2B5EF4-FFF2-40B4-BE49-F238E27FC236}">
                  <a16:creationId xmlns:a16="http://schemas.microsoft.com/office/drawing/2014/main" id="{3A3D58DD-7F34-423D-B203-99032FB40E38}"/>
                </a:ext>
              </a:extLst>
            </p:cNvPr>
            <p:cNvSpPr>
              <a:spLocks noChangeArrowheads="1"/>
            </p:cNvSpPr>
            <p:nvPr/>
          </p:nvSpPr>
          <p:spPr bwMode="auto">
            <a:xfrm>
              <a:off x="3594" y="1902"/>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1" name="Rectangle 232">
              <a:extLst>
                <a:ext uri="{FF2B5EF4-FFF2-40B4-BE49-F238E27FC236}">
                  <a16:creationId xmlns:a16="http://schemas.microsoft.com/office/drawing/2014/main" id="{D7577AA1-37D3-4003-99DF-C0F770768C25}"/>
                </a:ext>
              </a:extLst>
            </p:cNvPr>
            <p:cNvSpPr>
              <a:spLocks noChangeArrowheads="1"/>
            </p:cNvSpPr>
            <p:nvPr/>
          </p:nvSpPr>
          <p:spPr bwMode="auto">
            <a:xfrm>
              <a:off x="3636" y="1902"/>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2" name="Rectangle 233">
              <a:extLst>
                <a:ext uri="{FF2B5EF4-FFF2-40B4-BE49-F238E27FC236}">
                  <a16:creationId xmlns:a16="http://schemas.microsoft.com/office/drawing/2014/main" id="{78702116-8E9F-49FD-B9EE-99D01938E387}"/>
                </a:ext>
              </a:extLst>
            </p:cNvPr>
            <p:cNvSpPr>
              <a:spLocks noChangeArrowheads="1"/>
            </p:cNvSpPr>
            <p:nvPr/>
          </p:nvSpPr>
          <p:spPr bwMode="auto">
            <a:xfrm>
              <a:off x="3657" y="1902"/>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c</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3" name="Rectangle 234">
              <a:extLst>
                <a:ext uri="{FF2B5EF4-FFF2-40B4-BE49-F238E27FC236}">
                  <a16:creationId xmlns:a16="http://schemas.microsoft.com/office/drawing/2014/main" id="{CB130EAC-7504-4377-8ED5-13F2F53647B0}"/>
                </a:ext>
              </a:extLst>
            </p:cNvPr>
            <p:cNvSpPr>
              <a:spLocks noChangeArrowheads="1"/>
            </p:cNvSpPr>
            <p:nvPr/>
          </p:nvSpPr>
          <p:spPr bwMode="auto">
            <a:xfrm>
              <a:off x="3700"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4" name="Rectangle 235">
              <a:extLst>
                <a:ext uri="{FF2B5EF4-FFF2-40B4-BE49-F238E27FC236}">
                  <a16:creationId xmlns:a16="http://schemas.microsoft.com/office/drawing/2014/main" id="{A3F04E36-11A2-40F0-A44D-555C542EEAEB}"/>
                </a:ext>
              </a:extLst>
            </p:cNvPr>
            <p:cNvSpPr>
              <a:spLocks noChangeArrowheads="1"/>
            </p:cNvSpPr>
            <p:nvPr/>
          </p:nvSpPr>
          <p:spPr bwMode="auto">
            <a:xfrm>
              <a:off x="3750" y="1902"/>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l</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5" name="Rectangle 236">
              <a:extLst>
                <a:ext uri="{FF2B5EF4-FFF2-40B4-BE49-F238E27FC236}">
                  <a16:creationId xmlns:a16="http://schemas.microsoft.com/office/drawing/2014/main" id="{5A7077E0-EF3A-4F6B-9E9E-0242E0DCEA80}"/>
                </a:ext>
              </a:extLst>
            </p:cNvPr>
            <p:cNvSpPr>
              <a:spLocks noChangeArrowheads="1"/>
            </p:cNvSpPr>
            <p:nvPr/>
          </p:nvSpPr>
          <p:spPr bwMode="auto">
            <a:xfrm>
              <a:off x="3768" y="1902"/>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6" name="Rectangle 237">
              <a:extLst>
                <a:ext uri="{FF2B5EF4-FFF2-40B4-BE49-F238E27FC236}">
                  <a16:creationId xmlns:a16="http://schemas.microsoft.com/office/drawing/2014/main" id="{069F271E-418D-4325-800F-B20D059C01F8}"/>
                </a:ext>
              </a:extLst>
            </p:cNvPr>
            <p:cNvSpPr>
              <a:spLocks noChangeArrowheads="1"/>
            </p:cNvSpPr>
            <p:nvPr/>
          </p:nvSpPr>
          <p:spPr bwMode="auto">
            <a:xfrm>
              <a:off x="3792"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p</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7" name="Rectangle 238">
              <a:extLst>
                <a:ext uri="{FF2B5EF4-FFF2-40B4-BE49-F238E27FC236}">
                  <a16:creationId xmlns:a16="http://schemas.microsoft.com/office/drawing/2014/main" id="{F6ED9BD2-467D-4213-BFF9-19158F0CAFF3}"/>
                </a:ext>
              </a:extLst>
            </p:cNvPr>
            <p:cNvSpPr>
              <a:spLocks noChangeArrowheads="1"/>
            </p:cNvSpPr>
            <p:nvPr/>
          </p:nvSpPr>
          <p:spPr bwMode="auto">
            <a:xfrm>
              <a:off x="3842"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8" name="Rectangle 239">
              <a:extLst>
                <a:ext uri="{FF2B5EF4-FFF2-40B4-BE49-F238E27FC236}">
                  <a16:creationId xmlns:a16="http://schemas.microsoft.com/office/drawing/2014/main" id="{67338706-1A64-4BDB-AEE4-AB5B9E0F0327}"/>
                </a:ext>
              </a:extLst>
            </p:cNvPr>
            <p:cNvSpPr>
              <a:spLocks noChangeArrowheads="1"/>
            </p:cNvSpPr>
            <p:nvPr/>
          </p:nvSpPr>
          <p:spPr bwMode="auto">
            <a:xfrm>
              <a:off x="3892"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g</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9" name="Rectangle 240">
              <a:extLst>
                <a:ext uri="{FF2B5EF4-FFF2-40B4-BE49-F238E27FC236}">
                  <a16:creationId xmlns:a16="http://schemas.microsoft.com/office/drawing/2014/main" id="{CB2FE33D-BFF3-47B3-B475-6B7BC03B1D9B}"/>
                </a:ext>
              </a:extLst>
            </p:cNvPr>
            <p:cNvSpPr>
              <a:spLocks noChangeArrowheads="1"/>
            </p:cNvSpPr>
            <p:nvPr/>
          </p:nvSpPr>
          <p:spPr bwMode="auto">
            <a:xfrm>
              <a:off x="3940"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40" name="Rectangle 241">
              <a:extLst>
                <a:ext uri="{FF2B5EF4-FFF2-40B4-BE49-F238E27FC236}">
                  <a16:creationId xmlns:a16="http://schemas.microsoft.com/office/drawing/2014/main" id="{D2DB9183-7416-49A8-880B-5D635B3DAEB8}"/>
                </a:ext>
              </a:extLst>
            </p:cNvPr>
            <p:cNvSpPr>
              <a:spLocks noChangeArrowheads="1"/>
            </p:cNvSpPr>
            <p:nvPr/>
          </p:nvSpPr>
          <p:spPr bwMode="auto">
            <a:xfrm>
              <a:off x="3990" y="1902"/>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41" name="Rectangle 242">
              <a:extLst>
                <a:ext uri="{FF2B5EF4-FFF2-40B4-BE49-F238E27FC236}">
                  <a16:creationId xmlns:a16="http://schemas.microsoft.com/office/drawing/2014/main" id="{73FB9539-A014-4E42-8E22-89A406CB7816}"/>
                </a:ext>
              </a:extLst>
            </p:cNvPr>
            <p:cNvSpPr>
              <a:spLocks noChangeArrowheads="1"/>
            </p:cNvSpPr>
            <p:nvPr/>
          </p:nvSpPr>
          <p:spPr bwMode="auto">
            <a:xfrm>
              <a:off x="4014" y="1902"/>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n</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42" name="Rectangle 243">
              <a:extLst>
                <a:ext uri="{FF2B5EF4-FFF2-40B4-BE49-F238E27FC236}">
                  <a16:creationId xmlns:a16="http://schemas.microsoft.com/office/drawing/2014/main" id="{74A5B5DE-291F-4A1C-86CF-5A6465BC7647}"/>
                </a:ext>
              </a:extLst>
            </p:cNvPr>
            <p:cNvSpPr>
              <a:spLocks noChangeArrowheads="1"/>
            </p:cNvSpPr>
            <p:nvPr/>
          </p:nvSpPr>
          <p:spPr bwMode="auto">
            <a:xfrm>
              <a:off x="4061" y="1902"/>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u</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43" name="Rectangle 244">
              <a:extLst>
                <a:ext uri="{FF2B5EF4-FFF2-40B4-BE49-F238E27FC236}">
                  <a16:creationId xmlns:a16="http://schemas.microsoft.com/office/drawing/2014/main" id="{F96BC688-C464-497F-AA11-9C828F31FC2E}"/>
                </a:ext>
              </a:extLst>
            </p:cNvPr>
            <p:cNvSpPr>
              <a:spLocks noChangeArrowheads="1"/>
            </p:cNvSpPr>
            <p:nvPr/>
          </p:nvSpPr>
          <p:spPr bwMode="auto">
            <a:xfrm>
              <a:off x="4111" y="1902"/>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m</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44" name="Rectangle 245">
              <a:extLst>
                <a:ext uri="{FF2B5EF4-FFF2-40B4-BE49-F238E27FC236}">
                  <a16:creationId xmlns:a16="http://schemas.microsoft.com/office/drawing/2014/main" id="{AE532284-2D43-49FB-851B-F5D8F0726753}"/>
                </a:ext>
              </a:extLst>
            </p:cNvPr>
            <p:cNvSpPr>
              <a:spLocks noChangeArrowheads="1"/>
            </p:cNvSpPr>
            <p:nvPr/>
          </p:nvSpPr>
          <p:spPr bwMode="auto">
            <a:xfrm>
              <a:off x="4185"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b</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45" name="Rectangle 246">
              <a:extLst>
                <a:ext uri="{FF2B5EF4-FFF2-40B4-BE49-F238E27FC236}">
                  <a16:creationId xmlns:a16="http://schemas.microsoft.com/office/drawing/2014/main" id="{EAF29888-D2BC-4F5D-8D70-CFB6ADF1B987}"/>
                </a:ext>
              </a:extLst>
            </p:cNvPr>
            <p:cNvSpPr>
              <a:spLocks noChangeArrowheads="1"/>
            </p:cNvSpPr>
            <p:nvPr/>
          </p:nvSpPr>
          <p:spPr bwMode="auto">
            <a:xfrm>
              <a:off x="4233" y="1902"/>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46" name="Rectangle 247">
              <a:extLst>
                <a:ext uri="{FF2B5EF4-FFF2-40B4-BE49-F238E27FC236}">
                  <a16:creationId xmlns:a16="http://schemas.microsoft.com/office/drawing/2014/main" id="{40C012D1-EE53-41F7-B49B-A557A1990886}"/>
                </a:ext>
              </a:extLst>
            </p:cNvPr>
            <p:cNvSpPr>
              <a:spLocks noChangeArrowheads="1"/>
            </p:cNvSpPr>
            <p:nvPr/>
          </p:nvSpPr>
          <p:spPr bwMode="auto">
            <a:xfrm>
              <a:off x="4283" y="1902"/>
              <a:ext cx="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r</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47" name="Rectangle 248">
              <a:extLst>
                <a:ext uri="{FF2B5EF4-FFF2-40B4-BE49-F238E27FC236}">
                  <a16:creationId xmlns:a16="http://schemas.microsoft.com/office/drawing/2014/main" id="{A1E70AE4-512B-4503-9B2A-71E6F2AA28D6}"/>
                </a:ext>
              </a:extLst>
            </p:cNvPr>
            <p:cNvSpPr>
              <a:spLocks noChangeArrowheads="1"/>
            </p:cNvSpPr>
            <p:nvPr/>
          </p:nvSpPr>
          <p:spPr bwMode="auto">
            <a:xfrm>
              <a:off x="3338" y="2067"/>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P</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48" name="Rectangle 249">
              <a:extLst>
                <a:ext uri="{FF2B5EF4-FFF2-40B4-BE49-F238E27FC236}">
                  <a16:creationId xmlns:a16="http://schemas.microsoft.com/office/drawing/2014/main" id="{99F0CD77-BD65-4502-B68C-54365B1948B1}"/>
                </a:ext>
              </a:extLst>
            </p:cNvPr>
            <p:cNvSpPr>
              <a:spLocks noChangeArrowheads="1"/>
            </p:cNvSpPr>
            <p:nvPr/>
          </p:nvSpPr>
          <p:spPr bwMode="auto">
            <a:xfrm>
              <a:off x="3396" y="2067"/>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h</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49" name="Rectangle 250">
              <a:extLst>
                <a:ext uri="{FF2B5EF4-FFF2-40B4-BE49-F238E27FC236}">
                  <a16:creationId xmlns:a16="http://schemas.microsoft.com/office/drawing/2014/main" id="{C096E2CF-D313-465B-B7D0-FC25E18B1CEA}"/>
                </a:ext>
              </a:extLst>
            </p:cNvPr>
            <p:cNvSpPr>
              <a:spLocks noChangeArrowheads="1"/>
            </p:cNvSpPr>
            <p:nvPr/>
          </p:nvSpPr>
          <p:spPr bwMode="auto">
            <a:xfrm>
              <a:off x="3446" y="2067"/>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y</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0" name="Rectangle 251">
              <a:extLst>
                <a:ext uri="{FF2B5EF4-FFF2-40B4-BE49-F238E27FC236}">
                  <a16:creationId xmlns:a16="http://schemas.microsoft.com/office/drawing/2014/main" id="{5EF00F06-3BA7-4B84-BC9E-30C9B41D9384}"/>
                </a:ext>
              </a:extLst>
            </p:cNvPr>
            <p:cNvSpPr>
              <a:spLocks noChangeArrowheads="1"/>
            </p:cNvSpPr>
            <p:nvPr/>
          </p:nvSpPr>
          <p:spPr bwMode="auto">
            <a:xfrm>
              <a:off x="3491" y="2067"/>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1" name="Rectangle 252">
              <a:extLst>
                <a:ext uri="{FF2B5EF4-FFF2-40B4-BE49-F238E27FC236}">
                  <a16:creationId xmlns:a16="http://schemas.microsoft.com/office/drawing/2014/main" id="{E6EE745F-5E6E-4055-BE64-FCCA7FEFA3DD}"/>
                </a:ext>
              </a:extLst>
            </p:cNvPr>
            <p:cNvSpPr>
              <a:spLocks noChangeArrowheads="1"/>
            </p:cNvSpPr>
            <p:nvPr/>
          </p:nvSpPr>
          <p:spPr bwMode="auto">
            <a:xfrm>
              <a:off x="3533" y="2067"/>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2" name="Rectangle 253">
              <a:extLst>
                <a:ext uri="{FF2B5EF4-FFF2-40B4-BE49-F238E27FC236}">
                  <a16:creationId xmlns:a16="http://schemas.microsoft.com/office/drawing/2014/main" id="{11779FC8-2A4E-4A2B-9DA2-BE2010E9CDFD}"/>
                </a:ext>
              </a:extLst>
            </p:cNvPr>
            <p:cNvSpPr>
              <a:spLocks noChangeArrowheads="1"/>
            </p:cNvSpPr>
            <p:nvPr/>
          </p:nvSpPr>
          <p:spPr bwMode="auto">
            <a:xfrm>
              <a:off x="3554" y="2067"/>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c</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3" name="Rectangle 254">
              <a:extLst>
                <a:ext uri="{FF2B5EF4-FFF2-40B4-BE49-F238E27FC236}">
                  <a16:creationId xmlns:a16="http://schemas.microsoft.com/office/drawing/2014/main" id="{5FFBA04E-9D41-460A-BE91-7E4A9068B8EA}"/>
                </a:ext>
              </a:extLst>
            </p:cNvPr>
            <p:cNvSpPr>
              <a:spLocks noChangeArrowheads="1"/>
            </p:cNvSpPr>
            <p:nvPr/>
          </p:nvSpPr>
          <p:spPr bwMode="auto">
            <a:xfrm>
              <a:off x="3597" y="206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4" name="Rectangle 255">
              <a:extLst>
                <a:ext uri="{FF2B5EF4-FFF2-40B4-BE49-F238E27FC236}">
                  <a16:creationId xmlns:a16="http://schemas.microsoft.com/office/drawing/2014/main" id="{73D098D6-4AF9-4E4C-912B-A65E23E24F69}"/>
                </a:ext>
              </a:extLst>
            </p:cNvPr>
            <p:cNvSpPr>
              <a:spLocks noChangeArrowheads="1"/>
            </p:cNvSpPr>
            <p:nvPr/>
          </p:nvSpPr>
          <p:spPr bwMode="auto">
            <a:xfrm>
              <a:off x="3647" y="2067"/>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l</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5" name="Rectangle 256">
              <a:extLst>
                <a:ext uri="{FF2B5EF4-FFF2-40B4-BE49-F238E27FC236}">
                  <a16:creationId xmlns:a16="http://schemas.microsoft.com/office/drawing/2014/main" id="{595DEBC1-B23A-4762-AA86-3E06DA5F75D5}"/>
                </a:ext>
              </a:extLst>
            </p:cNvPr>
            <p:cNvSpPr>
              <a:spLocks noChangeArrowheads="1"/>
            </p:cNvSpPr>
            <p:nvPr/>
          </p:nvSpPr>
          <p:spPr bwMode="auto">
            <a:xfrm>
              <a:off x="3665" y="2067"/>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6" name="Rectangle 257">
              <a:extLst>
                <a:ext uri="{FF2B5EF4-FFF2-40B4-BE49-F238E27FC236}">
                  <a16:creationId xmlns:a16="http://schemas.microsoft.com/office/drawing/2014/main" id="{24AC88FD-F3E5-4EF9-ADCB-DCFB13E8CC7E}"/>
                </a:ext>
              </a:extLst>
            </p:cNvPr>
            <p:cNvSpPr>
              <a:spLocks noChangeArrowheads="1"/>
            </p:cNvSpPr>
            <p:nvPr/>
          </p:nvSpPr>
          <p:spPr bwMode="auto">
            <a:xfrm>
              <a:off x="3692" y="206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7" name="Rectangle 258">
              <a:extLst>
                <a:ext uri="{FF2B5EF4-FFF2-40B4-BE49-F238E27FC236}">
                  <a16:creationId xmlns:a16="http://schemas.microsoft.com/office/drawing/2014/main" id="{D031510C-E332-4CD0-82EF-C21FA03BEA89}"/>
                </a:ext>
              </a:extLst>
            </p:cNvPr>
            <p:cNvSpPr>
              <a:spLocks noChangeArrowheads="1"/>
            </p:cNvSpPr>
            <p:nvPr/>
          </p:nvSpPr>
          <p:spPr bwMode="auto">
            <a:xfrm>
              <a:off x="3739" y="206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8" name="Rectangle 259">
              <a:extLst>
                <a:ext uri="{FF2B5EF4-FFF2-40B4-BE49-F238E27FC236}">
                  <a16:creationId xmlns:a16="http://schemas.microsoft.com/office/drawing/2014/main" id="{1E6304CF-11C3-487F-A436-CB75F66B459E}"/>
                </a:ext>
              </a:extLst>
            </p:cNvPr>
            <p:cNvSpPr>
              <a:spLocks noChangeArrowheads="1"/>
            </p:cNvSpPr>
            <p:nvPr/>
          </p:nvSpPr>
          <p:spPr bwMode="auto">
            <a:xfrm>
              <a:off x="3789" y="206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9" name="Rectangle 260">
              <a:extLst>
                <a:ext uri="{FF2B5EF4-FFF2-40B4-BE49-F238E27FC236}">
                  <a16:creationId xmlns:a16="http://schemas.microsoft.com/office/drawing/2014/main" id="{8CDF0C15-7C2C-43AE-BD23-E140FC869A0A}"/>
                </a:ext>
              </a:extLst>
            </p:cNvPr>
            <p:cNvSpPr>
              <a:spLocks noChangeArrowheads="1"/>
            </p:cNvSpPr>
            <p:nvPr/>
          </p:nvSpPr>
          <p:spPr bwMode="auto">
            <a:xfrm>
              <a:off x="3837" y="2067"/>
              <a:ext cx="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r</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60" name="Rectangle 261">
              <a:extLst>
                <a:ext uri="{FF2B5EF4-FFF2-40B4-BE49-F238E27FC236}">
                  <a16:creationId xmlns:a16="http://schemas.microsoft.com/office/drawing/2014/main" id="{28884B90-5F84-43D7-804A-AE0220354797}"/>
                </a:ext>
              </a:extLst>
            </p:cNvPr>
            <p:cNvSpPr>
              <a:spLocks noChangeArrowheads="1"/>
            </p:cNvSpPr>
            <p:nvPr/>
          </p:nvSpPr>
          <p:spPr bwMode="auto">
            <a:xfrm>
              <a:off x="3866" y="206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61" name="Rectangle 262">
              <a:extLst>
                <a:ext uri="{FF2B5EF4-FFF2-40B4-BE49-F238E27FC236}">
                  <a16:creationId xmlns:a16="http://schemas.microsoft.com/office/drawing/2014/main" id="{712CE260-8962-44CA-A910-8004C71B519A}"/>
                </a:ext>
              </a:extLst>
            </p:cNvPr>
            <p:cNvSpPr>
              <a:spLocks noChangeArrowheads="1"/>
            </p:cNvSpPr>
            <p:nvPr/>
          </p:nvSpPr>
          <p:spPr bwMode="auto">
            <a:xfrm>
              <a:off x="3916" y="2067"/>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62" name="Rectangle 263">
              <a:extLst>
                <a:ext uri="{FF2B5EF4-FFF2-40B4-BE49-F238E27FC236}">
                  <a16:creationId xmlns:a16="http://schemas.microsoft.com/office/drawing/2014/main" id="{49C1F38B-0D5D-4FD3-A4D4-CEC70588F6FD}"/>
                </a:ext>
              </a:extLst>
            </p:cNvPr>
            <p:cNvSpPr>
              <a:spLocks noChangeArrowheads="1"/>
            </p:cNvSpPr>
            <p:nvPr/>
          </p:nvSpPr>
          <p:spPr bwMode="auto">
            <a:xfrm>
              <a:off x="3958" y="2067"/>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63" name="Rectangle 264">
              <a:extLst>
                <a:ext uri="{FF2B5EF4-FFF2-40B4-BE49-F238E27FC236}">
                  <a16:creationId xmlns:a16="http://schemas.microsoft.com/office/drawing/2014/main" id="{0D01DDBD-0B81-430C-8021-0C6ECF70AFB0}"/>
                </a:ext>
              </a:extLst>
            </p:cNvPr>
            <p:cNvSpPr>
              <a:spLocks noChangeArrowheads="1"/>
            </p:cNvSpPr>
            <p:nvPr/>
          </p:nvSpPr>
          <p:spPr bwMode="auto">
            <a:xfrm>
              <a:off x="4003" y="2067"/>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20" name="Rectangle 265">
              <a:extLst>
                <a:ext uri="{FF2B5EF4-FFF2-40B4-BE49-F238E27FC236}">
                  <a16:creationId xmlns:a16="http://schemas.microsoft.com/office/drawing/2014/main" id="{563DA419-1BA0-4D9D-9796-3AFA7F5717DA}"/>
                </a:ext>
              </a:extLst>
            </p:cNvPr>
            <p:cNvSpPr>
              <a:spLocks noChangeArrowheads="1"/>
            </p:cNvSpPr>
            <p:nvPr/>
          </p:nvSpPr>
          <p:spPr bwMode="auto">
            <a:xfrm>
              <a:off x="4027" y="2067"/>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21" name="Rectangle 266">
              <a:extLst>
                <a:ext uri="{FF2B5EF4-FFF2-40B4-BE49-F238E27FC236}">
                  <a16:creationId xmlns:a16="http://schemas.microsoft.com/office/drawing/2014/main" id="{D4586E60-1432-49AF-8987-F504ED09D753}"/>
                </a:ext>
              </a:extLst>
            </p:cNvPr>
            <p:cNvSpPr>
              <a:spLocks noChangeArrowheads="1"/>
            </p:cNvSpPr>
            <p:nvPr/>
          </p:nvSpPr>
          <p:spPr bwMode="auto">
            <a:xfrm>
              <a:off x="4053" y="206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26" name="Rectangle 267">
              <a:extLst>
                <a:ext uri="{FF2B5EF4-FFF2-40B4-BE49-F238E27FC236}">
                  <a16:creationId xmlns:a16="http://schemas.microsoft.com/office/drawing/2014/main" id="{FB184B4C-4204-4628-8360-178E35AEECB8}"/>
                </a:ext>
              </a:extLst>
            </p:cNvPr>
            <p:cNvSpPr>
              <a:spLocks noChangeArrowheads="1"/>
            </p:cNvSpPr>
            <p:nvPr/>
          </p:nvSpPr>
          <p:spPr bwMode="auto">
            <a:xfrm>
              <a:off x="4101" y="2067"/>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g</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27" name="Rectangle 268">
              <a:extLst>
                <a:ext uri="{FF2B5EF4-FFF2-40B4-BE49-F238E27FC236}">
                  <a16:creationId xmlns:a16="http://schemas.microsoft.com/office/drawing/2014/main" id="{23E48448-BFE1-45A9-A60D-AA18B53E575C}"/>
                </a:ext>
              </a:extLst>
            </p:cNvPr>
            <p:cNvSpPr>
              <a:spLocks noChangeArrowheads="1"/>
            </p:cNvSpPr>
            <p:nvPr/>
          </p:nvSpPr>
          <p:spPr bwMode="auto">
            <a:xfrm>
              <a:off x="1675" y="893"/>
              <a:ext cx="9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T</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28" name="Rectangle 269">
              <a:extLst>
                <a:ext uri="{FF2B5EF4-FFF2-40B4-BE49-F238E27FC236}">
                  <a16:creationId xmlns:a16="http://schemas.microsoft.com/office/drawing/2014/main" id="{E159938D-F66F-4D72-A77C-AE42CFB5F689}"/>
                </a:ext>
              </a:extLst>
            </p:cNvPr>
            <p:cNvSpPr>
              <a:spLocks noChangeArrowheads="1"/>
            </p:cNvSpPr>
            <p:nvPr/>
          </p:nvSpPr>
          <p:spPr bwMode="auto">
            <a:xfrm>
              <a:off x="1731" y="893"/>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L</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29" name="Rectangle 270">
              <a:extLst>
                <a:ext uri="{FF2B5EF4-FFF2-40B4-BE49-F238E27FC236}">
                  <a16:creationId xmlns:a16="http://schemas.microsoft.com/office/drawing/2014/main" id="{72AAF5B6-7A06-4887-956A-13CC60456AD8}"/>
                </a:ext>
              </a:extLst>
            </p:cNvPr>
            <p:cNvSpPr>
              <a:spLocks noChangeArrowheads="1"/>
            </p:cNvSpPr>
            <p:nvPr/>
          </p:nvSpPr>
          <p:spPr bwMode="auto">
            <a:xfrm>
              <a:off x="1778" y="893"/>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B</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30" name="Freeform 271">
              <a:extLst>
                <a:ext uri="{FF2B5EF4-FFF2-40B4-BE49-F238E27FC236}">
                  <a16:creationId xmlns:a16="http://schemas.microsoft.com/office/drawing/2014/main" id="{0BDDBDA1-CD14-4D7E-ADFE-A6D33FFD8FD8}"/>
                </a:ext>
              </a:extLst>
            </p:cNvPr>
            <p:cNvSpPr>
              <a:spLocks/>
            </p:cNvSpPr>
            <p:nvPr/>
          </p:nvSpPr>
          <p:spPr bwMode="auto">
            <a:xfrm>
              <a:off x="2660" y="443"/>
              <a:ext cx="116" cy="998"/>
            </a:xfrm>
            <a:custGeom>
              <a:avLst/>
              <a:gdLst>
                <a:gd name="T0" fmla="*/ 116 w 116"/>
                <a:gd name="T1" fmla="*/ 0 h 998"/>
                <a:gd name="T2" fmla="*/ 116 w 116"/>
                <a:gd name="T3" fmla="*/ 998 h 998"/>
                <a:gd name="T4" fmla="*/ 0 w 116"/>
                <a:gd name="T5" fmla="*/ 998 h 998"/>
              </a:gdLst>
              <a:ahLst/>
              <a:cxnLst>
                <a:cxn ang="0">
                  <a:pos x="T0" y="T1"/>
                </a:cxn>
                <a:cxn ang="0">
                  <a:pos x="T2" y="T3"/>
                </a:cxn>
                <a:cxn ang="0">
                  <a:pos x="T4" y="T5"/>
                </a:cxn>
              </a:cxnLst>
              <a:rect l="0" t="0" r="r" b="b"/>
              <a:pathLst>
                <a:path w="116" h="998">
                  <a:moveTo>
                    <a:pt x="116" y="0"/>
                  </a:moveTo>
                  <a:lnTo>
                    <a:pt x="116" y="998"/>
                  </a:lnTo>
                  <a:lnTo>
                    <a:pt x="0" y="99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31" name="Freeform 272">
              <a:extLst>
                <a:ext uri="{FF2B5EF4-FFF2-40B4-BE49-F238E27FC236}">
                  <a16:creationId xmlns:a16="http://schemas.microsoft.com/office/drawing/2014/main" id="{F71C0618-E3DB-48E8-937E-8668CF329DFD}"/>
                </a:ext>
              </a:extLst>
            </p:cNvPr>
            <p:cNvSpPr>
              <a:spLocks/>
            </p:cNvSpPr>
            <p:nvPr/>
          </p:nvSpPr>
          <p:spPr bwMode="auto">
            <a:xfrm>
              <a:off x="2520" y="868"/>
              <a:ext cx="92" cy="81"/>
            </a:xfrm>
            <a:custGeom>
              <a:avLst/>
              <a:gdLst>
                <a:gd name="T0" fmla="*/ 47 w 92"/>
                <a:gd name="T1" fmla="*/ 81 h 81"/>
                <a:gd name="T2" fmla="*/ 55 w 92"/>
                <a:gd name="T3" fmla="*/ 81 h 81"/>
                <a:gd name="T4" fmla="*/ 60 w 92"/>
                <a:gd name="T5" fmla="*/ 79 h 81"/>
                <a:gd name="T6" fmla="*/ 68 w 92"/>
                <a:gd name="T7" fmla="*/ 76 h 81"/>
                <a:gd name="T8" fmla="*/ 74 w 92"/>
                <a:gd name="T9" fmla="*/ 74 h 81"/>
                <a:gd name="T10" fmla="*/ 79 w 92"/>
                <a:gd name="T11" fmla="*/ 69 h 81"/>
                <a:gd name="T12" fmla="*/ 84 w 92"/>
                <a:gd name="T13" fmla="*/ 65 h 81"/>
                <a:gd name="T14" fmla="*/ 87 w 92"/>
                <a:gd name="T15" fmla="*/ 60 h 81"/>
                <a:gd name="T16" fmla="*/ 92 w 92"/>
                <a:gd name="T17" fmla="*/ 53 h 81"/>
                <a:gd name="T18" fmla="*/ 92 w 92"/>
                <a:gd name="T19" fmla="*/ 46 h 81"/>
                <a:gd name="T20" fmla="*/ 92 w 92"/>
                <a:gd name="T21" fmla="*/ 41 h 81"/>
                <a:gd name="T22" fmla="*/ 92 w 92"/>
                <a:gd name="T23" fmla="*/ 34 h 81"/>
                <a:gd name="T24" fmla="*/ 92 w 92"/>
                <a:gd name="T25" fmla="*/ 28 h 81"/>
                <a:gd name="T26" fmla="*/ 87 w 92"/>
                <a:gd name="T27" fmla="*/ 23 h 81"/>
                <a:gd name="T28" fmla="*/ 84 w 92"/>
                <a:gd name="T29" fmla="*/ 16 h 81"/>
                <a:gd name="T30" fmla="*/ 79 w 92"/>
                <a:gd name="T31" fmla="*/ 11 h 81"/>
                <a:gd name="T32" fmla="*/ 74 w 92"/>
                <a:gd name="T33" fmla="*/ 7 h 81"/>
                <a:gd name="T34" fmla="*/ 68 w 92"/>
                <a:gd name="T35" fmla="*/ 4 h 81"/>
                <a:gd name="T36" fmla="*/ 60 w 92"/>
                <a:gd name="T37" fmla="*/ 2 h 81"/>
                <a:gd name="T38" fmla="*/ 55 w 92"/>
                <a:gd name="T39" fmla="*/ 0 h 81"/>
                <a:gd name="T40" fmla="*/ 47 w 92"/>
                <a:gd name="T41" fmla="*/ 0 h 81"/>
                <a:gd name="T42" fmla="*/ 39 w 92"/>
                <a:gd name="T43" fmla="*/ 0 h 81"/>
                <a:gd name="T44" fmla="*/ 31 w 92"/>
                <a:gd name="T45" fmla="*/ 2 h 81"/>
                <a:gd name="T46" fmla="*/ 26 w 92"/>
                <a:gd name="T47" fmla="*/ 4 h 81"/>
                <a:gd name="T48" fmla="*/ 21 w 92"/>
                <a:gd name="T49" fmla="*/ 7 h 81"/>
                <a:gd name="T50" fmla="*/ 16 w 92"/>
                <a:gd name="T51" fmla="*/ 11 h 81"/>
                <a:gd name="T52" fmla="*/ 10 w 92"/>
                <a:gd name="T53" fmla="*/ 16 h 81"/>
                <a:gd name="T54" fmla="*/ 5 w 92"/>
                <a:gd name="T55" fmla="*/ 23 h 81"/>
                <a:gd name="T56" fmla="*/ 2 w 92"/>
                <a:gd name="T57" fmla="*/ 28 h 81"/>
                <a:gd name="T58" fmla="*/ 2 w 92"/>
                <a:gd name="T59" fmla="*/ 34 h 81"/>
                <a:gd name="T60" fmla="*/ 0 w 92"/>
                <a:gd name="T61" fmla="*/ 41 h 81"/>
                <a:gd name="T62" fmla="*/ 2 w 92"/>
                <a:gd name="T63" fmla="*/ 46 h 81"/>
                <a:gd name="T64" fmla="*/ 2 w 92"/>
                <a:gd name="T65" fmla="*/ 53 h 81"/>
                <a:gd name="T66" fmla="*/ 5 w 92"/>
                <a:gd name="T67" fmla="*/ 60 h 81"/>
                <a:gd name="T68" fmla="*/ 10 w 92"/>
                <a:gd name="T69" fmla="*/ 65 h 81"/>
                <a:gd name="T70" fmla="*/ 16 w 92"/>
                <a:gd name="T71" fmla="*/ 69 h 81"/>
                <a:gd name="T72" fmla="*/ 21 w 92"/>
                <a:gd name="T73" fmla="*/ 74 h 81"/>
                <a:gd name="T74" fmla="*/ 26 w 92"/>
                <a:gd name="T75" fmla="*/ 76 h 81"/>
                <a:gd name="T76" fmla="*/ 31 w 92"/>
                <a:gd name="T77" fmla="*/ 79 h 81"/>
                <a:gd name="T78" fmla="*/ 39 w 92"/>
                <a:gd name="T79" fmla="*/ 81 h 81"/>
                <a:gd name="T80" fmla="*/ 47 w 92"/>
                <a:gd name="T81" fmla="*/ 81 h 81"/>
                <a:gd name="T82" fmla="*/ 47 w 92"/>
                <a:gd name="T8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1">
                  <a:moveTo>
                    <a:pt x="47" y="81"/>
                  </a:moveTo>
                  <a:lnTo>
                    <a:pt x="55" y="81"/>
                  </a:lnTo>
                  <a:lnTo>
                    <a:pt x="60" y="79"/>
                  </a:lnTo>
                  <a:lnTo>
                    <a:pt x="68" y="76"/>
                  </a:lnTo>
                  <a:lnTo>
                    <a:pt x="74" y="74"/>
                  </a:lnTo>
                  <a:lnTo>
                    <a:pt x="79" y="69"/>
                  </a:lnTo>
                  <a:lnTo>
                    <a:pt x="84" y="65"/>
                  </a:lnTo>
                  <a:lnTo>
                    <a:pt x="87" y="60"/>
                  </a:lnTo>
                  <a:lnTo>
                    <a:pt x="92" y="53"/>
                  </a:lnTo>
                  <a:lnTo>
                    <a:pt x="92" y="46"/>
                  </a:lnTo>
                  <a:lnTo>
                    <a:pt x="92" y="41"/>
                  </a:lnTo>
                  <a:lnTo>
                    <a:pt x="92" y="34"/>
                  </a:lnTo>
                  <a:lnTo>
                    <a:pt x="92" y="28"/>
                  </a:lnTo>
                  <a:lnTo>
                    <a:pt x="87" y="23"/>
                  </a:lnTo>
                  <a:lnTo>
                    <a:pt x="84" y="16"/>
                  </a:lnTo>
                  <a:lnTo>
                    <a:pt x="79" y="11"/>
                  </a:lnTo>
                  <a:lnTo>
                    <a:pt x="74" y="7"/>
                  </a:lnTo>
                  <a:lnTo>
                    <a:pt x="68" y="4"/>
                  </a:lnTo>
                  <a:lnTo>
                    <a:pt x="60" y="2"/>
                  </a:lnTo>
                  <a:lnTo>
                    <a:pt x="55" y="0"/>
                  </a:lnTo>
                  <a:lnTo>
                    <a:pt x="47" y="0"/>
                  </a:lnTo>
                  <a:lnTo>
                    <a:pt x="39" y="0"/>
                  </a:lnTo>
                  <a:lnTo>
                    <a:pt x="31" y="2"/>
                  </a:lnTo>
                  <a:lnTo>
                    <a:pt x="26" y="4"/>
                  </a:lnTo>
                  <a:lnTo>
                    <a:pt x="21" y="7"/>
                  </a:lnTo>
                  <a:lnTo>
                    <a:pt x="16" y="11"/>
                  </a:lnTo>
                  <a:lnTo>
                    <a:pt x="10" y="16"/>
                  </a:lnTo>
                  <a:lnTo>
                    <a:pt x="5" y="23"/>
                  </a:lnTo>
                  <a:lnTo>
                    <a:pt x="2" y="28"/>
                  </a:lnTo>
                  <a:lnTo>
                    <a:pt x="2" y="34"/>
                  </a:lnTo>
                  <a:lnTo>
                    <a:pt x="0" y="41"/>
                  </a:lnTo>
                  <a:lnTo>
                    <a:pt x="2" y="46"/>
                  </a:lnTo>
                  <a:lnTo>
                    <a:pt x="2" y="53"/>
                  </a:lnTo>
                  <a:lnTo>
                    <a:pt x="5" y="60"/>
                  </a:lnTo>
                  <a:lnTo>
                    <a:pt x="10" y="65"/>
                  </a:lnTo>
                  <a:lnTo>
                    <a:pt x="16" y="69"/>
                  </a:lnTo>
                  <a:lnTo>
                    <a:pt x="21" y="74"/>
                  </a:lnTo>
                  <a:lnTo>
                    <a:pt x="26" y="76"/>
                  </a:lnTo>
                  <a:lnTo>
                    <a:pt x="31" y="79"/>
                  </a:lnTo>
                  <a:lnTo>
                    <a:pt x="39" y="81"/>
                  </a:lnTo>
                  <a:lnTo>
                    <a:pt x="47" y="81"/>
                  </a:lnTo>
                  <a:lnTo>
                    <a:pt x="47" y="8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32" name="Freeform 273">
              <a:extLst>
                <a:ext uri="{FF2B5EF4-FFF2-40B4-BE49-F238E27FC236}">
                  <a16:creationId xmlns:a16="http://schemas.microsoft.com/office/drawing/2014/main" id="{6D1B30E5-7B1D-42C0-B374-0C6AD33E4FB7}"/>
                </a:ext>
              </a:extLst>
            </p:cNvPr>
            <p:cNvSpPr>
              <a:spLocks/>
            </p:cNvSpPr>
            <p:nvPr/>
          </p:nvSpPr>
          <p:spPr bwMode="auto">
            <a:xfrm>
              <a:off x="2520" y="972"/>
              <a:ext cx="92" cy="81"/>
            </a:xfrm>
            <a:custGeom>
              <a:avLst/>
              <a:gdLst>
                <a:gd name="T0" fmla="*/ 47 w 92"/>
                <a:gd name="T1" fmla="*/ 81 h 81"/>
                <a:gd name="T2" fmla="*/ 55 w 92"/>
                <a:gd name="T3" fmla="*/ 81 h 81"/>
                <a:gd name="T4" fmla="*/ 60 w 92"/>
                <a:gd name="T5" fmla="*/ 79 h 81"/>
                <a:gd name="T6" fmla="*/ 68 w 92"/>
                <a:gd name="T7" fmla="*/ 77 h 81"/>
                <a:gd name="T8" fmla="*/ 74 w 92"/>
                <a:gd name="T9" fmla="*/ 74 h 81"/>
                <a:gd name="T10" fmla="*/ 79 w 92"/>
                <a:gd name="T11" fmla="*/ 70 h 81"/>
                <a:gd name="T12" fmla="*/ 84 w 92"/>
                <a:gd name="T13" fmla="*/ 65 h 81"/>
                <a:gd name="T14" fmla="*/ 87 w 92"/>
                <a:gd name="T15" fmla="*/ 58 h 81"/>
                <a:gd name="T16" fmla="*/ 92 w 92"/>
                <a:gd name="T17" fmla="*/ 53 h 81"/>
                <a:gd name="T18" fmla="*/ 92 w 92"/>
                <a:gd name="T19" fmla="*/ 46 h 81"/>
                <a:gd name="T20" fmla="*/ 92 w 92"/>
                <a:gd name="T21" fmla="*/ 40 h 81"/>
                <a:gd name="T22" fmla="*/ 92 w 92"/>
                <a:gd name="T23" fmla="*/ 35 h 81"/>
                <a:gd name="T24" fmla="*/ 92 w 92"/>
                <a:gd name="T25" fmla="*/ 28 h 81"/>
                <a:gd name="T26" fmla="*/ 87 w 92"/>
                <a:gd name="T27" fmla="*/ 21 h 81"/>
                <a:gd name="T28" fmla="*/ 84 w 92"/>
                <a:gd name="T29" fmla="*/ 16 h 81"/>
                <a:gd name="T30" fmla="*/ 79 w 92"/>
                <a:gd name="T31" fmla="*/ 12 h 81"/>
                <a:gd name="T32" fmla="*/ 74 w 92"/>
                <a:gd name="T33" fmla="*/ 7 h 81"/>
                <a:gd name="T34" fmla="*/ 68 w 92"/>
                <a:gd name="T35" fmla="*/ 5 h 81"/>
                <a:gd name="T36" fmla="*/ 60 w 92"/>
                <a:gd name="T37" fmla="*/ 2 h 81"/>
                <a:gd name="T38" fmla="*/ 55 w 92"/>
                <a:gd name="T39" fmla="*/ 0 h 81"/>
                <a:gd name="T40" fmla="*/ 47 w 92"/>
                <a:gd name="T41" fmla="*/ 0 h 81"/>
                <a:gd name="T42" fmla="*/ 39 w 92"/>
                <a:gd name="T43" fmla="*/ 0 h 81"/>
                <a:gd name="T44" fmla="*/ 31 w 92"/>
                <a:gd name="T45" fmla="*/ 2 h 81"/>
                <a:gd name="T46" fmla="*/ 26 w 92"/>
                <a:gd name="T47" fmla="*/ 5 h 81"/>
                <a:gd name="T48" fmla="*/ 21 w 92"/>
                <a:gd name="T49" fmla="*/ 7 h 81"/>
                <a:gd name="T50" fmla="*/ 16 w 92"/>
                <a:gd name="T51" fmla="*/ 12 h 81"/>
                <a:gd name="T52" fmla="*/ 10 w 92"/>
                <a:gd name="T53" fmla="*/ 16 h 81"/>
                <a:gd name="T54" fmla="*/ 5 w 92"/>
                <a:gd name="T55" fmla="*/ 21 h 81"/>
                <a:gd name="T56" fmla="*/ 2 w 92"/>
                <a:gd name="T57" fmla="*/ 28 h 81"/>
                <a:gd name="T58" fmla="*/ 2 w 92"/>
                <a:gd name="T59" fmla="*/ 35 h 81"/>
                <a:gd name="T60" fmla="*/ 0 w 92"/>
                <a:gd name="T61" fmla="*/ 40 h 81"/>
                <a:gd name="T62" fmla="*/ 2 w 92"/>
                <a:gd name="T63" fmla="*/ 46 h 81"/>
                <a:gd name="T64" fmla="*/ 2 w 92"/>
                <a:gd name="T65" fmla="*/ 53 h 81"/>
                <a:gd name="T66" fmla="*/ 5 w 92"/>
                <a:gd name="T67" fmla="*/ 58 h 81"/>
                <a:gd name="T68" fmla="*/ 10 w 92"/>
                <a:gd name="T69" fmla="*/ 65 h 81"/>
                <a:gd name="T70" fmla="*/ 16 w 92"/>
                <a:gd name="T71" fmla="*/ 70 h 81"/>
                <a:gd name="T72" fmla="*/ 21 w 92"/>
                <a:gd name="T73" fmla="*/ 74 h 81"/>
                <a:gd name="T74" fmla="*/ 26 w 92"/>
                <a:gd name="T75" fmla="*/ 77 h 81"/>
                <a:gd name="T76" fmla="*/ 31 w 92"/>
                <a:gd name="T77" fmla="*/ 79 h 81"/>
                <a:gd name="T78" fmla="*/ 39 w 92"/>
                <a:gd name="T79" fmla="*/ 81 h 81"/>
                <a:gd name="T80" fmla="*/ 47 w 92"/>
                <a:gd name="T81" fmla="*/ 81 h 81"/>
                <a:gd name="T82" fmla="*/ 47 w 92"/>
                <a:gd name="T8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1">
                  <a:moveTo>
                    <a:pt x="47" y="81"/>
                  </a:moveTo>
                  <a:lnTo>
                    <a:pt x="55" y="81"/>
                  </a:lnTo>
                  <a:lnTo>
                    <a:pt x="60" y="79"/>
                  </a:lnTo>
                  <a:lnTo>
                    <a:pt x="68" y="77"/>
                  </a:lnTo>
                  <a:lnTo>
                    <a:pt x="74" y="74"/>
                  </a:lnTo>
                  <a:lnTo>
                    <a:pt x="79" y="70"/>
                  </a:lnTo>
                  <a:lnTo>
                    <a:pt x="84" y="65"/>
                  </a:lnTo>
                  <a:lnTo>
                    <a:pt x="87" y="58"/>
                  </a:lnTo>
                  <a:lnTo>
                    <a:pt x="92" y="53"/>
                  </a:lnTo>
                  <a:lnTo>
                    <a:pt x="92" y="46"/>
                  </a:lnTo>
                  <a:lnTo>
                    <a:pt x="92" y="40"/>
                  </a:lnTo>
                  <a:lnTo>
                    <a:pt x="92" y="35"/>
                  </a:lnTo>
                  <a:lnTo>
                    <a:pt x="92" y="28"/>
                  </a:lnTo>
                  <a:lnTo>
                    <a:pt x="87" y="21"/>
                  </a:lnTo>
                  <a:lnTo>
                    <a:pt x="84" y="16"/>
                  </a:lnTo>
                  <a:lnTo>
                    <a:pt x="79" y="12"/>
                  </a:lnTo>
                  <a:lnTo>
                    <a:pt x="74" y="7"/>
                  </a:lnTo>
                  <a:lnTo>
                    <a:pt x="68" y="5"/>
                  </a:lnTo>
                  <a:lnTo>
                    <a:pt x="60" y="2"/>
                  </a:lnTo>
                  <a:lnTo>
                    <a:pt x="55" y="0"/>
                  </a:lnTo>
                  <a:lnTo>
                    <a:pt x="47" y="0"/>
                  </a:lnTo>
                  <a:lnTo>
                    <a:pt x="39" y="0"/>
                  </a:lnTo>
                  <a:lnTo>
                    <a:pt x="31" y="2"/>
                  </a:lnTo>
                  <a:lnTo>
                    <a:pt x="26" y="5"/>
                  </a:lnTo>
                  <a:lnTo>
                    <a:pt x="21" y="7"/>
                  </a:lnTo>
                  <a:lnTo>
                    <a:pt x="16" y="12"/>
                  </a:lnTo>
                  <a:lnTo>
                    <a:pt x="10" y="16"/>
                  </a:lnTo>
                  <a:lnTo>
                    <a:pt x="5" y="21"/>
                  </a:lnTo>
                  <a:lnTo>
                    <a:pt x="2" y="28"/>
                  </a:lnTo>
                  <a:lnTo>
                    <a:pt x="2" y="35"/>
                  </a:lnTo>
                  <a:lnTo>
                    <a:pt x="0" y="40"/>
                  </a:lnTo>
                  <a:lnTo>
                    <a:pt x="2" y="46"/>
                  </a:lnTo>
                  <a:lnTo>
                    <a:pt x="2" y="53"/>
                  </a:lnTo>
                  <a:lnTo>
                    <a:pt x="5" y="58"/>
                  </a:lnTo>
                  <a:lnTo>
                    <a:pt x="10" y="65"/>
                  </a:lnTo>
                  <a:lnTo>
                    <a:pt x="16" y="70"/>
                  </a:lnTo>
                  <a:lnTo>
                    <a:pt x="21" y="74"/>
                  </a:lnTo>
                  <a:lnTo>
                    <a:pt x="26" y="77"/>
                  </a:lnTo>
                  <a:lnTo>
                    <a:pt x="31" y="79"/>
                  </a:lnTo>
                  <a:lnTo>
                    <a:pt x="39" y="81"/>
                  </a:lnTo>
                  <a:lnTo>
                    <a:pt x="47" y="81"/>
                  </a:lnTo>
                  <a:lnTo>
                    <a:pt x="47" y="8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33" name="Freeform 274">
              <a:extLst>
                <a:ext uri="{FF2B5EF4-FFF2-40B4-BE49-F238E27FC236}">
                  <a16:creationId xmlns:a16="http://schemas.microsoft.com/office/drawing/2014/main" id="{416E3C84-D397-4380-A044-07C96D963725}"/>
                </a:ext>
              </a:extLst>
            </p:cNvPr>
            <p:cNvSpPr>
              <a:spLocks/>
            </p:cNvSpPr>
            <p:nvPr/>
          </p:nvSpPr>
          <p:spPr bwMode="auto">
            <a:xfrm>
              <a:off x="2520" y="1077"/>
              <a:ext cx="92" cy="81"/>
            </a:xfrm>
            <a:custGeom>
              <a:avLst/>
              <a:gdLst>
                <a:gd name="T0" fmla="*/ 47 w 92"/>
                <a:gd name="T1" fmla="*/ 78 h 81"/>
                <a:gd name="T2" fmla="*/ 55 w 92"/>
                <a:gd name="T3" fmla="*/ 81 h 81"/>
                <a:gd name="T4" fmla="*/ 60 w 92"/>
                <a:gd name="T5" fmla="*/ 78 h 81"/>
                <a:gd name="T6" fmla="*/ 68 w 92"/>
                <a:gd name="T7" fmla="*/ 76 h 81"/>
                <a:gd name="T8" fmla="*/ 74 w 92"/>
                <a:gd name="T9" fmla="*/ 71 h 81"/>
                <a:gd name="T10" fmla="*/ 79 w 92"/>
                <a:gd name="T11" fmla="*/ 69 h 81"/>
                <a:gd name="T12" fmla="*/ 84 w 92"/>
                <a:gd name="T13" fmla="*/ 64 h 81"/>
                <a:gd name="T14" fmla="*/ 87 w 92"/>
                <a:gd name="T15" fmla="*/ 58 h 81"/>
                <a:gd name="T16" fmla="*/ 92 w 92"/>
                <a:gd name="T17" fmla="*/ 53 h 81"/>
                <a:gd name="T18" fmla="*/ 92 w 92"/>
                <a:gd name="T19" fmla="*/ 46 h 81"/>
                <a:gd name="T20" fmla="*/ 92 w 92"/>
                <a:gd name="T21" fmla="*/ 39 h 81"/>
                <a:gd name="T22" fmla="*/ 92 w 92"/>
                <a:gd name="T23" fmla="*/ 34 h 81"/>
                <a:gd name="T24" fmla="*/ 92 w 92"/>
                <a:gd name="T25" fmla="*/ 27 h 81"/>
                <a:gd name="T26" fmla="*/ 87 w 92"/>
                <a:gd name="T27" fmla="*/ 20 h 81"/>
                <a:gd name="T28" fmla="*/ 84 w 92"/>
                <a:gd name="T29" fmla="*/ 16 h 81"/>
                <a:gd name="T30" fmla="*/ 79 w 92"/>
                <a:gd name="T31" fmla="*/ 11 h 81"/>
                <a:gd name="T32" fmla="*/ 74 w 92"/>
                <a:gd name="T33" fmla="*/ 6 h 81"/>
                <a:gd name="T34" fmla="*/ 68 w 92"/>
                <a:gd name="T35" fmla="*/ 4 h 81"/>
                <a:gd name="T36" fmla="*/ 60 w 92"/>
                <a:gd name="T37" fmla="*/ 2 h 81"/>
                <a:gd name="T38" fmla="*/ 55 w 92"/>
                <a:gd name="T39" fmla="*/ 0 h 81"/>
                <a:gd name="T40" fmla="*/ 47 w 92"/>
                <a:gd name="T41" fmla="*/ 0 h 81"/>
                <a:gd name="T42" fmla="*/ 39 w 92"/>
                <a:gd name="T43" fmla="*/ 0 h 81"/>
                <a:gd name="T44" fmla="*/ 31 w 92"/>
                <a:gd name="T45" fmla="*/ 2 h 81"/>
                <a:gd name="T46" fmla="*/ 26 w 92"/>
                <a:gd name="T47" fmla="*/ 4 h 81"/>
                <a:gd name="T48" fmla="*/ 21 w 92"/>
                <a:gd name="T49" fmla="*/ 6 h 81"/>
                <a:gd name="T50" fmla="*/ 16 w 92"/>
                <a:gd name="T51" fmla="*/ 11 h 81"/>
                <a:gd name="T52" fmla="*/ 10 w 92"/>
                <a:gd name="T53" fmla="*/ 16 h 81"/>
                <a:gd name="T54" fmla="*/ 5 w 92"/>
                <a:gd name="T55" fmla="*/ 20 h 81"/>
                <a:gd name="T56" fmla="*/ 2 w 92"/>
                <a:gd name="T57" fmla="*/ 27 h 81"/>
                <a:gd name="T58" fmla="*/ 2 w 92"/>
                <a:gd name="T59" fmla="*/ 34 h 81"/>
                <a:gd name="T60" fmla="*/ 0 w 92"/>
                <a:gd name="T61" fmla="*/ 39 h 81"/>
                <a:gd name="T62" fmla="*/ 2 w 92"/>
                <a:gd name="T63" fmla="*/ 46 h 81"/>
                <a:gd name="T64" fmla="*/ 2 w 92"/>
                <a:gd name="T65" fmla="*/ 53 h 81"/>
                <a:gd name="T66" fmla="*/ 5 w 92"/>
                <a:gd name="T67" fmla="*/ 58 h 81"/>
                <a:gd name="T68" fmla="*/ 10 w 92"/>
                <a:gd name="T69" fmla="*/ 64 h 81"/>
                <a:gd name="T70" fmla="*/ 16 w 92"/>
                <a:gd name="T71" fmla="*/ 69 h 81"/>
                <a:gd name="T72" fmla="*/ 21 w 92"/>
                <a:gd name="T73" fmla="*/ 71 h 81"/>
                <a:gd name="T74" fmla="*/ 26 w 92"/>
                <a:gd name="T75" fmla="*/ 76 h 81"/>
                <a:gd name="T76" fmla="*/ 31 w 92"/>
                <a:gd name="T77" fmla="*/ 78 h 81"/>
                <a:gd name="T78" fmla="*/ 39 w 92"/>
                <a:gd name="T79" fmla="*/ 81 h 81"/>
                <a:gd name="T80" fmla="*/ 47 w 92"/>
                <a:gd name="T81" fmla="*/ 81 h 81"/>
                <a:gd name="T82" fmla="*/ 47 w 92"/>
                <a:gd name="T8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1">
                  <a:moveTo>
                    <a:pt x="47" y="78"/>
                  </a:moveTo>
                  <a:lnTo>
                    <a:pt x="55" y="81"/>
                  </a:lnTo>
                  <a:lnTo>
                    <a:pt x="60" y="78"/>
                  </a:lnTo>
                  <a:lnTo>
                    <a:pt x="68" y="76"/>
                  </a:lnTo>
                  <a:lnTo>
                    <a:pt x="74" y="71"/>
                  </a:lnTo>
                  <a:lnTo>
                    <a:pt x="79" y="69"/>
                  </a:lnTo>
                  <a:lnTo>
                    <a:pt x="84" y="64"/>
                  </a:lnTo>
                  <a:lnTo>
                    <a:pt x="87" y="58"/>
                  </a:lnTo>
                  <a:lnTo>
                    <a:pt x="92" y="53"/>
                  </a:lnTo>
                  <a:lnTo>
                    <a:pt x="92" y="46"/>
                  </a:lnTo>
                  <a:lnTo>
                    <a:pt x="92" y="39"/>
                  </a:lnTo>
                  <a:lnTo>
                    <a:pt x="92" y="34"/>
                  </a:lnTo>
                  <a:lnTo>
                    <a:pt x="92" y="27"/>
                  </a:lnTo>
                  <a:lnTo>
                    <a:pt x="87" y="20"/>
                  </a:lnTo>
                  <a:lnTo>
                    <a:pt x="84" y="16"/>
                  </a:lnTo>
                  <a:lnTo>
                    <a:pt x="79" y="11"/>
                  </a:lnTo>
                  <a:lnTo>
                    <a:pt x="74" y="6"/>
                  </a:lnTo>
                  <a:lnTo>
                    <a:pt x="68" y="4"/>
                  </a:lnTo>
                  <a:lnTo>
                    <a:pt x="60" y="2"/>
                  </a:lnTo>
                  <a:lnTo>
                    <a:pt x="55" y="0"/>
                  </a:lnTo>
                  <a:lnTo>
                    <a:pt x="47" y="0"/>
                  </a:lnTo>
                  <a:lnTo>
                    <a:pt x="39" y="0"/>
                  </a:lnTo>
                  <a:lnTo>
                    <a:pt x="31" y="2"/>
                  </a:lnTo>
                  <a:lnTo>
                    <a:pt x="26" y="4"/>
                  </a:lnTo>
                  <a:lnTo>
                    <a:pt x="21" y="6"/>
                  </a:lnTo>
                  <a:lnTo>
                    <a:pt x="16" y="11"/>
                  </a:lnTo>
                  <a:lnTo>
                    <a:pt x="10" y="16"/>
                  </a:lnTo>
                  <a:lnTo>
                    <a:pt x="5" y="20"/>
                  </a:lnTo>
                  <a:lnTo>
                    <a:pt x="2" y="27"/>
                  </a:lnTo>
                  <a:lnTo>
                    <a:pt x="2" y="34"/>
                  </a:lnTo>
                  <a:lnTo>
                    <a:pt x="0" y="39"/>
                  </a:lnTo>
                  <a:lnTo>
                    <a:pt x="2" y="46"/>
                  </a:lnTo>
                  <a:lnTo>
                    <a:pt x="2" y="53"/>
                  </a:lnTo>
                  <a:lnTo>
                    <a:pt x="5" y="58"/>
                  </a:lnTo>
                  <a:lnTo>
                    <a:pt x="10" y="64"/>
                  </a:lnTo>
                  <a:lnTo>
                    <a:pt x="16" y="69"/>
                  </a:lnTo>
                  <a:lnTo>
                    <a:pt x="21" y="71"/>
                  </a:lnTo>
                  <a:lnTo>
                    <a:pt x="26" y="76"/>
                  </a:lnTo>
                  <a:lnTo>
                    <a:pt x="31" y="78"/>
                  </a:lnTo>
                  <a:lnTo>
                    <a:pt x="39" y="81"/>
                  </a:lnTo>
                  <a:lnTo>
                    <a:pt x="47" y="81"/>
                  </a:lnTo>
                  <a:lnTo>
                    <a:pt x="47" y="8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34" name="Freeform 275">
              <a:extLst>
                <a:ext uri="{FF2B5EF4-FFF2-40B4-BE49-F238E27FC236}">
                  <a16:creationId xmlns:a16="http://schemas.microsoft.com/office/drawing/2014/main" id="{33F46256-E931-4FCE-AB93-44078E904819}"/>
                </a:ext>
              </a:extLst>
            </p:cNvPr>
            <p:cNvSpPr>
              <a:spLocks/>
            </p:cNvSpPr>
            <p:nvPr/>
          </p:nvSpPr>
          <p:spPr bwMode="auto">
            <a:xfrm>
              <a:off x="2520" y="1186"/>
              <a:ext cx="92" cy="81"/>
            </a:xfrm>
            <a:custGeom>
              <a:avLst/>
              <a:gdLst>
                <a:gd name="T0" fmla="*/ 47 w 92"/>
                <a:gd name="T1" fmla="*/ 78 h 81"/>
                <a:gd name="T2" fmla="*/ 55 w 92"/>
                <a:gd name="T3" fmla="*/ 81 h 81"/>
                <a:gd name="T4" fmla="*/ 60 w 92"/>
                <a:gd name="T5" fmla="*/ 78 h 81"/>
                <a:gd name="T6" fmla="*/ 68 w 92"/>
                <a:gd name="T7" fmla="*/ 76 h 81"/>
                <a:gd name="T8" fmla="*/ 74 w 92"/>
                <a:gd name="T9" fmla="*/ 74 h 81"/>
                <a:gd name="T10" fmla="*/ 79 w 92"/>
                <a:gd name="T11" fmla="*/ 69 h 81"/>
                <a:gd name="T12" fmla="*/ 84 w 92"/>
                <a:gd name="T13" fmla="*/ 65 h 81"/>
                <a:gd name="T14" fmla="*/ 87 w 92"/>
                <a:gd name="T15" fmla="*/ 58 h 81"/>
                <a:gd name="T16" fmla="*/ 92 w 92"/>
                <a:gd name="T17" fmla="*/ 53 h 81"/>
                <a:gd name="T18" fmla="*/ 92 w 92"/>
                <a:gd name="T19" fmla="*/ 46 h 81"/>
                <a:gd name="T20" fmla="*/ 92 w 92"/>
                <a:gd name="T21" fmla="*/ 39 h 81"/>
                <a:gd name="T22" fmla="*/ 92 w 92"/>
                <a:gd name="T23" fmla="*/ 34 h 81"/>
                <a:gd name="T24" fmla="*/ 92 w 92"/>
                <a:gd name="T25" fmla="*/ 27 h 81"/>
                <a:gd name="T26" fmla="*/ 87 w 92"/>
                <a:gd name="T27" fmla="*/ 20 h 81"/>
                <a:gd name="T28" fmla="*/ 84 w 92"/>
                <a:gd name="T29" fmla="*/ 16 h 81"/>
                <a:gd name="T30" fmla="*/ 79 w 92"/>
                <a:gd name="T31" fmla="*/ 11 h 81"/>
                <a:gd name="T32" fmla="*/ 74 w 92"/>
                <a:gd name="T33" fmla="*/ 7 h 81"/>
                <a:gd name="T34" fmla="*/ 68 w 92"/>
                <a:gd name="T35" fmla="*/ 4 h 81"/>
                <a:gd name="T36" fmla="*/ 60 w 92"/>
                <a:gd name="T37" fmla="*/ 2 h 81"/>
                <a:gd name="T38" fmla="*/ 55 w 92"/>
                <a:gd name="T39" fmla="*/ 0 h 81"/>
                <a:gd name="T40" fmla="*/ 47 w 92"/>
                <a:gd name="T41" fmla="*/ 0 h 81"/>
                <a:gd name="T42" fmla="*/ 39 w 92"/>
                <a:gd name="T43" fmla="*/ 0 h 81"/>
                <a:gd name="T44" fmla="*/ 31 w 92"/>
                <a:gd name="T45" fmla="*/ 2 h 81"/>
                <a:gd name="T46" fmla="*/ 26 w 92"/>
                <a:gd name="T47" fmla="*/ 4 h 81"/>
                <a:gd name="T48" fmla="*/ 21 w 92"/>
                <a:gd name="T49" fmla="*/ 7 h 81"/>
                <a:gd name="T50" fmla="*/ 16 w 92"/>
                <a:gd name="T51" fmla="*/ 11 h 81"/>
                <a:gd name="T52" fmla="*/ 10 w 92"/>
                <a:gd name="T53" fmla="*/ 16 h 81"/>
                <a:gd name="T54" fmla="*/ 5 w 92"/>
                <a:gd name="T55" fmla="*/ 20 h 81"/>
                <a:gd name="T56" fmla="*/ 2 w 92"/>
                <a:gd name="T57" fmla="*/ 27 h 81"/>
                <a:gd name="T58" fmla="*/ 2 w 92"/>
                <a:gd name="T59" fmla="*/ 34 h 81"/>
                <a:gd name="T60" fmla="*/ 0 w 92"/>
                <a:gd name="T61" fmla="*/ 39 h 81"/>
                <a:gd name="T62" fmla="*/ 2 w 92"/>
                <a:gd name="T63" fmla="*/ 46 h 81"/>
                <a:gd name="T64" fmla="*/ 2 w 92"/>
                <a:gd name="T65" fmla="*/ 53 h 81"/>
                <a:gd name="T66" fmla="*/ 5 w 92"/>
                <a:gd name="T67" fmla="*/ 58 h 81"/>
                <a:gd name="T68" fmla="*/ 10 w 92"/>
                <a:gd name="T69" fmla="*/ 65 h 81"/>
                <a:gd name="T70" fmla="*/ 16 w 92"/>
                <a:gd name="T71" fmla="*/ 69 h 81"/>
                <a:gd name="T72" fmla="*/ 21 w 92"/>
                <a:gd name="T73" fmla="*/ 74 h 81"/>
                <a:gd name="T74" fmla="*/ 26 w 92"/>
                <a:gd name="T75" fmla="*/ 76 h 81"/>
                <a:gd name="T76" fmla="*/ 31 w 92"/>
                <a:gd name="T77" fmla="*/ 78 h 81"/>
                <a:gd name="T78" fmla="*/ 39 w 92"/>
                <a:gd name="T79" fmla="*/ 81 h 81"/>
                <a:gd name="T80" fmla="*/ 47 w 92"/>
                <a:gd name="T81" fmla="*/ 81 h 81"/>
                <a:gd name="T82" fmla="*/ 47 w 92"/>
                <a:gd name="T8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1">
                  <a:moveTo>
                    <a:pt x="47" y="78"/>
                  </a:moveTo>
                  <a:lnTo>
                    <a:pt x="55" y="81"/>
                  </a:lnTo>
                  <a:lnTo>
                    <a:pt x="60" y="78"/>
                  </a:lnTo>
                  <a:lnTo>
                    <a:pt x="68" y="76"/>
                  </a:lnTo>
                  <a:lnTo>
                    <a:pt x="74" y="74"/>
                  </a:lnTo>
                  <a:lnTo>
                    <a:pt x="79" y="69"/>
                  </a:lnTo>
                  <a:lnTo>
                    <a:pt x="84" y="65"/>
                  </a:lnTo>
                  <a:lnTo>
                    <a:pt x="87" y="58"/>
                  </a:lnTo>
                  <a:lnTo>
                    <a:pt x="92" y="53"/>
                  </a:lnTo>
                  <a:lnTo>
                    <a:pt x="92" y="46"/>
                  </a:lnTo>
                  <a:lnTo>
                    <a:pt x="92" y="39"/>
                  </a:lnTo>
                  <a:lnTo>
                    <a:pt x="92" y="34"/>
                  </a:lnTo>
                  <a:lnTo>
                    <a:pt x="92" y="27"/>
                  </a:lnTo>
                  <a:lnTo>
                    <a:pt x="87" y="20"/>
                  </a:lnTo>
                  <a:lnTo>
                    <a:pt x="84" y="16"/>
                  </a:lnTo>
                  <a:lnTo>
                    <a:pt x="79" y="11"/>
                  </a:lnTo>
                  <a:lnTo>
                    <a:pt x="74" y="7"/>
                  </a:lnTo>
                  <a:lnTo>
                    <a:pt x="68" y="4"/>
                  </a:lnTo>
                  <a:lnTo>
                    <a:pt x="60" y="2"/>
                  </a:lnTo>
                  <a:lnTo>
                    <a:pt x="55" y="0"/>
                  </a:lnTo>
                  <a:lnTo>
                    <a:pt x="47" y="0"/>
                  </a:lnTo>
                  <a:lnTo>
                    <a:pt x="39" y="0"/>
                  </a:lnTo>
                  <a:lnTo>
                    <a:pt x="31" y="2"/>
                  </a:lnTo>
                  <a:lnTo>
                    <a:pt x="26" y="4"/>
                  </a:lnTo>
                  <a:lnTo>
                    <a:pt x="21" y="7"/>
                  </a:lnTo>
                  <a:lnTo>
                    <a:pt x="16" y="11"/>
                  </a:lnTo>
                  <a:lnTo>
                    <a:pt x="10" y="16"/>
                  </a:lnTo>
                  <a:lnTo>
                    <a:pt x="5" y="20"/>
                  </a:lnTo>
                  <a:lnTo>
                    <a:pt x="2" y="27"/>
                  </a:lnTo>
                  <a:lnTo>
                    <a:pt x="2" y="34"/>
                  </a:lnTo>
                  <a:lnTo>
                    <a:pt x="0" y="39"/>
                  </a:lnTo>
                  <a:lnTo>
                    <a:pt x="2" y="46"/>
                  </a:lnTo>
                  <a:lnTo>
                    <a:pt x="2" y="53"/>
                  </a:lnTo>
                  <a:lnTo>
                    <a:pt x="5" y="58"/>
                  </a:lnTo>
                  <a:lnTo>
                    <a:pt x="10" y="65"/>
                  </a:lnTo>
                  <a:lnTo>
                    <a:pt x="16" y="69"/>
                  </a:lnTo>
                  <a:lnTo>
                    <a:pt x="21" y="74"/>
                  </a:lnTo>
                  <a:lnTo>
                    <a:pt x="26" y="76"/>
                  </a:lnTo>
                  <a:lnTo>
                    <a:pt x="31" y="78"/>
                  </a:lnTo>
                  <a:lnTo>
                    <a:pt x="39" y="81"/>
                  </a:lnTo>
                  <a:lnTo>
                    <a:pt x="47" y="81"/>
                  </a:lnTo>
                  <a:lnTo>
                    <a:pt x="47" y="8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35" name="Freeform 276">
              <a:extLst>
                <a:ext uri="{FF2B5EF4-FFF2-40B4-BE49-F238E27FC236}">
                  <a16:creationId xmlns:a16="http://schemas.microsoft.com/office/drawing/2014/main" id="{05B3BF1B-8013-45A5-9063-AAB050DDB92F}"/>
                </a:ext>
              </a:extLst>
            </p:cNvPr>
            <p:cNvSpPr>
              <a:spLocks/>
            </p:cNvSpPr>
            <p:nvPr/>
          </p:nvSpPr>
          <p:spPr bwMode="auto">
            <a:xfrm>
              <a:off x="2520" y="1292"/>
              <a:ext cx="92" cy="82"/>
            </a:xfrm>
            <a:custGeom>
              <a:avLst/>
              <a:gdLst>
                <a:gd name="T0" fmla="*/ 47 w 92"/>
                <a:gd name="T1" fmla="*/ 79 h 82"/>
                <a:gd name="T2" fmla="*/ 55 w 92"/>
                <a:gd name="T3" fmla="*/ 82 h 82"/>
                <a:gd name="T4" fmla="*/ 60 w 92"/>
                <a:gd name="T5" fmla="*/ 79 h 82"/>
                <a:gd name="T6" fmla="*/ 68 w 92"/>
                <a:gd name="T7" fmla="*/ 77 h 82"/>
                <a:gd name="T8" fmla="*/ 74 w 92"/>
                <a:gd name="T9" fmla="*/ 75 h 82"/>
                <a:gd name="T10" fmla="*/ 79 w 92"/>
                <a:gd name="T11" fmla="*/ 70 h 82"/>
                <a:gd name="T12" fmla="*/ 84 w 92"/>
                <a:gd name="T13" fmla="*/ 65 h 82"/>
                <a:gd name="T14" fmla="*/ 87 w 92"/>
                <a:gd name="T15" fmla="*/ 58 h 82"/>
                <a:gd name="T16" fmla="*/ 92 w 92"/>
                <a:gd name="T17" fmla="*/ 54 h 82"/>
                <a:gd name="T18" fmla="*/ 92 w 92"/>
                <a:gd name="T19" fmla="*/ 47 h 82"/>
                <a:gd name="T20" fmla="*/ 92 w 92"/>
                <a:gd name="T21" fmla="*/ 40 h 82"/>
                <a:gd name="T22" fmla="*/ 92 w 92"/>
                <a:gd name="T23" fmla="*/ 35 h 82"/>
                <a:gd name="T24" fmla="*/ 92 w 92"/>
                <a:gd name="T25" fmla="*/ 28 h 82"/>
                <a:gd name="T26" fmla="*/ 87 w 92"/>
                <a:gd name="T27" fmla="*/ 21 h 82"/>
                <a:gd name="T28" fmla="*/ 84 w 92"/>
                <a:gd name="T29" fmla="*/ 17 h 82"/>
                <a:gd name="T30" fmla="*/ 79 w 92"/>
                <a:gd name="T31" fmla="*/ 12 h 82"/>
                <a:gd name="T32" fmla="*/ 74 w 92"/>
                <a:gd name="T33" fmla="*/ 7 h 82"/>
                <a:gd name="T34" fmla="*/ 68 w 92"/>
                <a:gd name="T35" fmla="*/ 5 h 82"/>
                <a:gd name="T36" fmla="*/ 60 w 92"/>
                <a:gd name="T37" fmla="*/ 3 h 82"/>
                <a:gd name="T38" fmla="*/ 55 w 92"/>
                <a:gd name="T39" fmla="*/ 0 h 82"/>
                <a:gd name="T40" fmla="*/ 47 w 92"/>
                <a:gd name="T41" fmla="*/ 0 h 82"/>
                <a:gd name="T42" fmla="*/ 39 w 92"/>
                <a:gd name="T43" fmla="*/ 0 h 82"/>
                <a:gd name="T44" fmla="*/ 31 w 92"/>
                <a:gd name="T45" fmla="*/ 3 h 82"/>
                <a:gd name="T46" fmla="*/ 26 w 92"/>
                <a:gd name="T47" fmla="*/ 5 h 82"/>
                <a:gd name="T48" fmla="*/ 21 w 92"/>
                <a:gd name="T49" fmla="*/ 7 h 82"/>
                <a:gd name="T50" fmla="*/ 16 w 92"/>
                <a:gd name="T51" fmla="*/ 12 h 82"/>
                <a:gd name="T52" fmla="*/ 10 w 92"/>
                <a:gd name="T53" fmla="*/ 17 h 82"/>
                <a:gd name="T54" fmla="*/ 5 w 92"/>
                <a:gd name="T55" fmla="*/ 21 h 82"/>
                <a:gd name="T56" fmla="*/ 2 w 92"/>
                <a:gd name="T57" fmla="*/ 28 h 82"/>
                <a:gd name="T58" fmla="*/ 2 w 92"/>
                <a:gd name="T59" fmla="*/ 35 h 82"/>
                <a:gd name="T60" fmla="*/ 0 w 92"/>
                <a:gd name="T61" fmla="*/ 40 h 82"/>
                <a:gd name="T62" fmla="*/ 2 w 92"/>
                <a:gd name="T63" fmla="*/ 47 h 82"/>
                <a:gd name="T64" fmla="*/ 2 w 92"/>
                <a:gd name="T65" fmla="*/ 54 h 82"/>
                <a:gd name="T66" fmla="*/ 5 w 92"/>
                <a:gd name="T67" fmla="*/ 58 h 82"/>
                <a:gd name="T68" fmla="*/ 10 w 92"/>
                <a:gd name="T69" fmla="*/ 65 h 82"/>
                <a:gd name="T70" fmla="*/ 16 w 92"/>
                <a:gd name="T71" fmla="*/ 70 h 82"/>
                <a:gd name="T72" fmla="*/ 21 w 92"/>
                <a:gd name="T73" fmla="*/ 75 h 82"/>
                <a:gd name="T74" fmla="*/ 26 w 92"/>
                <a:gd name="T75" fmla="*/ 77 h 82"/>
                <a:gd name="T76" fmla="*/ 31 w 92"/>
                <a:gd name="T77" fmla="*/ 79 h 82"/>
                <a:gd name="T78" fmla="*/ 39 w 92"/>
                <a:gd name="T79" fmla="*/ 82 h 82"/>
                <a:gd name="T80" fmla="*/ 47 w 92"/>
                <a:gd name="T81" fmla="*/ 82 h 82"/>
                <a:gd name="T82" fmla="*/ 47 w 92"/>
                <a:gd name="T8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2">
                  <a:moveTo>
                    <a:pt x="47" y="79"/>
                  </a:moveTo>
                  <a:lnTo>
                    <a:pt x="55" y="82"/>
                  </a:lnTo>
                  <a:lnTo>
                    <a:pt x="60" y="79"/>
                  </a:lnTo>
                  <a:lnTo>
                    <a:pt x="68" y="77"/>
                  </a:lnTo>
                  <a:lnTo>
                    <a:pt x="74" y="75"/>
                  </a:lnTo>
                  <a:lnTo>
                    <a:pt x="79" y="70"/>
                  </a:lnTo>
                  <a:lnTo>
                    <a:pt x="84" y="65"/>
                  </a:lnTo>
                  <a:lnTo>
                    <a:pt x="87" y="58"/>
                  </a:lnTo>
                  <a:lnTo>
                    <a:pt x="92" y="54"/>
                  </a:lnTo>
                  <a:lnTo>
                    <a:pt x="92" y="47"/>
                  </a:lnTo>
                  <a:lnTo>
                    <a:pt x="92" y="40"/>
                  </a:lnTo>
                  <a:lnTo>
                    <a:pt x="92" y="35"/>
                  </a:lnTo>
                  <a:lnTo>
                    <a:pt x="92" y="28"/>
                  </a:lnTo>
                  <a:lnTo>
                    <a:pt x="87" y="21"/>
                  </a:lnTo>
                  <a:lnTo>
                    <a:pt x="84" y="17"/>
                  </a:lnTo>
                  <a:lnTo>
                    <a:pt x="79" y="12"/>
                  </a:lnTo>
                  <a:lnTo>
                    <a:pt x="74" y="7"/>
                  </a:lnTo>
                  <a:lnTo>
                    <a:pt x="68" y="5"/>
                  </a:lnTo>
                  <a:lnTo>
                    <a:pt x="60" y="3"/>
                  </a:lnTo>
                  <a:lnTo>
                    <a:pt x="55" y="0"/>
                  </a:lnTo>
                  <a:lnTo>
                    <a:pt x="47" y="0"/>
                  </a:lnTo>
                  <a:lnTo>
                    <a:pt x="39" y="0"/>
                  </a:lnTo>
                  <a:lnTo>
                    <a:pt x="31" y="3"/>
                  </a:lnTo>
                  <a:lnTo>
                    <a:pt x="26" y="5"/>
                  </a:lnTo>
                  <a:lnTo>
                    <a:pt x="21" y="7"/>
                  </a:lnTo>
                  <a:lnTo>
                    <a:pt x="16" y="12"/>
                  </a:lnTo>
                  <a:lnTo>
                    <a:pt x="10" y="17"/>
                  </a:lnTo>
                  <a:lnTo>
                    <a:pt x="5" y="21"/>
                  </a:lnTo>
                  <a:lnTo>
                    <a:pt x="2" y="28"/>
                  </a:lnTo>
                  <a:lnTo>
                    <a:pt x="2" y="35"/>
                  </a:lnTo>
                  <a:lnTo>
                    <a:pt x="0" y="40"/>
                  </a:lnTo>
                  <a:lnTo>
                    <a:pt x="2" y="47"/>
                  </a:lnTo>
                  <a:lnTo>
                    <a:pt x="2" y="54"/>
                  </a:lnTo>
                  <a:lnTo>
                    <a:pt x="5" y="58"/>
                  </a:lnTo>
                  <a:lnTo>
                    <a:pt x="10" y="65"/>
                  </a:lnTo>
                  <a:lnTo>
                    <a:pt x="16" y="70"/>
                  </a:lnTo>
                  <a:lnTo>
                    <a:pt x="21" y="75"/>
                  </a:lnTo>
                  <a:lnTo>
                    <a:pt x="26" y="77"/>
                  </a:lnTo>
                  <a:lnTo>
                    <a:pt x="31" y="79"/>
                  </a:lnTo>
                  <a:lnTo>
                    <a:pt x="39" y="82"/>
                  </a:lnTo>
                  <a:lnTo>
                    <a:pt x="47" y="82"/>
                  </a:lnTo>
                  <a:lnTo>
                    <a:pt x="47" y="8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36" name="Freeform 277">
              <a:extLst>
                <a:ext uri="{FF2B5EF4-FFF2-40B4-BE49-F238E27FC236}">
                  <a16:creationId xmlns:a16="http://schemas.microsoft.com/office/drawing/2014/main" id="{F02826FE-E483-4E42-8EFC-812F3FD96E43}"/>
                </a:ext>
              </a:extLst>
            </p:cNvPr>
            <p:cNvSpPr>
              <a:spLocks/>
            </p:cNvSpPr>
            <p:nvPr/>
          </p:nvSpPr>
          <p:spPr bwMode="auto">
            <a:xfrm>
              <a:off x="2520" y="1399"/>
              <a:ext cx="92" cy="81"/>
            </a:xfrm>
            <a:custGeom>
              <a:avLst/>
              <a:gdLst>
                <a:gd name="T0" fmla="*/ 47 w 92"/>
                <a:gd name="T1" fmla="*/ 79 h 81"/>
                <a:gd name="T2" fmla="*/ 55 w 92"/>
                <a:gd name="T3" fmla="*/ 81 h 81"/>
                <a:gd name="T4" fmla="*/ 60 w 92"/>
                <a:gd name="T5" fmla="*/ 79 h 81"/>
                <a:gd name="T6" fmla="*/ 68 w 92"/>
                <a:gd name="T7" fmla="*/ 77 h 81"/>
                <a:gd name="T8" fmla="*/ 74 w 92"/>
                <a:gd name="T9" fmla="*/ 74 h 81"/>
                <a:gd name="T10" fmla="*/ 79 w 92"/>
                <a:gd name="T11" fmla="*/ 70 h 81"/>
                <a:gd name="T12" fmla="*/ 84 w 92"/>
                <a:gd name="T13" fmla="*/ 65 h 81"/>
                <a:gd name="T14" fmla="*/ 87 w 92"/>
                <a:gd name="T15" fmla="*/ 58 h 81"/>
                <a:gd name="T16" fmla="*/ 92 w 92"/>
                <a:gd name="T17" fmla="*/ 53 h 81"/>
                <a:gd name="T18" fmla="*/ 92 w 92"/>
                <a:gd name="T19" fmla="*/ 46 h 81"/>
                <a:gd name="T20" fmla="*/ 92 w 92"/>
                <a:gd name="T21" fmla="*/ 39 h 81"/>
                <a:gd name="T22" fmla="*/ 92 w 92"/>
                <a:gd name="T23" fmla="*/ 35 h 81"/>
                <a:gd name="T24" fmla="*/ 92 w 92"/>
                <a:gd name="T25" fmla="*/ 28 h 81"/>
                <a:gd name="T26" fmla="*/ 87 w 92"/>
                <a:gd name="T27" fmla="*/ 21 h 81"/>
                <a:gd name="T28" fmla="*/ 84 w 92"/>
                <a:gd name="T29" fmla="*/ 16 h 81"/>
                <a:gd name="T30" fmla="*/ 79 w 92"/>
                <a:gd name="T31" fmla="*/ 12 h 81"/>
                <a:gd name="T32" fmla="*/ 74 w 92"/>
                <a:gd name="T33" fmla="*/ 7 h 81"/>
                <a:gd name="T34" fmla="*/ 68 w 92"/>
                <a:gd name="T35" fmla="*/ 5 h 81"/>
                <a:gd name="T36" fmla="*/ 60 w 92"/>
                <a:gd name="T37" fmla="*/ 2 h 81"/>
                <a:gd name="T38" fmla="*/ 55 w 92"/>
                <a:gd name="T39" fmla="*/ 0 h 81"/>
                <a:gd name="T40" fmla="*/ 47 w 92"/>
                <a:gd name="T41" fmla="*/ 0 h 81"/>
                <a:gd name="T42" fmla="*/ 39 w 92"/>
                <a:gd name="T43" fmla="*/ 0 h 81"/>
                <a:gd name="T44" fmla="*/ 31 w 92"/>
                <a:gd name="T45" fmla="*/ 2 h 81"/>
                <a:gd name="T46" fmla="*/ 26 w 92"/>
                <a:gd name="T47" fmla="*/ 5 h 81"/>
                <a:gd name="T48" fmla="*/ 21 w 92"/>
                <a:gd name="T49" fmla="*/ 7 h 81"/>
                <a:gd name="T50" fmla="*/ 16 w 92"/>
                <a:gd name="T51" fmla="*/ 12 h 81"/>
                <a:gd name="T52" fmla="*/ 10 w 92"/>
                <a:gd name="T53" fmla="*/ 16 h 81"/>
                <a:gd name="T54" fmla="*/ 5 w 92"/>
                <a:gd name="T55" fmla="*/ 21 h 81"/>
                <a:gd name="T56" fmla="*/ 2 w 92"/>
                <a:gd name="T57" fmla="*/ 28 h 81"/>
                <a:gd name="T58" fmla="*/ 2 w 92"/>
                <a:gd name="T59" fmla="*/ 35 h 81"/>
                <a:gd name="T60" fmla="*/ 0 w 92"/>
                <a:gd name="T61" fmla="*/ 39 h 81"/>
                <a:gd name="T62" fmla="*/ 2 w 92"/>
                <a:gd name="T63" fmla="*/ 46 h 81"/>
                <a:gd name="T64" fmla="*/ 2 w 92"/>
                <a:gd name="T65" fmla="*/ 53 h 81"/>
                <a:gd name="T66" fmla="*/ 5 w 92"/>
                <a:gd name="T67" fmla="*/ 58 h 81"/>
                <a:gd name="T68" fmla="*/ 10 w 92"/>
                <a:gd name="T69" fmla="*/ 65 h 81"/>
                <a:gd name="T70" fmla="*/ 16 w 92"/>
                <a:gd name="T71" fmla="*/ 70 h 81"/>
                <a:gd name="T72" fmla="*/ 21 w 92"/>
                <a:gd name="T73" fmla="*/ 74 h 81"/>
                <a:gd name="T74" fmla="*/ 26 w 92"/>
                <a:gd name="T75" fmla="*/ 77 h 81"/>
                <a:gd name="T76" fmla="*/ 31 w 92"/>
                <a:gd name="T77" fmla="*/ 79 h 81"/>
                <a:gd name="T78" fmla="*/ 39 w 92"/>
                <a:gd name="T79" fmla="*/ 81 h 81"/>
                <a:gd name="T80" fmla="*/ 47 w 92"/>
                <a:gd name="T81" fmla="*/ 81 h 81"/>
                <a:gd name="T82" fmla="*/ 47 w 92"/>
                <a:gd name="T8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1">
                  <a:moveTo>
                    <a:pt x="47" y="79"/>
                  </a:moveTo>
                  <a:lnTo>
                    <a:pt x="55" y="81"/>
                  </a:lnTo>
                  <a:lnTo>
                    <a:pt x="60" y="79"/>
                  </a:lnTo>
                  <a:lnTo>
                    <a:pt x="68" y="77"/>
                  </a:lnTo>
                  <a:lnTo>
                    <a:pt x="74" y="74"/>
                  </a:lnTo>
                  <a:lnTo>
                    <a:pt x="79" y="70"/>
                  </a:lnTo>
                  <a:lnTo>
                    <a:pt x="84" y="65"/>
                  </a:lnTo>
                  <a:lnTo>
                    <a:pt x="87" y="58"/>
                  </a:lnTo>
                  <a:lnTo>
                    <a:pt x="92" y="53"/>
                  </a:lnTo>
                  <a:lnTo>
                    <a:pt x="92" y="46"/>
                  </a:lnTo>
                  <a:lnTo>
                    <a:pt x="92" y="39"/>
                  </a:lnTo>
                  <a:lnTo>
                    <a:pt x="92" y="35"/>
                  </a:lnTo>
                  <a:lnTo>
                    <a:pt x="92" y="28"/>
                  </a:lnTo>
                  <a:lnTo>
                    <a:pt x="87" y="21"/>
                  </a:lnTo>
                  <a:lnTo>
                    <a:pt x="84" y="16"/>
                  </a:lnTo>
                  <a:lnTo>
                    <a:pt x="79" y="12"/>
                  </a:lnTo>
                  <a:lnTo>
                    <a:pt x="74" y="7"/>
                  </a:lnTo>
                  <a:lnTo>
                    <a:pt x="68" y="5"/>
                  </a:lnTo>
                  <a:lnTo>
                    <a:pt x="60" y="2"/>
                  </a:lnTo>
                  <a:lnTo>
                    <a:pt x="55" y="0"/>
                  </a:lnTo>
                  <a:lnTo>
                    <a:pt x="47" y="0"/>
                  </a:lnTo>
                  <a:lnTo>
                    <a:pt x="39" y="0"/>
                  </a:lnTo>
                  <a:lnTo>
                    <a:pt x="31" y="2"/>
                  </a:lnTo>
                  <a:lnTo>
                    <a:pt x="26" y="5"/>
                  </a:lnTo>
                  <a:lnTo>
                    <a:pt x="21" y="7"/>
                  </a:lnTo>
                  <a:lnTo>
                    <a:pt x="16" y="12"/>
                  </a:lnTo>
                  <a:lnTo>
                    <a:pt x="10" y="16"/>
                  </a:lnTo>
                  <a:lnTo>
                    <a:pt x="5" y="21"/>
                  </a:lnTo>
                  <a:lnTo>
                    <a:pt x="2" y="28"/>
                  </a:lnTo>
                  <a:lnTo>
                    <a:pt x="2" y="35"/>
                  </a:lnTo>
                  <a:lnTo>
                    <a:pt x="0" y="39"/>
                  </a:lnTo>
                  <a:lnTo>
                    <a:pt x="2" y="46"/>
                  </a:lnTo>
                  <a:lnTo>
                    <a:pt x="2" y="53"/>
                  </a:lnTo>
                  <a:lnTo>
                    <a:pt x="5" y="58"/>
                  </a:lnTo>
                  <a:lnTo>
                    <a:pt x="10" y="65"/>
                  </a:lnTo>
                  <a:lnTo>
                    <a:pt x="16" y="70"/>
                  </a:lnTo>
                  <a:lnTo>
                    <a:pt x="21" y="74"/>
                  </a:lnTo>
                  <a:lnTo>
                    <a:pt x="26" y="77"/>
                  </a:lnTo>
                  <a:lnTo>
                    <a:pt x="31" y="79"/>
                  </a:lnTo>
                  <a:lnTo>
                    <a:pt x="39" y="81"/>
                  </a:lnTo>
                  <a:lnTo>
                    <a:pt x="47" y="81"/>
                  </a:lnTo>
                  <a:lnTo>
                    <a:pt x="47" y="8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37" name="Rectangle 278">
              <a:extLst>
                <a:ext uri="{FF2B5EF4-FFF2-40B4-BE49-F238E27FC236}">
                  <a16:creationId xmlns:a16="http://schemas.microsoft.com/office/drawing/2014/main" id="{D168422D-D60F-4FF6-832F-7DF7BA7AC004}"/>
                </a:ext>
              </a:extLst>
            </p:cNvPr>
            <p:cNvSpPr>
              <a:spLocks noChangeArrowheads="1"/>
            </p:cNvSpPr>
            <p:nvPr/>
          </p:nvSpPr>
          <p:spPr bwMode="auto">
            <a:xfrm>
              <a:off x="2541" y="1392"/>
              <a:ext cx="4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38" name="Line 279">
              <a:extLst>
                <a:ext uri="{FF2B5EF4-FFF2-40B4-BE49-F238E27FC236}">
                  <a16:creationId xmlns:a16="http://schemas.microsoft.com/office/drawing/2014/main" id="{5916D4A0-01CF-466E-BBA8-647DBEDE2A55}"/>
                </a:ext>
              </a:extLst>
            </p:cNvPr>
            <p:cNvSpPr>
              <a:spLocks noChangeShapeType="1"/>
            </p:cNvSpPr>
            <p:nvPr/>
          </p:nvSpPr>
          <p:spPr bwMode="auto">
            <a:xfrm flipH="1">
              <a:off x="2660" y="1332"/>
              <a:ext cx="113" cy="2"/>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39" name="Line 280">
              <a:extLst>
                <a:ext uri="{FF2B5EF4-FFF2-40B4-BE49-F238E27FC236}">
                  <a16:creationId xmlns:a16="http://schemas.microsoft.com/office/drawing/2014/main" id="{2C318251-AAB8-4006-96C4-59B4A405A7FA}"/>
                </a:ext>
              </a:extLst>
            </p:cNvPr>
            <p:cNvSpPr>
              <a:spLocks noChangeShapeType="1"/>
            </p:cNvSpPr>
            <p:nvPr/>
          </p:nvSpPr>
          <p:spPr bwMode="auto">
            <a:xfrm flipH="1">
              <a:off x="2660" y="1225"/>
              <a:ext cx="113" cy="2"/>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40" name="Line 281">
              <a:extLst>
                <a:ext uri="{FF2B5EF4-FFF2-40B4-BE49-F238E27FC236}">
                  <a16:creationId xmlns:a16="http://schemas.microsoft.com/office/drawing/2014/main" id="{8B20E7F4-444E-469E-A3E9-4D0443A9A42D}"/>
                </a:ext>
              </a:extLst>
            </p:cNvPr>
            <p:cNvSpPr>
              <a:spLocks noChangeShapeType="1"/>
            </p:cNvSpPr>
            <p:nvPr/>
          </p:nvSpPr>
          <p:spPr bwMode="auto">
            <a:xfrm flipH="1">
              <a:off x="2660" y="1118"/>
              <a:ext cx="113"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41" name="Line 282">
              <a:extLst>
                <a:ext uri="{FF2B5EF4-FFF2-40B4-BE49-F238E27FC236}">
                  <a16:creationId xmlns:a16="http://schemas.microsoft.com/office/drawing/2014/main" id="{12D74C7E-B2F5-4040-929C-AD223942A3CF}"/>
                </a:ext>
              </a:extLst>
            </p:cNvPr>
            <p:cNvSpPr>
              <a:spLocks noChangeShapeType="1"/>
            </p:cNvSpPr>
            <p:nvPr/>
          </p:nvSpPr>
          <p:spPr bwMode="auto">
            <a:xfrm flipH="1">
              <a:off x="2660" y="1014"/>
              <a:ext cx="113"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42" name="Line 283">
              <a:extLst>
                <a:ext uri="{FF2B5EF4-FFF2-40B4-BE49-F238E27FC236}">
                  <a16:creationId xmlns:a16="http://schemas.microsoft.com/office/drawing/2014/main" id="{7962E399-B9B5-4472-8125-99BF897E8D36}"/>
                </a:ext>
              </a:extLst>
            </p:cNvPr>
            <p:cNvSpPr>
              <a:spLocks noChangeShapeType="1"/>
            </p:cNvSpPr>
            <p:nvPr/>
          </p:nvSpPr>
          <p:spPr bwMode="auto">
            <a:xfrm flipH="1">
              <a:off x="2660" y="907"/>
              <a:ext cx="113"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43" name="Rectangle 284">
              <a:extLst>
                <a:ext uri="{FF2B5EF4-FFF2-40B4-BE49-F238E27FC236}">
                  <a16:creationId xmlns:a16="http://schemas.microsoft.com/office/drawing/2014/main" id="{9835FB8F-1736-40E5-B38F-6EC945479398}"/>
                </a:ext>
              </a:extLst>
            </p:cNvPr>
            <p:cNvSpPr>
              <a:spLocks noChangeArrowheads="1"/>
            </p:cNvSpPr>
            <p:nvPr/>
          </p:nvSpPr>
          <p:spPr bwMode="auto">
            <a:xfrm>
              <a:off x="1567" y="1566"/>
              <a:ext cx="3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44" name="Freeform 285">
              <a:extLst>
                <a:ext uri="{FF2B5EF4-FFF2-40B4-BE49-F238E27FC236}">
                  <a16:creationId xmlns:a16="http://schemas.microsoft.com/office/drawing/2014/main" id="{CB1FEFF0-0D56-4EB4-AADC-5BC3EB4B840E}"/>
                </a:ext>
              </a:extLst>
            </p:cNvPr>
            <p:cNvSpPr>
              <a:spLocks/>
            </p:cNvSpPr>
            <p:nvPr/>
          </p:nvSpPr>
          <p:spPr bwMode="auto">
            <a:xfrm>
              <a:off x="2000" y="854"/>
              <a:ext cx="97" cy="640"/>
            </a:xfrm>
            <a:custGeom>
              <a:avLst/>
              <a:gdLst>
                <a:gd name="T0" fmla="*/ 95 w 97"/>
                <a:gd name="T1" fmla="*/ 640 h 640"/>
                <a:gd name="T2" fmla="*/ 97 w 97"/>
                <a:gd name="T3" fmla="*/ 0 h 640"/>
                <a:gd name="T4" fmla="*/ 0 w 97"/>
                <a:gd name="T5" fmla="*/ 0 h 640"/>
                <a:gd name="T6" fmla="*/ 0 w 97"/>
                <a:gd name="T7" fmla="*/ 640 h 640"/>
                <a:gd name="T8" fmla="*/ 97 w 97"/>
                <a:gd name="T9" fmla="*/ 640 h 640"/>
                <a:gd name="T10" fmla="*/ 97 w 97"/>
                <a:gd name="T11" fmla="*/ 640 h 640"/>
              </a:gdLst>
              <a:ahLst/>
              <a:cxnLst>
                <a:cxn ang="0">
                  <a:pos x="T0" y="T1"/>
                </a:cxn>
                <a:cxn ang="0">
                  <a:pos x="T2" y="T3"/>
                </a:cxn>
                <a:cxn ang="0">
                  <a:pos x="T4" y="T5"/>
                </a:cxn>
                <a:cxn ang="0">
                  <a:pos x="T6" y="T7"/>
                </a:cxn>
                <a:cxn ang="0">
                  <a:pos x="T8" y="T9"/>
                </a:cxn>
                <a:cxn ang="0">
                  <a:pos x="T10" y="T11"/>
                </a:cxn>
              </a:cxnLst>
              <a:rect l="0" t="0" r="r" b="b"/>
              <a:pathLst>
                <a:path w="97" h="640">
                  <a:moveTo>
                    <a:pt x="95" y="640"/>
                  </a:moveTo>
                  <a:lnTo>
                    <a:pt x="97" y="0"/>
                  </a:lnTo>
                  <a:lnTo>
                    <a:pt x="0" y="0"/>
                  </a:lnTo>
                  <a:lnTo>
                    <a:pt x="0" y="640"/>
                  </a:lnTo>
                  <a:lnTo>
                    <a:pt x="97" y="640"/>
                  </a:lnTo>
                  <a:lnTo>
                    <a:pt x="97" y="64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45" name="Freeform 286">
              <a:extLst>
                <a:ext uri="{FF2B5EF4-FFF2-40B4-BE49-F238E27FC236}">
                  <a16:creationId xmlns:a16="http://schemas.microsoft.com/office/drawing/2014/main" id="{20FF151D-2558-48D0-99A6-E8FB8B4DCB9B}"/>
                </a:ext>
              </a:extLst>
            </p:cNvPr>
            <p:cNvSpPr>
              <a:spLocks/>
            </p:cNvSpPr>
            <p:nvPr/>
          </p:nvSpPr>
          <p:spPr bwMode="auto">
            <a:xfrm>
              <a:off x="2097" y="854"/>
              <a:ext cx="98" cy="640"/>
            </a:xfrm>
            <a:custGeom>
              <a:avLst/>
              <a:gdLst>
                <a:gd name="T0" fmla="*/ 98 w 98"/>
                <a:gd name="T1" fmla="*/ 640 h 640"/>
                <a:gd name="T2" fmla="*/ 98 w 98"/>
                <a:gd name="T3" fmla="*/ 0 h 640"/>
                <a:gd name="T4" fmla="*/ 0 w 98"/>
                <a:gd name="T5" fmla="*/ 0 h 640"/>
                <a:gd name="T6" fmla="*/ 0 w 98"/>
                <a:gd name="T7" fmla="*/ 640 h 640"/>
                <a:gd name="T8" fmla="*/ 98 w 98"/>
                <a:gd name="T9" fmla="*/ 640 h 640"/>
                <a:gd name="T10" fmla="*/ 98 w 98"/>
                <a:gd name="T11" fmla="*/ 640 h 640"/>
              </a:gdLst>
              <a:ahLst/>
              <a:cxnLst>
                <a:cxn ang="0">
                  <a:pos x="T0" y="T1"/>
                </a:cxn>
                <a:cxn ang="0">
                  <a:pos x="T2" y="T3"/>
                </a:cxn>
                <a:cxn ang="0">
                  <a:pos x="T4" y="T5"/>
                </a:cxn>
                <a:cxn ang="0">
                  <a:pos x="T6" y="T7"/>
                </a:cxn>
                <a:cxn ang="0">
                  <a:pos x="T8" y="T9"/>
                </a:cxn>
                <a:cxn ang="0">
                  <a:pos x="T10" y="T11"/>
                </a:cxn>
              </a:cxnLst>
              <a:rect l="0" t="0" r="r" b="b"/>
              <a:pathLst>
                <a:path w="98" h="640">
                  <a:moveTo>
                    <a:pt x="98" y="640"/>
                  </a:moveTo>
                  <a:lnTo>
                    <a:pt x="98" y="0"/>
                  </a:lnTo>
                  <a:lnTo>
                    <a:pt x="0" y="0"/>
                  </a:lnTo>
                  <a:lnTo>
                    <a:pt x="0" y="640"/>
                  </a:lnTo>
                  <a:lnTo>
                    <a:pt x="98" y="640"/>
                  </a:lnTo>
                  <a:lnTo>
                    <a:pt x="98" y="64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46" name="Freeform 287">
              <a:extLst>
                <a:ext uri="{FF2B5EF4-FFF2-40B4-BE49-F238E27FC236}">
                  <a16:creationId xmlns:a16="http://schemas.microsoft.com/office/drawing/2014/main" id="{CD15A27E-C9BC-4439-8783-190A110C1451}"/>
                </a:ext>
              </a:extLst>
            </p:cNvPr>
            <p:cNvSpPr>
              <a:spLocks/>
            </p:cNvSpPr>
            <p:nvPr/>
          </p:nvSpPr>
          <p:spPr bwMode="auto">
            <a:xfrm>
              <a:off x="5621" y="2032"/>
              <a:ext cx="145" cy="165"/>
            </a:xfrm>
            <a:custGeom>
              <a:avLst/>
              <a:gdLst>
                <a:gd name="T0" fmla="*/ 143 w 145"/>
                <a:gd name="T1" fmla="*/ 165 h 165"/>
                <a:gd name="T2" fmla="*/ 145 w 145"/>
                <a:gd name="T3" fmla="*/ 0 h 165"/>
                <a:gd name="T4" fmla="*/ 0 w 145"/>
                <a:gd name="T5" fmla="*/ 0 h 165"/>
                <a:gd name="T6" fmla="*/ 0 w 145"/>
                <a:gd name="T7" fmla="*/ 165 h 165"/>
                <a:gd name="T8" fmla="*/ 145 w 145"/>
                <a:gd name="T9" fmla="*/ 165 h 165"/>
                <a:gd name="T10" fmla="*/ 145 w 145"/>
                <a:gd name="T11" fmla="*/ 165 h 165"/>
              </a:gdLst>
              <a:ahLst/>
              <a:cxnLst>
                <a:cxn ang="0">
                  <a:pos x="T0" y="T1"/>
                </a:cxn>
                <a:cxn ang="0">
                  <a:pos x="T2" y="T3"/>
                </a:cxn>
                <a:cxn ang="0">
                  <a:pos x="T4" y="T5"/>
                </a:cxn>
                <a:cxn ang="0">
                  <a:pos x="T6" y="T7"/>
                </a:cxn>
                <a:cxn ang="0">
                  <a:pos x="T8" y="T9"/>
                </a:cxn>
                <a:cxn ang="0">
                  <a:pos x="T10" y="T11"/>
                </a:cxn>
              </a:cxnLst>
              <a:rect l="0" t="0" r="r" b="b"/>
              <a:pathLst>
                <a:path w="145" h="165">
                  <a:moveTo>
                    <a:pt x="143" y="165"/>
                  </a:moveTo>
                  <a:lnTo>
                    <a:pt x="145" y="0"/>
                  </a:lnTo>
                  <a:lnTo>
                    <a:pt x="0" y="0"/>
                  </a:lnTo>
                  <a:lnTo>
                    <a:pt x="0" y="165"/>
                  </a:lnTo>
                  <a:lnTo>
                    <a:pt x="145" y="165"/>
                  </a:lnTo>
                  <a:lnTo>
                    <a:pt x="145" y="165"/>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47" name="Freeform 288">
              <a:extLst>
                <a:ext uri="{FF2B5EF4-FFF2-40B4-BE49-F238E27FC236}">
                  <a16:creationId xmlns:a16="http://schemas.microsoft.com/office/drawing/2014/main" id="{6DA47D81-9A69-4D25-9DC0-93593D31D10A}"/>
                </a:ext>
              </a:extLst>
            </p:cNvPr>
            <p:cNvSpPr>
              <a:spLocks/>
            </p:cNvSpPr>
            <p:nvPr/>
          </p:nvSpPr>
          <p:spPr bwMode="auto">
            <a:xfrm>
              <a:off x="4412" y="2030"/>
              <a:ext cx="1207" cy="167"/>
            </a:xfrm>
            <a:custGeom>
              <a:avLst/>
              <a:gdLst>
                <a:gd name="T0" fmla="*/ 1207 w 1207"/>
                <a:gd name="T1" fmla="*/ 167 h 167"/>
                <a:gd name="T2" fmla="*/ 1207 w 1207"/>
                <a:gd name="T3" fmla="*/ 0 h 167"/>
                <a:gd name="T4" fmla="*/ 0 w 1207"/>
                <a:gd name="T5" fmla="*/ 0 h 167"/>
                <a:gd name="T6" fmla="*/ 0 w 1207"/>
                <a:gd name="T7" fmla="*/ 167 h 167"/>
                <a:gd name="T8" fmla="*/ 1207 w 1207"/>
                <a:gd name="T9" fmla="*/ 167 h 167"/>
                <a:gd name="T10" fmla="*/ 1207 w 1207"/>
                <a:gd name="T11" fmla="*/ 167 h 167"/>
              </a:gdLst>
              <a:ahLst/>
              <a:cxnLst>
                <a:cxn ang="0">
                  <a:pos x="T0" y="T1"/>
                </a:cxn>
                <a:cxn ang="0">
                  <a:pos x="T2" y="T3"/>
                </a:cxn>
                <a:cxn ang="0">
                  <a:pos x="T4" y="T5"/>
                </a:cxn>
                <a:cxn ang="0">
                  <a:pos x="T6" y="T7"/>
                </a:cxn>
                <a:cxn ang="0">
                  <a:pos x="T8" y="T9"/>
                </a:cxn>
                <a:cxn ang="0">
                  <a:pos x="T10" y="T11"/>
                </a:cxn>
              </a:cxnLst>
              <a:rect l="0" t="0" r="r" b="b"/>
              <a:pathLst>
                <a:path w="1207" h="167">
                  <a:moveTo>
                    <a:pt x="1207" y="167"/>
                  </a:moveTo>
                  <a:lnTo>
                    <a:pt x="1207" y="0"/>
                  </a:lnTo>
                  <a:lnTo>
                    <a:pt x="0" y="0"/>
                  </a:lnTo>
                  <a:lnTo>
                    <a:pt x="0" y="167"/>
                  </a:lnTo>
                  <a:lnTo>
                    <a:pt x="1207" y="167"/>
                  </a:lnTo>
                  <a:lnTo>
                    <a:pt x="1207" y="167"/>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48" name="Freeform 289">
              <a:extLst>
                <a:ext uri="{FF2B5EF4-FFF2-40B4-BE49-F238E27FC236}">
                  <a16:creationId xmlns:a16="http://schemas.microsoft.com/office/drawing/2014/main" id="{A5A2D89D-2A98-45DC-A677-70F3CDBC6AE0}"/>
                </a:ext>
              </a:extLst>
            </p:cNvPr>
            <p:cNvSpPr>
              <a:spLocks/>
            </p:cNvSpPr>
            <p:nvPr/>
          </p:nvSpPr>
          <p:spPr bwMode="auto">
            <a:xfrm>
              <a:off x="3056" y="2030"/>
              <a:ext cx="1356" cy="167"/>
            </a:xfrm>
            <a:custGeom>
              <a:avLst/>
              <a:gdLst>
                <a:gd name="T0" fmla="*/ 1356 w 1356"/>
                <a:gd name="T1" fmla="*/ 167 h 167"/>
                <a:gd name="T2" fmla="*/ 1356 w 1356"/>
                <a:gd name="T3" fmla="*/ 0 h 167"/>
                <a:gd name="T4" fmla="*/ 0 w 1356"/>
                <a:gd name="T5" fmla="*/ 0 h 167"/>
                <a:gd name="T6" fmla="*/ 0 w 1356"/>
                <a:gd name="T7" fmla="*/ 167 h 167"/>
                <a:gd name="T8" fmla="*/ 1356 w 1356"/>
                <a:gd name="T9" fmla="*/ 167 h 167"/>
                <a:gd name="T10" fmla="*/ 1356 w 1356"/>
                <a:gd name="T11" fmla="*/ 167 h 167"/>
              </a:gdLst>
              <a:ahLst/>
              <a:cxnLst>
                <a:cxn ang="0">
                  <a:pos x="T0" y="T1"/>
                </a:cxn>
                <a:cxn ang="0">
                  <a:pos x="T2" y="T3"/>
                </a:cxn>
                <a:cxn ang="0">
                  <a:pos x="T4" y="T5"/>
                </a:cxn>
                <a:cxn ang="0">
                  <a:pos x="T6" y="T7"/>
                </a:cxn>
                <a:cxn ang="0">
                  <a:pos x="T8" y="T9"/>
                </a:cxn>
                <a:cxn ang="0">
                  <a:pos x="T10" y="T11"/>
                </a:cxn>
              </a:cxnLst>
              <a:rect l="0" t="0" r="r" b="b"/>
              <a:pathLst>
                <a:path w="1356" h="167">
                  <a:moveTo>
                    <a:pt x="1356" y="167"/>
                  </a:moveTo>
                  <a:lnTo>
                    <a:pt x="1356" y="0"/>
                  </a:lnTo>
                  <a:lnTo>
                    <a:pt x="0" y="0"/>
                  </a:lnTo>
                  <a:lnTo>
                    <a:pt x="0" y="167"/>
                  </a:lnTo>
                  <a:lnTo>
                    <a:pt x="1356" y="167"/>
                  </a:lnTo>
                  <a:lnTo>
                    <a:pt x="1356" y="167"/>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49" name="Freeform 290">
              <a:extLst>
                <a:ext uri="{FF2B5EF4-FFF2-40B4-BE49-F238E27FC236}">
                  <a16:creationId xmlns:a16="http://schemas.microsoft.com/office/drawing/2014/main" id="{4843D548-34D4-46F6-9759-380B18BF6089}"/>
                </a:ext>
              </a:extLst>
            </p:cNvPr>
            <p:cNvSpPr>
              <a:spLocks/>
            </p:cNvSpPr>
            <p:nvPr/>
          </p:nvSpPr>
          <p:spPr bwMode="auto">
            <a:xfrm>
              <a:off x="4671" y="1863"/>
              <a:ext cx="1093" cy="167"/>
            </a:xfrm>
            <a:custGeom>
              <a:avLst/>
              <a:gdLst>
                <a:gd name="T0" fmla="*/ 1093 w 1093"/>
                <a:gd name="T1" fmla="*/ 165 h 167"/>
                <a:gd name="T2" fmla="*/ 1093 w 1093"/>
                <a:gd name="T3" fmla="*/ 0 h 167"/>
                <a:gd name="T4" fmla="*/ 0 w 1093"/>
                <a:gd name="T5" fmla="*/ 0 h 167"/>
                <a:gd name="T6" fmla="*/ 0 w 1093"/>
                <a:gd name="T7" fmla="*/ 167 h 167"/>
                <a:gd name="T8" fmla="*/ 1093 w 1093"/>
                <a:gd name="T9" fmla="*/ 167 h 167"/>
                <a:gd name="T10" fmla="*/ 1093 w 1093"/>
                <a:gd name="T11" fmla="*/ 167 h 167"/>
              </a:gdLst>
              <a:ahLst/>
              <a:cxnLst>
                <a:cxn ang="0">
                  <a:pos x="T0" y="T1"/>
                </a:cxn>
                <a:cxn ang="0">
                  <a:pos x="T2" y="T3"/>
                </a:cxn>
                <a:cxn ang="0">
                  <a:pos x="T4" y="T5"/>
                </a:cxn>
                <a:cxn ang="0">
                  <a:pos x="T6" y="T7"/>
                </a:cxn>
                <a:cxn ang="0">
                  <a:pos x="T8" y="T9"/>
                </a:cxn>
                <a:cxn ang="0">
                  <a:pos x="T10" y="T11"/>
                </a:cxn>
              </a:cxnLst>
              <a:rect l="0" t="0" r="r" b="b"/>
              <a:pathLst>
                <a:path w="1093" h="167">
                  <a:moveTo>
                    <a:pt x="1093" y="165"/>
                  </a:moveTo>
                  <a:lnTo>
                    <a:pt x="1093" y="0"/>
                  </a:lnTo>
                  <a:lnTo>
                    <a:pt x="0" y="0"/>
                  </a:lnTo>
                  <a:lnTo>
                    <a:pt x="0" y="167"/>
                  </a:lnTo>
                  <a:lnTo>
                    <a:pt x="1093" y="167"/>
                  </a:lnTo>
                  <a:lnTo>
                    <a:pt x="1093" y="167"/>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50" name="Freeform 291">
              <a:extLst>
                <a:ext uri="{FF2B5EF4-FFF2-40B4-BE49-F238E27FC236}">
                  <a16:creationId xmlns:a16="http://schemas.microsoft.com/office/drawing/2014/main" id="{0C6E53EA-F066-48AD-ABA9-A781E19672F8}"/>
                </a:ext>
              </a:extLst>
            </p:cNvPr>
            <p:cNvSpPr>
              <a:spLocks/>
            </p:cNvSpPr>
            <p:nvPr/>
          </p:nvSpPr>
          <p:spPr bwMode="auto">
            <a:xfrm>
              <a:off x="3056" y="1863"/>
              <a:ext cx="1615" cy="167"/>
            </a:xfrm>
            <a:custGeom>
              <a:avLst/>
              <a:gdLst>
                <a:gd name="T0" fmla="*/ 1615 w 1615"/>
                <a:gd name="T1" fmla="*/ 167 h 167"/>
                <a:gd name="T2" fmla="*/ 1615 w 1615"/>
                <a:gd name="T3" fmla="*/ 0 h 167"/>
                <a:gd name="T4" fmla="*/ 0 w 1615"/>
                <a:gd name="T5" fmla="*/ 0 h 167"/>
                <a:gd name="T6" fmla="*/ 0 w 1615"/>
                <a:gd name="T7" fmla="*/ 167 h 167"/>
                <a:gd name="T8" fmla="*/ 1615 w 1615"/>
                <a:gd name="T9" fmla="*/ 167 h 167"/>
                <a:gd name="T10" fmla="*/ 1615 w 1615"/>
                <a:gd name="T11" fmla="*/ 167 h 167"/>
              </a:gdLst>
              <a:ahLst/>
              <a:cxnLst>
                <a:cxn ang="0">
                  <a:pos x="T0" y="T1"/>
                </a:cxn>
                <a:cxn ang="0">
                  <a:pos x="T2" y="T3"/>
                </a:cxn>
                <a:cxn ang="0">
                  <a:pos x="T4" y="T5"/>
                </a:cxn>
                <a:cxn ang="0">
                  <a:pos x="T6" y="T7"/>
                </a:cxn>
                <a:cxn ang="0">
                  <a:pos x="T8" y="T9"/>
                </a:cxn>
                <a:cxn ang="0">
                  <a:pos x="T10" y="T11"/>
                </a:cxn>
              </a:cxnLst>
              <a:rect l="0" t="0" r="r" b="b"/>
              <a:pathLst>
                <a:path w="1615" h="167">
                  <a:moveTo>
                    <a:pt x="1615" y="167"/>
                  </a:moveTo>
                  <a:lnTo>
                    <a:pt x="1615" y="0"/>
                  </a:lnTo>
                  <a:lnTo>
                    <a:pt x="0" y="0"/>
                  </a:lnTo>
                  <a:lnTo>
                    <a:pt x="0" y="167"/>
                  </a:lnTo>
                  <a:lnTo>
                    <a:pt x="1615" y="167"/>
                  </a:lnTo>
                  <a:lnTo>
                    <a:pt x="1615" y="167"/>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551" name="Freeform 292">
              <a:extLst>
                <a:ext uri="{FF2B5EF4-FFF2-40B4-BE49-F238E27FC236}">
                  <a16:creationId xmlns:a16="http://schemas.microsoft.com/office/drawing/2014/main" id="{72889506-8942-473C-AE18-BFEABDD37230}"/>
                </a:ext>
              </a:extLst>
            </p:cNvPr>
            <p:cNvSpPr>
              <a:spLocks/>
            </p:cNvSpPr>
            <p:nvPr/>
          </p:nvSpPr>
          <p:spPr bwMode="auto">
            <a:xfrm>
              <a:off x="4199" y="1993"/>
              <a:ext cx="744" cy="74"/>
            </a:xfrm>
            <a:custGeom>
              <a:avLst/>
              <a:gdLst>
                <a:gd name="T0" fmla="*/ 744 w 744"/>
                <a:gd name="T1" fmla="*/ 74 h 74"/>
                <a:gd name="T2" fmla="*/ 744 w 744"/>
                <a:gd name="T3" fmla="*/ 0 h 74"/>
                <a:gd name="T4" fmla="*/ 0 w 744"/>
                <a:gd name="T5" fmla="*/ 0 h 74"/>
                <a:gd name="T6" fmla="*/ 0 w 744"/>
                <a:gd name="T7" fmla="*/ 74 h 74"/>
                <a:gd name="T8" fmla="*/ 744 w 744"/>
                <a:gd name="T9" fmla="*/ 74 h 74"/>
                <a:gd name="T10" fmla="*/ 744 w 744"/>
                <a:gd name="T11" fmla="*/ 74 h 74"/>
              </a:gdLst>
              <a:ahLst/>
              <a:cxnLst>
                <a:cxn ang="0">
                  <a:pos x="T0" y="T1"/>
                </a:cxn>
                <a:cxn ang="0">
                  <a:pos x="T2" y="T3"/>
                </a:cxn>
                <a:cxn ang="0">
                  <a:pos x="T4" y="T5"/>
                </a:cxn>
                <a:cxn ang="0">
                  <a:pos x="T6" y="T7"/>
                </a:cxn>
                <a:cxn ang="0">
                  <a:pos x="T8" y="T9"/>
                </a:cxn>
                <a:cxn ang="0">
                  <a:pos x="T10" y="T11"/>
                </a:cxn>
              </a:cxnLst>
              <a:rect l="0" t="0" r="r" b="b"/>
              <a:pathLst>
                <a:path w="744" h="74">
                  <a:moveTo>
                    <a:pt x="744" y="74"/>
                  </a:moveTo>
                  <a:lnTo>
                    <a:pt x="744" y="0"/>
                  </a:lnTo>
                  <a:lnTo>
                    <a:pt x="0" y="0"/>
                  </a:lnTo>
                  <a:lnTo>
                    <a:pt x="0" y="74"/>
                  </a:lnTo>
                  <a:lnTo>
                    <a:pt x="744" y="74"/>
                  </a:lnTo>
                  <a:lnTo>
                    <a:pt x="744"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552" name="Rectangle 293">
              <a:extLst>
                <a:ext uri="{FF2B5EF4-FFF2-40B4-BE49-F238E27FC236}">
                  <a16:creationId xmlns:a16="http://schemas.microsoft.com/office/drawing/2014/main" id="{72493FB3-BA9B-49C0-8B1E-6F5F83CD30F1}"/>
                </a:ext>
              </a:extLst>
            </p:cNvPr>
            <p:cNvSpPr>
              <a:spLocks noChangeArrowheads="1"/>
            </p:cNvSpPr>
            <p:nvPr/>
          </p:nvSpPr>
          <p:spPr bwMode="auto">
            <a:xfrm>
              <a:off x="4254" y="1981"/>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P</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53" name="Rectangle 294">
              <a:extLst>
                <a:ext uri="{FF2B5EF4-FFF2-40B4-BE49-F238E27FC236}">
                  <a16:creationId xmlns:a16="http://schemas.microsoft.com/office/drawing/2014/main" id="{13B7D7CC-8537-40D6-860C-A2CFEC8B055A}"/>
                </a:ext>
              </a:extLst>
            </p:cNvPr>
            <p:cNvSpPr>
              <a:spLocks noChangeArrowheads="1"/>
            </p:cNvSpPr>
            <p:nvPr/>
          </p:nvSpPr>
          <p:spPr bwMode="auto">
            <a:xfrm>
              <a:off x="4315" y="19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h</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54" name="Rectangle 295">
              <a:extLst>
                <a:ext uri="{FF2B5EF4-FFF2-40B4-BE49-F238E27FC236}">
                  <a16:creationId xmlns:a16="http://schemas.microsoft.com/office/drawing/2014/main" id="{B661CA7E-1E25-44D8-B8F5-AD323D262AE3}"/>
                </a:ext>
              </a:extLst>
            </p:cNvPr>
            <p:cNvSpPr>
              <a:spLocks noChangeArrowheads="1"/>
            </p:cNvSpPr>
            <p:nvPr/>
          </p:nvSpPr>
          <p:spPr bwMode="auto">
            <a:xfrm>
              <a:off x="4362" y="1981"/>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y</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55" name="Rectangle 296">
              <a:extLst>
                <a:ext uri="{FF2B5EF4-FFF2-40B4-BE49-F238E27FC236}">
                  <a16:creationId xmlns:a16="http://schemas.microsoft.com/office/drawing/2014/main" id="{40CD1E35-8CCD-4DC1-A9AD-D0F936043C37}"/>
                </a:ext>
              </a:extLst>
            </p:cNvPr>
            <p:cNvSpPr>
              <a:spLocks noChangeArrowheads="1"/>
            </p:cNvSpPr>
            <p:nvPr/>
          </p:nvSpPr>
          <p:spPr bwMode="auto">
            <a:xfrm>
              <a:off x="4407" y="1981"/>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56" name="Rectangle 297">
              <a:extLst>
                <a:ext uri="{FF2B5EF4-FFF2-40B4-BE49-F238E27FC236}">
                  <a16:creationId xmlns:a16="http://schemas.microsoft.com/office/drawing/2014/main" id="{394DF23E-D1DA-47EC-B07C-616F817CAF2C}"/>
                </a:ext>
              </a:extLst>
            </p:cNvPr>
            <p:cNvSpPr>
              <a:spLocks noChangeArrowheads="1"/>
            </p:cNvSpPr>
            <p:nvPr/>
          </p:nvSpPr>
          <p:spPr bwMode="auto">
            <a:xfrm>
              <a:off x="4449" y="1981"/>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i</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57" name="Rectangle 298">
              <a:extLst>
                <a:ext uri="{FF2B5EF4-FFF2-40B4-BE49-F238E27FC236}">
                  <a16:creationId xmlns:a16="http://schemas.microsoft.com/office/drawing/2014/main" id="{80C75637-5C55-48E4-B506-9A0FF2A8AA4A}"/>
                </a:ext>
              </a:extLst>
            </p:cNvPr>
            <p:cNvSpPr>
              <a:spLocks noChangeArrowheads="1"/>
            </p:cNvSpPr>
            <p:nvPr/>
          </p:nvSpPr>
          <p:spPr bwMode="auto">
            <a:xfrm>
              <a:off x="4470" y="1981"/>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c</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58" name="Rectangle 299">
              <a:extLst>
                <a:ext uri="{FF2B5EF4-FFF2-40B4-BE49-F238E27FC236}">
                  <a16:creationId xmlns:a16="http://schemas.microsoft.com/office/drawing/2014/main" id="{CFFF954A-8978-4732-A036-D1E741DB0A21}"/>
                </a:ext>
              </a:extLst>
            </p:cNvPr>
            <p:cNvSpPr>
              <a:spLocks noChangeArrowheads="1"/>
            </p:cNvSpPr>
            <p:nvPr/>
          </p:nvSpPr>
          <p:spPr bwMode="auto">
            <a:xfrm>
              <a:off x="4515" y="1981"/>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59" name="Rectangle 300">
              <a:extLst>
                <a:ext uri="{FF2B5EF4-FFF2-40B4-BE49-F238E27FC236}">
                  <a16:creationId xmlns:a16="http://schemas.microsoft.com/office/drawing/2014/main" id="{EB692C64-E5B5-4C8E-B414-A3E9C4C5B787}"/>
                </a:ext>
              </a:extLst>
            </p:cNvPr>
            <p:cNvSpPr>
              <a:spLocks noChangeArrowheads="1"/>
            </p:cNvSpPr>
            <p:nvPr/>
          </p:nvSpPr>
          <p:spPr bwMode="auto">
            <a:xfrm>
              <a:off x="4563" y="1981"/>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l</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60" name="Rectangle 301">
              <a:extLst>
                <a:ext uri="{FF2B5EF4-FFF2-40B4-BE49-F238E27FC236}">
                  <a16:creationId xmlns:a16="http://schemas.microsoft.com/office/drawing/2014/main" id="{4DE6325E-7D85-4FE1-B788-4DDC222E67A0}"/>
                </a:ext>
              </a:extLst>
            </p:cNvPr>
            <p:cNvSpPr>
              <a:spLocks noChangeArrowheads="1"/>
            </p:cNvSpPr>
            <p:nvPr/>
          </p:nvSpPr>
          <p:spPr bwMode="auto">
            <a:xfrm>
              <a:off x="4581" y="19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61" name="Rectangle 302">
              <a:extLst>
                <a:ext uri="{FF2B5EF4-FFF2-40B4-BE49-F238E27FC236}">
                  <a16:creationId xmlns:a16="http://schemas.microsoft.com/office/drawing/2014/main" id="{30670AC9-F66E-4DF6-A2C3-EEB33DD49DD5}"/>
                </a:ext>
              </a:extLst>
            </p:cNvPr>
            <p:cNvSpPr>
              <a:spLocks noChangeArrowheads="1"/>
            </p:cNvSpPr>
            <p:nvPr/>
          </p:nvSpPr>
          <p:spPr bwMode="auto">
            <a:xfrm>
              <a:off x="4608" y="1981"/>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a</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62" name="Rectangle 303">
              <a:extLst>
                <a:ext uri="{FF2B5EF4-FFF2-40B4-BE49-F238E27FC236}">
                  <a16:creationId xmlns:a16="http://schemas.microsoft.com/office/drawing/2014/main" id="{893246A5-02E8-4A57-91E4-B1E663F1529A}"/>
                </a:ext>
              </a:extLst>
            </p:cNvPr>
            <p:cNvSpPr>
              <a:spLocks noChangeArrowheads="1"/>
            </p:cNvSpPr>
            <p:nvPr/>
          </p:nvSpPr>
          <p:spPr bwMode="auto">
            <a:xfrm>
              <a:off x="4655" y="1981"/>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63" name="Rectangle 304">
              <a:extLst>
                <a:ext uri="{FF2B5EF4-FFF2-40B4-BE49-F238E27FC236}">
                  <a16:creationId xmlns:a16="http://schemas.microsoft.com/office/drawing/2014/main" id="{EF443ABB-98CF-4E97-8EDC-E13F15657908}"/>
                </a:ext>
              </a:extLst>
            </p:cNvPr>
            <p:cNvSpPr>
              <a:spLocks noChangeArrowheads="1"/>
            </p:cNvSpPr>
            <p:nvPr/>
          </p:nvSpPr>
          <p:spPr bwMode="auto">
            <a:xfrm>
              <a:off x="4705" y="1981"/>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d</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64" name="Rectangle 305">
              <a:extLst>
                <a:ext uri="{FF2B5EF4-FFF2-40B4-BE49-F238E27FC236}">
                  <a16:creationId xmlns:a16="http://schemas.microsoft.com/office/drawing/2014/main" id="{1A3F7EF8-72A1-452B-AC98-CBA8DD9375E1}"/>
                </a:ext>
              </a:extLst>
            </p:cNvPr>
            <p:cNvSpPr>
              <a:spLocks noChangeArrowheads="1"/>
            </p:cNvSpPr>
            <p:nvPr/>
          </p:nvSpPr>
          <p:spPr bwMode="auto">
            <a:xfrm>
              <a:off x="4753" y="1981"/>
              <a:ext cx="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r</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65" name="Rectangle 306">
              <a:extLst>
                <a:ext uri="{FF2B5EF4-FFF2-40B4-BE49-F238E27FC236}">
                  <a16:creationId xmlns:a16="http://schemas.microsoft.com/office/drawing/2014/main" id="{5307A068-A94A-4A67-9307-5A660D877964}"/>
                </a:ext>
              </a:extLst>
            </p:cNvPr>
            <p:cNvSpPr>
              <a:spLocks noChangeArrowheads="1"/>
            </p:cNvSpPr>
            <p:nvPr/>
          </p:nvSpPr>
          <p:spPr bwMode="auto">
            <a:xfrm>
              <a:off x="4782" y="1981"/>
              <a:ext cx="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66" name="Rectangle 307">
              <a:extLst>
                <a:ext uri="{FF2B5EF4-FFF2-40B4-BE49-F238E27FC236}">
                  <a16:creationId xmlns:a16="http://schemas.microsoft.com/office/drawing/2014/main" id="{80EA3C84-F963-49B8-BE23-F864424D47E7}"/>
                </a:ext>
              </a:extLst>
            </p:cNvPr>
            <p:cNvSpPr>
              <a:spLocks noChangeArrowheads="1"/>
            </p:cNvSpPr>
            <p:nvPr/>
          </p:nvSpPr>
          <p:spPr bwMode="auto">
            <a:xfrm>
              <a:off x="4832" y="1981"/>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67" name="Rectangle 308">
              <a:extLst>
                <a:ext uri="{FF2B5EF4-FFF2-40B4-BE49-F238E27FC236}">
                  <a16:creationId xmlns:a16="http://schemas.microsoft.com/office/drawing/2014/main" id="{DDDB9527-8AFE-47D0-A802-344AB4CC1DDA}"/>
                </a:ext>
              </a:extLst>
            </p:cNvPr>
            <p:cNvSpPr>
              <a:spLocks noChangeArrowheads="1"/>
            </p:cNvSpPr>
            <p:nvPr/>
          </p:nvSpPr>
          <p:spPr bwMode="auto">
            <a:xfrm>
              <a:off x="4877" y="1981"/>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s</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68" name="Rectangle 309">
              <a:extLst>
                <a:ext uri="{FF2B5EF4-FFF2-40B4-BE49-F238E27FC236}">
                  <a16:creationId xmlns:a16="http://schemas.microsoft.com/office/drawing/2014/main" id="{FE8665C3-C36B-4183-A6F8-CDD7C46EF05A}"/>
                </a:ext>
              </a:extLst>
            </p:cNvPr>
            <p:cNvSpPr>
              <a:spLocks noChangeArrowheads="1"/>
            </p:cNvSpPr>
            <p:nvPr/>
          </p:nvSpPr>
          <p:spPr bwMode="auto">
            <a:xfrm>
              <a:off x="2390"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3</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69" name="Rectangle 310">
              <a:extLst>
                <a:ext uri="{FF2B5EF4-FFF2-40B4-BE49-F238E27FC236}">
                  <a16:creationId xmlns:a16="http://schemas.microsoft.com/office/drawing/2014/main" id="{DC133279-3A65-47AB-B1A6-65CC8007D6EA}"/>
                </a:ext>
              </a:extLst>
            </p:cNvPr>
            <p:cNvSpPr>
              <a:spLocks noChangeArrowheads="1"/>
            </p:cNvSpPr>
            <p:nvPr/>
          </p:nvSpPr>
          <p:spPr bwMode="auto">
            <a:xfrm>
              <a:off x="2438"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70" name="Rectangle 311">
              <a:extLst>
                <a:ext uri="{FF2B5EF4-FFF2-40B4-BE49-F238E27FC236}">
                  <a16:creationId xmlns:a16="http://schemas.microsoft.com/office/drawing/2014/main" id="{80D43910-45EB-401A-80DB-900CD0807D1C}"/>
                </a:ext>
              </a:extLst>
            </p:cNvPr>
            <p:cNvSpPr>
              <a:spLocks noChangeArrowheads="1"/>
            </p:cNvSpPr>
            <p:nvPr/>
          </p:nvSpPr>
          <p:spPr bwMode="auto">
            <a:xfrm>
              <a:off x="2488"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71" name="Rectangle 312">
              <a:extLst>
                <a:ext uri="{FF2B5EF4-FFF2-40B4-BE49-F238E27FC236}">
                  <a16:creationId xmlns:a16="http://schemas.microsoft.com/office/drawing/2014/main" id="{0F10F721-AE81-48FA-9C58-7D2D7FCA884D}"/>
                </a:ext>
              </a:extLst>
            </p:cNvPr>
            <p:cNvSpPr>
              <a:spLocks noChangeArrowheads="1"/>
            </p:cNvSpPr>
            <p:nvPr/>
          </p:nvSpPr>
          <p:spPr bwMode="auto">
            <a:xfrm>
              <a:off x="2512"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3</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72" name="Rectangle 313">
              <a:extLst>
                <a:ext uri="{FF2B5EF4-FFF2-40B4-BE49-F238E27FC236}">
                  <a16:creationId xmlns:a16="http://schemas.microsoft.com/office/drawing/2014/main" id="{775E1DA5-4442-4DBC-8484-D5D0C655F58D}"/>
                </a:ext>
              </a:extLst>
            </p:cNvPr>
            <p:cNvSpPr>
              <a:spLocks noChangeArrowheads="1"/>
            </p:cNvSpPr>
            <p:nvPr/>
          </p:nvSpPr>
          <p:spPr bwMode="auto">
            <a:xfrm>
              <a:off x="2562"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0</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73" name="Rectangle 314">
              <a:extLst>
                <a:ext uri="{FF2B5EF4-FFF2-40B4-BE49-F238E27FC236}">
                  <a16:creationId xmlns:a16="http://schemas.microsoft.com/office/drawing/2014/main" id="{FF4E1F78-74D1-4FD7-8306-E6C1C534FB72}"/>
                </a:ext>
              </a:extLst>
            </p:cNvPr>
            <p:cNvSpPr>
              <a:spLocks noChangeArrowheads="1"/>
            </p:cNvSpPr>
            <p:nvPr/>
          </p:nvSpPr>
          <p:spPr bwMode="auto">
            <a:xfrm>
              <a:off x="2610"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74" name="Rectangle 315">
              <a:extLst>
                <a:ext uri="{FF2B5EF4-FFF2-40B4-BE49-F238E27FC236}">
                  <a16:creationId xmlns:a16="http://schemas.microsoft.com/office/drawing/2014/main" id="{561C8B26-55FC-4B89-BBE3-8B8C7B0560AB}"/>
                </a:ext>
              </a:extLst>
            </p:cNvPr>
            <p:cNvSpPr>
              <a:spLocks noChangeArrowheads="1"/>
            </p:cNvSpPr>
            <p:nvPr/>
          </p:nvSpPr>
          <p:spPr bwMode="auto">
            <a:xfrm>
              <a:off x="2633"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2</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75" name="Rectangle 316">
              <a:extLst>
                <a:ext uri="{FF2B5EF4-FFF2-40B4-BE49-F238E27FC236}">
                  <a16:creationId xmlns:a16="http://schemas.microsoft.com/office/drawing/2014/main" id="{9B5CD24A-F5D5-4F87-8686-A1CFF08CFC98}"/>
                </a:ext>
              </a:extLst>
            </p:cNvPr>
            <p:cNvSpPr>
              <a:spLocks noChangeArrowheads="1"/>
            </p:cNvSpPr>
            <p:nvPr/>
          </p:nvSpPr>
          <p:spPr bwMode="auto">
            <a:xfrm>
              <a:off x="2683"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9</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76" name="Rectangle 317">
              <a:extLst>
                <a:ext uri="{FF2B5EF4-FFF2-40B4-BE49-F238E27FC236}">
                  <a16:creationId xmlns:a16="http://schemas.microsoft.com/office/drawing/2014/main" id="{4213A186-4BC0-424C-BC9E-6C9190200C56}"/>
                </a:ext>
              </a:extLst>
            </p:cNvPr>
            <p:cNvSpPr>
              <a:spLocks noChangeArrowheads="1"/>
            </p:cNvSpPr>
            <p:nvPr/>
          </p:nvSpPr>
          <p:spPr bwMode="auto">
            <a:xfrm>
              <a:off x="2731"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77" name="Rectangle 318">
              <a:extLst>
                <a:ext uri="{FF2B5EF4-FFF2-40B4-BE49-F238E27FC236}">
                  <a16:creationId xmlns:a16="http://schemas.microsoft.com/office/drawing/2014/main" id="{1D24F319-4F32-43FE-82F0-B86107A4E65B}"/>
                </a:ext>
              </a:extLst>
            </p:cNvPr>
            <p:cNvSpPr>
              <a:spLocks noChangeArrowheads="1"/>
            </p:cNvSpPr>
            <p:nvPr/>
          </p:nvSpPr>
          <p:spPr bwMode="auto">
            <a:xfrm>
              <a:off x="3628"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78" name="Rectangle 319">
              <a:extLst>
                <a:ext uri="{FF2B5EF4-FFF2-40B4-BE49-F238E27FC236}">
                  <a16:creationId xmlns:a16="http://schemas.microsoft.com/office/drawing/2014/main" id="{EF7FFDC8-CE40-47AB-BB46-81E520BC30EE}"/>
                </a:ext>
              </a:extLst>
            </p:cNvPr>
            <p:cNvSpPr>
              <a:spLocks noChangeArrowheads="1"/>
            </p:cNvSpPr>
            <p:nvPr/>
          </p:nvSpPr>
          <p:spPr bwMode="auto">
            <a:xfrm>
              <a:off x="3655"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79" name="Rectangle 320">
              <a:extLst>
                <a:ext uri="{FF2B5EF4-FFF2-40B4-BE49-F238E27FC236}">
                  <a16:creationId xmlns:a16="http://schemas.microsoft.com/office/drawing/2014/main" id="{528D6BCD-0984-4317-8981-B06F88CBB40C}"/>
                </a:ext>
              </a:extLst>
            </p:cNvPr>
            <p:cNvSpPr>
              <a:spLocks noChangeArrowheads="1"/>
            </p:cNvSpPr>
            <p:nvPr/>
          </p:nvSpPr>
          <p:spPr bwMode="auto">
            <a:xfrm>
              <a:off x="3702"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5</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80" name="Rectangle 321">
              <a:extLst>
                <a:ext uri="{FF2B5EF4-FFF2-40B4-BE49-F238E27FC236}">
                  <a16:creationId xmlns:a16="http://schemas.microsoft.com/office/drawing/2014/main" id="{4B2BBB33-5910-48B2-806C-C011A0908E3A}"/>
                </a:ext>
              </a:extLst>
            </p:cNvPr>
            <p:cNvSpPr>
              <a:spLocks noChangeArrowheads="1"/>
            </p:cNvSpPr>
            <p:nvPr/>
          </p:nvSpPr>
          <p:spPr bwMode="auto">
            <a:xfrm>
              <a:off x="3752"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81" name="Rectangle 322">
              <a:extLst>
                <a:ext uri="{FF2B5EF4-FFF2-40B4-BE49-F238E27FC236}">
                  <a16:creationId xmlns:a16="http://schemas.microsoft.com/office/drawing/2014/main" id="{1D487FAA-C3DC-4A64-B920-E09A5F095B98}"/>
                </a:ext>
              </a:extLst>
            </p:cNvPr>
            <p:cNvSpPr>
              <a:spLocks noChangeArrowheads="1"/>
            </p:cNvSpPr>
            <p:nvPr/>
          </p:nvSpPr>
          <p:spPr bwMode="auto">
            <a:xfrm>
              <a:off x="3776"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82" name="Rectangle 323">
              <a:extLst>
                <a:ext uri="{FF2B5EF4-FFF2-40B4-BE49-F238E27FC236}">
                  <a16:creationId xmlns:a16="http://schemas.microsoft.com/office/drawing/2014/main" id="{8CE0E293-491B-4883-B157-AA95242E6E17}"/>
                </a:ext>
              </a:extLst>
            </p:cNvPr>
            <p:cNvSpPr>
              <a:spLocks noChangeArrowheads="1"/>
            </p:cNvSpPr>
            <p:nvPr/>
          </p:nvSpPr>
          <p:spPr bwMode="auto">
            <a:xfrm>
              <a:off x="3824"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4</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83" name="Rectangle 324">
              <a:extLst>
                <a:ext uri="{FF2B5EF4-FFF2-40B4-BE49-F238E27FC236}">
                  <a16:creationId xmlns:a16="http://schemas.microsoft.com/office/drawing/2014/main" id="{64ABFA66-81E9-40A0-9D77-E91CD4825B48}"/>
                </a:ext>
              </a:extLst>
            </p:cNvPr>
            <p:cNvSpPr>
              <a:spLocks noChangeArrowheads="1"/>
            </p:cNvSpPr>
            <p:nvPr/>
          </p:nvSpPr>
          <p:spPr bwMode="auto">
            <a:xfrm>
              <a:off x="3874"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84" name="Rectangle 325">
              <a:extLst>
                <a:ext uri="{FF2B5EF4-FFF2-40B4-BE49-F238E27FC236}">
                  <a16:creationId xmlns:a16="http://schemas.microsoft.com/office/drawing/2014/main" id="{CD7021A3-5C84-4AA8-87F3-40E08C810A05}"/>
                </a:ext>
              </a:extLst>
            </p:cNvPr>
            <p:cNvSpPr>
              <a:spLocks noChangeArrowheads="1"/>
            </p:cNvSpPr>
            <p:nvPr/>
          </p:nvSpPr>
          <p:spPr bwMode="auto">
            <a:xfrm>
              <a:off x="3898"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85" name="Rectangle 326">
              <a:extLst>
                <a:ext uri="{FF2B5EF4-FFF2-40B4-BE49-F238E27FC236}">
                  <a16:creationId xmlns:a16="http://schemas.microsoft.com/office/drawing/2014/main" id="{E0633F26-C52D-46AD-9E01-A021733175BA}"/>
                </a:ext>
              </a:extLst>
            </p:cNvPr>
            <p:cNvSpPr>
              <a:spLocks noChangeArrowheads="1"/>
            </p:cNvSpPr>
            <p:nvPr/>
          </p:nvSpPr>
          <p:spPr bwMode="auto">
            <a:xfrm>
              <a:off x="3948"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3</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86" name="Rectangle 327">
              <a:extLst>
                <a:ext uri="{FF2B5EF4-FFF2-40B4-BE49-F238E27FC236}">
                  <a16:creationId xmlns:a16="http://schemas.microsoft.com/office/drawing/2014/main" id="{AFE5651C-FEDA-4D67-B55B-2F3A6FFFD54E}"/>
                </a:ext>
              </a:extLst>
            </p:cNvPr>
            <p:cNvSpPr>
              <a:spLocks noChangeArrowheads="1"/>
            </p:cNvSpPr>
            <p:nvPr/>
          </p:nvSpPr>
          <p:spPr bwMode="auto">
            <a:xfrm>
              <a:off x="3995"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87" name="Rectangle 328">
              <a:extLst>
                <a:ext uri="{FF2B5EF4-FFF2-40B4-BE49-F238E27FC236}">
                  <a16:creationId xmlns:a16="http://schemas.microsoft.com/office/drawing/2014/main" id="{218B99EB-599B-4236-A2C2-4A21E05C0863}"/>
                </a:ext>
              </a:extLst>
            </p:cNvPr>
            <p:cNvSpPr>
              <a:spLocks noChangeArrowheads="1"/>
            </p:cNvSpPr>
            <p:nvPr/>
          </p:nvSpPr>
          <p:spPr bwMode="auto">
            <a:xfrm>
              <a:off x="4019"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88" name="Rectangle 329">
              <a:extLst>
                <a:ext uri="{FF2B5EF4-FFF2-40B4-BE49-F238E27FC236}">
                  <a16:creationId xmlns:a16="http://schemas.microsoft.com/office/drawing/2014/main" id="{81AD3797-2E18-48B2-9A30-4EBB972A3A61}"/>
                </a:ext>
              </a:extLst>
            </p:cNvPr>
            <p:cNvSpPr>
              <a:spLocks noChangeArrowheads="1"/>
            </p:cNvSpPr>
            <p:nvPr/>
          </p:nvSpPr>
          <p:spPr bwMode="auto">
            <a:xfrm>
              <a:off x="4069"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2</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89" name="Rectangle 330">
              <a:extLst>
                <a:ext uri="{FF2B5EF4-FFF2-40B4-BE49-F238E27FC236}">
                  <a16:creationId xmlns:a16="http://schemas.microsoft.com/office/drawing/2014/main" id="{1C746AF0-E480-4388-B43E-7874E0A001BD}"/>
                </a:ext>
              </a:extLst>
            </p:cNvPr>
            <p:cNvSpPr>
              <a:spLocks noChangeArrowheads="1"/>
            </p:cNvSpPr>
            <p:nvPr/>
          </p:nvSpPr>
          <p:spPr bwMode="auto">
            <a:xfrm>
              <a:off x="4117"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90" name="Rectangle 331">
              <a:extLst>
                <a:ext uri="{FF2B5EF4-FFF2-40B4-BE49-F238E27FC236}">
                  <a16:creationId xmlns:a16="http://schemas.microsoft.com/office/drawing/2014/main" id="{2E8502DB-0B18-4030-B0FD-DB2EF91E212E}"/>
                </a:ext>
              </a:extLst>
            </p:cNvPr>
            <p:cNvSpPr>
              <a:spLocks noChangeArrowheads="1"/>
            </p:cNvSpPr>
            <p:nvPr/>
          </p:nvSpPr>
          <p:spPr bwMode="auto">
            <a:xfrm>
              <a:off x="4143"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91" name="Rectangle 332">
              <a:extLst>
                <a:ext uri="{FF2B5EF4-FFF2-40B4-BE49-F238E27FC236}">
                  <a16:creationId xmlns:a16="http://schemas.microsoft.com/office/drawing/2014/main" id="{F8AC03DF-4177-4E64-B3B7-98A92A3E77CD}"/>
                </a:ext>
              </a:extLst>
            </p:cNvPr>
            <p:cNvSpPr>
              <a:spLocks noChangeArrowheads="1"/>
            </p:cNvSpPr>
            <p:nvPr/>
          </p:nvSpPr>
          <p:spPr bwMode="auto">
            <a:xfrm>
              <a:off x="4191"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92" name="Rectangle 333">
              <a:extLst>
                <a:ext uri="{FF2B5EF4-FFF2-40B4-BE49-F238E27FC236}">
                  <a16:creationId xmlns:a16="http://schemas.microsoft.com/office/drawing/2014/main" id="{E150D8B3-0E81-4CAB-A61B-3FD7E6BBE99C}"/>
                </a:ext>
              </a:extLst>
            </p:cNvPr>
            <p:cNvSpPr>
              <a:spLocks noChangeArrowheads="1"/>
            </p:cNvSpPr>
            <p:nvPr/>
          </p:nvSpPr>
          <p:spPr bwMode="auto">
            <a:xfrm>
              <a:off x="4241"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93" name="Rectangle 334">
              <a:extLst>
                <a:ext uri="{FF2B5EF4-FFF2-40B4-BE49-F238E27FC236}">
                  <a16:creationId xmlns:a16="http://schemas.microsoft.com/office/drawing/2014/main" id="{D89AEFE2-DDA0-4984-89EC-59610C1B5626}"/>
                </a:ext>
              </a:extLst>
            </p:cNvPr>
            <p:cNvSpPr>
              <a:spLocks noChangeArrowheads="1"/>
            </p:cNvSpPr>
            <p:nvPr/>
          </p:nvSpPr>
          <p:spPr bwMode="auto">
            <a:xfrm>
              <a:off x="4265"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94" name="Rectangle 335">
              <a:extLst>
                <a:ext uri="{FF2B5EF4-FFF2-40B4-BE49-F238E27FC236}">
                  <a16:creationId xmlns:a16="http://schemas.microsoft.com/office/drawing/2014/main" id="{3501D86F-5AE5-4CFA-B772-C646AD2DA598}"/>
                </a:ext>
              </a:extLst>
            </p:cNvPr>
            <p:cNvSpPr>
              <a:spLocks noChangeArrowheads="1"/>
            </p:cNvSpPr>
            <p:nvPr/>
          </p:nvSpPr>
          <p:spPr bwMode="auto">
            <a:xfrm>
              <a:off x="4315"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0</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95" name="Rectangle 336">
              <a:extLst>
                <a:ext uri="{FF2B5EF4-FFF2-40B4-BE49-F238E27FC236}">
                  <a16:creationId xmlns:a16="http://schemas.microsoft.com/office/drawing/2014/main" id="{96E56DA6-271A-4B12-89AC-470C080A0291}"/>
                </a:ext>
              </a:extLst>
            </p:cNvPr>
            <p:cNvSpPr>
              <a:spLocks noChangeArrowheads="1"/>
            </p:cNvSpPr>
            <p:nvPr/>
          </p:nvSpPr>
          <p:spPr bwMode="auto">
            <a:xfrm>
              <a:off x="4362"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96" name="Rectangle 337">
              <a:extLst>
                <a:ext uri="{FF2B5EF4-FFF2-40B4-BE49-F238E27FC236}">
                  <a16:creationId xmlns:a16="http://schemas.microsoft.com/office/drawing/2014/main" id="{3CC9CA47-0E02-4C5F-99AA-4845B08271A1}"/>
                </a:ext>
              </a:extLst>
            </p:cNvPr>
            <p:cNvSpPr>
              <a:spLocks noChangeArrowheads="1"/>
            </p:cNvSpPr>
            <p:nvPr/>
          </p:nvSpPr>
          <p:spPr bwMode="auto">
            <a:xfrm>
              <a:off x="4386"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9</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97" name="Rectangle 338">
              <a:extLst>
                <a:ext uri="{FF2B5EF4-FFF2-40B4-BE49-F238E27FC236}">
                  <a16:creationId xmlns:a16="http://schemas.microsoft.com/office/drawing/2014/main" id="{0F3CC024-2872-4DF5-B7D3-70CD78239436}"/>
                </a:ext>
              </a:extLst>
            </p:cNvPr>
            <p:cNvSpPr>
              <a:spLocks noChangeArrowheads="1"/>
            </p:cNvSpPr>
            <p:nvPr/>
          </p:nvSpPr>
          <p:spPr bwMode="auto">
            <a:xfrm>
              <a:off x="4436"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98" name="Rectangle 339">
              <a:extLst>
                <a:ext uri="{FF2B5EF4-FFF2-40B4-BE49-F238E27FC236}">
                  <a16:creationId xmlns:a16="http://schemas.microsoft.com/office/drawing/2014/main" id="{EBD1445C-993A-4BCD-86D3-584BB2E41C8C}"/>
                </a:ext>
              </a:extLst>
            </p:cNvPr>
            <p:cNvSpPr>
              <a:spLocks noChangeArrowheads="1"/>
            </p:cNvSpPr>
            <p:nvPr/>
          </p:nvSpPr>
          <p:spPr bwMode="auto">
            <a:xfrm>
              <a:off x="4460"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8</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599" name="Rectangle 340">
              <a:extLst>
                <a:ext uri="{FF2B5EF4-FFF2-40B4-BE49-F238E27FC236}">
                  <a16:creationId xmlns:a16="http://schemas.microsoft.com/office/drawing/2014/main" id="{776CCBF1-8614-45F6-B735-FB144F9F5949}"/>
                </a:ext>
              </a:extLst>
            </p:cNvPr>
            <p:cNvSpPr>
              <a:spLocks noChangeArrowheads="1"/>
            </p:cNvSpPr>
            <p:nvPr/>
          </p:nvSpPr>
          <p:spPr bwMode="auto">
            <a:xfrm>
              <a:off x="4510"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00" name="Rectangle 341">
              <a:extLst>
                <a:ext uri="{FF2B5EF4-FFF2-40B4-BE49-F238E27FC236}">
                  <a16:creationId xmlns:a16="http://schemas.microsoft.com/office/drawing/2014/main" id="{70B8A669-994B-4ADD-82EE-EEC72610A94D}"/>
                </a:ext>
              </a:extLst>
            </p:cNvPr>
            <p:cNvSpPr>
              <a:spLocks noChangeArrowheads="1"/>
            </p:cNvSpPr>
            <p:nvPr/>
          </p:nvSpPr>
          <p:spPr bwMode="auto">
            <a:xfrm>
              <a:off x="4872"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01" name="Rectangle 342">
              <a:extLst>
                <a:ext uri="{FF2B5EF4-FFF2-40B4-BE49-F238E27FC236}">
                  <a16:creationId xmlns:a16="http://schemas.microsoft.com/office/drawing/2014/main" id="{38C98C44-2B34-4144-933C-D3C6150D965A}"/>
                </a:ext>
              </a:extLst>
            </p:cNvPr>
            <p:cNvSpPr>
              <a:spLocks noChangeArrowheads="1"/>
            </p:cNvSpPr>
            <p:nvPr/>
          </p:nvSpPr>
          <p:spPr bwMode="auto">
            <a:xfrm>
              <a:off x="4898"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3</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02" name="Rectangle 343">
              <a:extLst>
                <a:ext uri="{FF2B5EF4-FFF2-40B4-BE49-F238E27FC236}">
                  <a16:creationId xmlns:a16="http://schemas.microsoft.com/office/drawing/2014/main" id="{9DFED306-EE79-4F5E-8F13-9F6DF40921BB}"/>
                </a:ext>
              </a:extLst>
            </p:cNvPr>
            <p:cNvSpPr>
              <a:spLocks noChangeArrowheads="1"/>
            </p:cNvSpPr>
            <p:nvPr/>
          </p:nvSpPr>
          <p:spPr bwMode="auto">
            <a:xfrm>
              <a:off x="4946"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03" name="Rectangle 344">
              <a:extLst>
                <a:ext uri="{FF2B5EF4-FFF2-40B4-BE49-F238E27FC236}">
                  <a16:creationId xmlns:a16="http://schemas.microsoft.com/office/drawing/2014/main" id="{655A64BC-E76E-422A-A63C-724824933A77}"/>
                </a:ext>
              </a:extLst>
            </p:cNvPr>
            <p:cNvSpPr>
              <a:spLocks noChangeArrowheads="1"/>
            </p:cNvSpPr>
            <p:nvPr/>
          </p:nvSpPr>
          <p:spPr bwMode="auto">
            <a:xfrm>
              <a:off x="4972"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2</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04" name="Rectangle 345">
              <a:extLst>
                <a:ext uri="{FF2B5EF4-FFF2-40B4-BE49-F238E27FC236}">
                  <a16:creationId xmlns:a16="http://schemas.microsoft.com/office/drawing/2014/main" id="{BB12C926-21BF-4A08-BEBF-9BB8061B5502}"/>
                </a:ext>
              </a:extLst>
            </p:cNvPr>
            <p:cNvSpPr>
              <a:spLocks noChangeArrowheads="1"/>
            </p:cNvSpPr>
            <p:nvPr/>
          </p:nvSpPr>
          <p:spPr bwMode="auto">
            <a:xfrm>
              <a:off x="5022"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05" name="Rectangle 346">
              <a:extLst>
                <a:ext uri="{FF2B5EF4-FFF2-40B4-BE49-F238E27FC236}">
                  <a16:creationId xmlns:a16="http://schemas.microsoft.com/office/drawing/2014/main" id="{A2366337-65F8-4B89-BA88-D9E1F27277AD}"/>
                </a:ext>
              </a:extLst>
            </p:cNvPr>
            <p:cNvSpPr>
              <a:spLocks noChangeArrowheads="1"/>
            </p:cNvSpPr>
            <p:nvPr/>
          </p:nvSpPr>
          <p:spPr bwMode="auto">
            <a:xfrm>
              <a:off x="5046"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1</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06" name="Rectangle 347">
              <a:extLst>
                <a:ext uri="{FF2B5EF4-FFF2-40B4-BE49-F238E27FC236}">
                  <a16:creationId xmlns:a16="http://schemas.microsoft.com/office/drawing/2014/main" id="{2E85091E-784E-4C33-9BCA-52C4A5E46227}"/>
                </a:ext>
              </a:extLst>
            </p:cNvPr>
            <p:cNvSpPr>
              <a:spLocks noChangeArrowheads="1"/>
            </p:cNvSpPr>
            <p:nvPr/>
          </p:nvSpPr>
          <p:spPr bwMode="auto">
            <a:xfrm>
              <a:off x="5096"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07" name="Rectangle 348">
              <a:extLst>
                <a:ext uri="{FF2B5EF4-FFF2-40B4-BE49-F238E27FC236}">
                  <a16:creationId xmlns:a16="http://schemas.microsoft.com/office/drawing/2014/main" id="{E9F12614-03EF-4753-A48E-5153A67FD5EC}"/>
                </a:ext>
              </a:extLst>
            </p:cNvPr>
            <p:cNvSpPr>
              <a:spLocks noChangeArrowheads="1"/>
            </p:cNvSpPr>
            <p:nvPr/>
          </p:nvSpPr>
          <p:spPr bwMode="auto">
            <a:xfrm>
              <a:off x="5122" y="181"/>
              <a:ext cx="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0</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08" name="Rectangle 349">
              <a:extLst>
                <a:ext uri="{FF2B5EF4-FFF2-40B4-BE49-F238E27FC236}">
                  <a16:creationId xmlns:a16="http://schemas.microsoft.com/office/drawing/2014/main" id="{6ABD0D12-AF1D-4509-AE1A-1E1DD2D0B568}"/>
                </a:ext>
              </a:extLst>
            </p:cNvPr>
            <p:cNvSpPr>
              <a:spLocks noChangeArrowheads="1"/>
            </p:cNvSpPr>
            <p:nvPr/>
          </p:nvSpPr>
          <p:spPr bwMode="auto">
            <a:xfrm>
              <a:off x="5173" y="181"/>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07609" name="Freeform 350">
              <a:extLst>
                <a:ext uri="{FF2B5EF4-FFF2-40B4-BE49-F238E27FC236}">
                  <a16:creationId xmlns:a16="http://schemas.microsoft.com/office/drawing/2014/main" id="{629ACB5A-AAD2-4503-AE41-9C87B66341DF}"/>
                </a:ext>
              </a:extLst>
            </p:cNvPr>
            <p:cNvSpPr>
              <a:spLocks/>
            </p:cNvSpPr>
            <p:nvPr/>
          </p:nvSpPr>
          <p:spPr bwMode="auto">
            <a:xfrm>
              <a:off x="2858" y="223"/>
              <a:ext cx="18" cy="14"/>
            </a:xfrm>
            <a:custGeom>
              <a:avLst/>
              <a:gdLst>
                <a:gd name="T0" fmla="*/ 8 w 18"/>
                <a:gd name="T1" fmla="*/ 14 h 14"/>
                <a:gd name="T2" fmla="*/ 10 w 18"/>
                <a:gd name="T3" fmla="*/ 14 h 14"/>
                <a:gd name="T4" fmla="*/ 10 w 18"/>
                <a:gd name="T5" fmla="*/ 14 h 14"/>
                <a:gd name="T6" fmla="*/ 13 w 18"/>
                <a:gd name="T7" fmla="*/ 14 h 14"/>
                <a:gd name="T8" fmla="*/ 13 w 18"/>
                <a:gd name="T9" fmla="*/ 14 h 14"/>
                <a:gd name="T10" fmla="*/ 15 w 18"/>
                <a:gd name="T11" fmla="*/ 11 h 14"/>
                <a:gd name="T12" fmla="*/ 15 w 18"/>
                <a:gd name="T13" fmla="*/ 11 h 14"/>
                <a:gd name="T14" fmla="*/ 15 w 18"/>
                <a:gd name="T15" fmla="*/ 11 h 14"/>
                <a:gd name="T16" fmla="*/ 15 w 18"/>
                <a:gd name="T17" fmla="*/ 9 h 14"/>
                <a:gd name="T18" fmla="*/ 15 w 18"/>
                <a:gd name="T19" fmla="*/ 9 h 14"/>
                <a:gd name="T20" fmla="*/ 18 w 18"/>
                <a:gd name="T21" fmla="*/ 7 h 14"/>
                <a:gd name="T22" fmla="*/ 15 w 18"/>
                <a:gd name="T23" fmla="*/ 7 h 14"/>
                <a:gd name="T24" fmla="*/ 15 w 18"/>
                <a:gd name="T25" fmla="*/ 4 h 14"/>
                <a:gd name="T26" fmla="*/ 15 w 18"/>
                <a:gd name="T27" fmla="*/ 4 h 14"/>
                <a:gd name="T28" fmla="*/ 15 w 18"/>
                <a:gd name="T29" fmla="*/ 2 h 14"/>
                <a:gd name="T30" fmla="*/ 15 w 18"/>
                <a:gd name="T31" fmla="*/ 2 h 14"/>
                <a:gd name="T32" fmla="*/ 13 w 18"/>
                <a:gd name="T33" fmla="*/ 2 h 14"/>
                <a:gd name="T34" fmla="*/ 13 w 18"/>
                <a:gd name="T35" fmla="*/ 0 h 14"/>
                <a:gd name="T36" fmla="*/ 10 w 18"/>
                <a:gd name="T37" fmla="*/ 0 h 14"/>
                <a:gd name="T38" fmla="*/ 10 w 18"/>
                <a:gd name="T39" fmla="*/ 0 h 14"/>
                <a:gd name="T40" fmla="*/ 8 w 18"/>
                <a:gd name="T41" fmla="*/ 0 h 14"/>
                <a:gd name="T42" fmla="*/ 8 w 18"/>
                <a:gd name="T43" fmla="*/ 0 h 14"/>
                <a:gd name="T44" fmla="*/ 5 w 18"/>
                <a:gd name="T45" fmla="*/ 0 h 14"/>
                <a:gd name="T46" fmla="*/ 5 w 18"/>
                <a:gd name="T47" fmla="*/ 0 h 14"/>
                <a:gd name="T48" fmla="*/ 5 w 18"/>
                <a:gd name="T49" fmla="*/ 2 h 14"/>
                <a:gd name="T50" fmla="*/ 2 w 18"/>
                <a:gd name="T51" fmla="*/ 2 h 14"/>
                <a:gd name="T52" fmla="*/ 2 w 18"/>
                <a:gd name="T53" fmla="*/ 2 h 14"/>
                <a:gd name="T54" fmla="*/ 2 w 18"/>
                <a:gd name="T55" fmla="*/ 4 h 14"/>
                <a:gd name="T56" fmla="*/ 0 w 18"/>
                <a:gd name="T57" fmla="*/ 4 h 14"/>
                <a:gd name="T58" fmla="*/ 0 w 18"/>
                <a:gd name="T59" fmla="*/ 7 h 14"/>
                <a:gd name="T60" fmla="*/ 0 w 18"/>
                <a:gd name="T61" fmla="*/ 7 h 14"/>
                <a:gd name="T62" fmla="*/ 0 w 18"/>
                <a:gd name="T63" fmla="*/ 9 h 14"/>
                <a:gd name="T64" fmla="*/ 0 w 18"/>
                <a:gd name="T65" fmla="*/ 9 h 14"/>
                <a:gd name="T66" fmla="*/ 2 w 18"/>
                <a:gd name="T67" fmla="*/ 11 h 14"/>
                <a:gd name="T68" fmla="*/ 2 w 18"/>
                <a:gd name="T69" fmla="*/ 11 h 14"/>
                <a:gd name="T70" fmla="*/ 2 w 18"/>
                <a:gd name="T71" fmla="*/ 11 h 14"/>
                <a:gd name="T72" fmla="*/ 5 w 18"/>
                <a:gd name="T73" fmla="*/ 14 h 14"/>
                <a:gd name="T74" fmla="*/ 5 w 18"/>
                <a:gd name="T75" fmla="*/ 14 h 14"/>
                <a:gd name="T76" fmla="*/ 5 w 18"/>
                <a:gd name="T77" fmla="*/ 14 h 14"/>
                <a:gd name="T78" fmla="*/ 8 w 18"/>
                <a:gd name="T79" fmla="*/ 14 h 14"/>
                <a:gd name="T80" fmla="*/ 8 w 18"/>
                <a:gd name="T81" fmla="*/ 14 h 14"/>
                <a:gd name="T82" fmla="*/ 8 w 18"/>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 h="14">
                  <a:moveTo>
                    <a:pt x="8" y="14"/>
                  </a:moveTo>
                  <a:lnTo>
                    <a:pt x="10" y="14"/>
                  </a:lnTo>
                  <a:lnTo>
                    <a:pt x="10" y="14"/>
                  </a:lnTo>
                  <a:lnTo>
                    <a:pt x="13" y="14"/>
                  </a:lnTo>
                  <a:lnTo>
                    <a:pt x="13" y="14"/>
                  </a:lnTo>
                  <a:lnTo>
                    <a:pt x="15" y="11"/>
                  </a:lnTo>
                  <a:lnTo>
                    <a:pt x="15" y="11"/>
                  </a:lnTo>
                  <a:lnTo>
                    <a:pt x="15" y="11"/>
                  </a:lnTo>
                  <a:lnTo>
                    <a:pt x="15" y="9"/>
                  </a:lnTo>
                  <a:lnTo>
                    <a:pt x="15" y="9"/>
                  </a:lnTo>
                  <a:lnTo>
                    <a:pt x="18" y="7"/>
                  </a:lnTo>
                  <a:lnTo>
                    <a:pt x="15" y="7"/>
                  </a:lnTo>
                  <a:lnTo>
                    <a:pt x="15" y="4"/>
                  </a:lnTo>
                  <a:lnTo>
                    <a:pt x="15" y="4"/>
                  </a:lnTo>
                  <a:lnTo>
                    <a:pt x="15" y="2"/>
                  </a:lnTo>
                  <a:lnTo>
                    <a:pt x="15" y="2"/>
                  </a:lnTo>
                  <a:lnTo>
                    <a:pt x="13" y="2"/>
                  </a:lnTo>
                  <a:lnTo>
                    <a:pt x="13" y="0"/>
                  </a:lnTo>
                  <a:lnTo>
                    <a:pt x="10" y="0"/>
                  </a:lnTo>
                  <a:lnTo>
                    <a:pt x="10" y="0"/>
                  </a:lnTo>
                  <a:lnTo>
                    <a:pt x="8" y="0"/>
                  </a:lnTo>
                  <a:lnTo>
                    <a:pt x="8" y="0"/>
                  </a:lnTo>
                  <a:lnTo>
                    <a:pt x="5" y="0"/>
                  </a:lnTo>
                  <a:lnTo>
                    <a:pt x="5" y="0"/>
                  </a:lnTo>
                  <a:lnTo>
                    <a:pt x="5" y="2"/>
                  </a:lnTo>
                  <a:lnTo>
                    <a:pt x="2" y="2"/>
                  </a:lnTo>
                  <a:lnTo>
                    <a:pt x="2" y="2"/>
                  </a:lnTo>
                  <a:lnTo>
                    <a:pt x="2" y="4"/>
                  </a:lnTo>
                  <a:lnTo>
                    <a:pt x="0" y="4"/>
                  </a:lnTo>
                  <a:lnTo>
                    <a:pt x="0" y="7"/>
                  </a:lnTo>
                  <a:lnTo>
                    <a:pt x="0" y="7"/>
                  </a:lnTo>
                  <a:lnTo>
                    <a:pt x="0" y="9"/>
                  </a:lnTo>
                  <a:lnTo>
                    <a:pt x="0" y="9"/>
                  </a:lnTo>
                  <a:lnTo>
                    <a:pt x="2" y="11"/>
                  </a:lnTo>
                  <a:lnTo>
                    <a:pt x="2" y="11"/>
                  </a:lnTo>
                  <a:lnTo>
                    <a:pt x="2" y="11"/>
                  </a:lnTo>
                  <a:lnTo>
                    <a:pt x="5" y="14"/>
                  </a:lnTo>
                  <a:lnTo>
                    <a:pt x="5" y="14"/>
                  </a:lnTo>
                  <a:lnTo>
                    <a:pt x="5" y="14"/>
                  </a:lnTo>
                  <a:lnTo>
                    <a:pt x="8" y="14"/>
                  </a:lnTo>
                  <a:lnTo>
                    <a:pt x="8"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10" name="Freeform 351">
              <a:extLst>
                <a:ext uri="{FF2B5EF4-FFF2-40B4-BE49-F238E27FC236}">
                  <a16:creationId xmlns:a16="http://schemas.microsoft.com/office/drawing/2014/main" id="{74357ABB-CF73-47A1-B4BB-6FF5648FCECB}"/>
                </a:ext>
              </a:extLst>
            </p:cNvPr>
            <p:cNvSpPr>
              <a:spLocks/>
            </p:cNvSpPr>
            <p:nvPr/>
          </p:nvSpPr>
          <p:spPr bwMode="auto">
            <a:xfrm>
              <a:off x="2913" y="223"/>
              <a:ext cx="16" cy="14"/>
            </a:xfrm>
            <a:custGeom>
              <a:avLst/>
              <a:gdLst>
                <a:gd name="T0" fmla="*/ 8 w 16"/>
                <a:gd name="T1" fmla="*/ 14 h 14"/>
                <a:gd name="T2" fmla="*/ 11 w 16"/>
                <a:gd name="T3" fmla="*/ 14 h 14"/>
                <a:gd name="T4" fmla="*/ 11 w 16"/>
                <a:gd name="T5" fmla="*/ 14 h 14"/>
                <a:gd name="T6" fmla="*/ 13 w 16"/>
                <a:gd name="T7" fmla="*/ 14 h 14"/>
                <a:gd name="T8" fmla="*/ 13 w 16"/>
                <a:gd name="T9" fmla="*/ 14 h 14"/>
                <a:gd name="T10" fmla="*/ 13 w 16"/>
                <a:gd name="T11" fmla="*/ 11 h 14"/>
                <a:gd name="T12" fmla="*/ 16 w 16"/>
                <a:gd name="T13" fmla="*/ 11 h 14"/>
                <a:gd name="T14" fmla="*/ 16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6 w 16"/>
                <a:gd name="T27" fmla="*/ 4 h 14"/>
                <a:gd name="T28" fmla="*/ 16 w 16"/>
                <a:gd name="T29" fmla="*/ 2 h 14"/>
                <a:gd name="T30" fmla="*/ 13 w 16"/>
                <a:gd name="T31" fmla="*/ 2 h 14"/>
                <a:gd name="T32" fmla="*/ 13 w 16"/>
                <a:gd name="T33" fmla="*/ 2 h 14"/>
                <a:gd name="T34" fmla="*/ 13 w 16"/>
                <a:gd name="T35" fmla="*/ 0 h 14"/>
                <a:gd name="T36" fmla="*/ 11 w 16"/>
                <a:gd name="T37" fmla="*/ 0 h 14"/>
                <a:gd name="T38" fmla="*/ 11 w 16"/>
                <a:gd name="T39" fmla="*/ 0 h 14"/>
                <a:gd name="T40" fmla="*/ 8 w 16"/>
                <a:gd name="T41" fmla="*/ 0 h 14"/>
                <a:gd name="T42" fmla="*/ 8 w 16"/>
                <a:gd name="T43" fmla="*/ 0 h 14"/>
                <a:gd name="T44" fmla="*/ 5 w 16"/>
                <a:gd name="T45" fmla="*/ 0 h 14"/>
                <a:gd name="T46" fmla="*/ 5 w 16"/>
                <a:gd name="T47" fmla="*/ 0 h 14"/>
                <a:gd name="T48" fmla="*/ 3 w 16"/>
                <a:gd name="T49" fmla="*/ 2 h 14"/>
                <a:gd name="T50" fmla="*/ 3 w 16"/>
                <a:gd name="T51" fmla="*/ 2 h 14"/>
                <a:gd name="T52" fmla="*/ 3 w 16"/>
                <a:gd name="T53" fmla="*/ 2 h 14"/>
                <a:gd name="T54" fmla="*/ 0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0 w 16"/>
                <a:gd name="T67" fmla="*/ 11 h 14"/>
                <a:gd name="T68" fmla="*/ 3 w 16"/>
                <a:gd name="T69" fmla="*/ 11 h 14"/>
                <a:gd name="T70" fmla="*/ 3 w 16"/>
                <a:gd name="T71" fmla="*/ 11 h 14"/>
                <a:gd name="T72" fmla="*/ 3 w 16"/>
                <a:gd name="T73" fmla="*/ 14 h 14"/>
                <a:gd name="T74" fmla="*/ 5 w 16"/>
                <a:gd name="T75" fmla="*/ 14 h 14"/>
                <a:gd name="T76" fmla="*/ 5 w 16"/>
                <a:gd name="T77" fmla="*/ 14 h 14"/>
                <a:gd name="T78" fmla="*/ 8 w 16"/>
                <a:gd name="T79" fmla="*/ 14 h 14"/>
                <a:gd name="T80" fmla="*/ 8 w 16"/>
                <a:gd name="T81" fmla="*/ 14 h 14"/>
                <a:gd name="T82" fmla="*/ 8 w 16"/>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14">
                  <a:moveTo>
                    <a:pt x="8" y="14"/>
                  </a:moveTo>
                  <a:lnTo>
                    <a:pt x="11" y="14"/>
                  </a:lnTo>
                  <a:lnTo>
                    <a:pt x="11" y="14"/>
                  </a:lnTo>
                  <a:lnTo>
                    <a:pt x="13" y="14"/>
                  </a:lnTo>
                  <a:lnTo>
                    <a:pt x="13" y="14"/>
                  </a:lnTo>
                  <a:lnTo>
                    <a:pt x="13" y="11"/>
                  </a:lnTo>
                  <a:lnTo>
                    <a:pt x="16" y="11"/>
                  </a:lnTo>
                  <a:lnTo>
                    <a:pt x="16" y="11"/>
                  </a:lnTo>
                  <a:lnTo>
                    <a:pt x="16" y="9"/>
                  </a:lnTo>
                  <a:lnTo>
                    <a:pt x="16" y="9"/>
                  </a:lnTo>
                  <a:lnTo>
                    <a:pt x="16" y="7"/>
                  </a:lnTo>
                  <a:lnTo>
                    <a:pt x="16" y="7"/>
                  </a:lnTo>
                  <a:lnTo>
                    <a:pt x="16" y="4"/>
                  </a:lnTo>
                  <a:lnTo>
                    <a:pt x="16" y="4"/>
                  </a:lnTo>
                  <a:lnTo>
                    <a:pt x="16" y="2"/>
                  </a:lnTo>
                  <a:lnTo>
                    <a:pt x="13" y="2"/>
                  </a:lnTo>
                  <a:lnTo>
                    <a:pt x="13" y="2"/>
                  </a:lnTo>
                  <a:lnTo>
                    <a:pt x="13" y="0"/>
                  </a:lnTo>
                  <a:lnTo>
                    <a:pt x="11" y="0"/>
                  </a:lnTo>
                  <a:lnTo>
                    <a:pt x="11" y="0"/>
                  </a:lnTo>
                  <a:lnTo>
                    <a:pt x="8" y="0"/>
                  </a:lnTo>
                  <a:lnTo>
                    <a:pt x="8" y="0"/>
                  </a:lnTo>
                  <a:lnTo>
                    <a:pt x="5" y="0"/>
                  </a:lnTo>
                  <a:lnTo>
                    <a:pt x="5" y="0"/>
                  </a:lnTo>
                  <a:lnTo>
                    <a:pt x="3" y="2"/>
                  </a:lnTo>
                  <a:lnTo>
                    <a:pt x="3" y="2"/>
                  </a:lnTo>
                  <a:lnTo>
                    <a:pt x="3" y="2"/>
                  </a:lnTo>
                  <a:lnTo>
                    <a:pt x="0" y="4"/>
                  </a:lnTo>
                  <a:lnTo>
                    <a:pt x="0" y="4"/>
                  </a:lnTo>
                  <a:lnTo>
                    <a:pt x="0" y="7"/>
                  </a:lnTo>
                  <a:lnTo>
                    <a:pt x="0" y="7"/>
                  </a:lnTo>
                  <a:lnTo>
                    <a:pt x="0" y="9"/>
                  </a:lnTo>
                  <a:lnTo>
                    <a:pt x="0" y="9"/>
                  </a:lnTo>
                  <a:lnTo>
                    <a:pt x="0" y="11"/>
                  </a:lnTo>
                  <a:lnTo>
                    <a:pt x="3" y="11"/>
                  </a:lnTo>
                  <a:lnTo>
                    <a:pt x="3" y="11"/>
                  </a:lnTo>
                  <a:lnTo>
                    <a:pt x="3" y="14"/>
                  </a:lnTo>
                  <a:lnTo>
                    <a:pt x="5" y="14"/>
                  </a:lnTo>
                  <a:lnTo>
                    <a:pt x="5" y="14"/>
                  </a:lnTo>
                  <a:lnTo>
                    <a:pt x="8" y="14"/>
                  </a:lnTo>
                  <a:lnTo>
                    <a:pt x="8"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11" name="Freeform 352">
              <a:extLst>
                <a:ext uri="{FF2B5EF4-FFF2-40B4-BE49-F238E27FC236}">
                  <a16:creationId xmlns:a16="http://schemas.microsoft.com/office/drawing/2014/main" id="{EE789CE8-3032-4CFC-9645-F48A798DDE9C}"/>
                </a:ext>
              </a:extLst>
            </p:cNvPr>
            <p:cNvSpPr>
              <a:spLocks/>
            </p:cNvSpPr>
            <p:nvPr/>
          </p:nvSpPr>
          <p:spPr bwMode="auto">
            <a:xfrm>
              <a:off x="2802" y="223"/>
              <a:ext cx="19" cy="14"/>
            </a:xfrm>
            <a:custGeom>
              <a:avLst/>
              <a:gdLst>
                <a:gd name="T0" fmla="*/ 8 w 19"/>
                <a:gd name="T1" fmla="*/ 14 h 14"/>
                <a:gd name="T2" fmla="*/ 11 w 19"/>
                <a:gd name="T3" fmla="*/ 14 h 14"/>
                <a:gd name="T4" fmla="*/ 13 w 19"/>
                <a:gd name="T5" fmla="*/ 14 h 14"/>
                <a:gd name="T6" fmla="*/ 13 w 19"/>
                <a:gd name="T7" fmla="*/ 14 h 14"/>
                <a:gd name="T8" fmla="*/ 13 w 19"/>
                <a:gd name="T9" fmla="*/ 14 h 14"/>
                <a:gd name="T10" fmla="*/ 16 w 19"/>
                <a:gd name="T11" fmla="*/ 11 h 14"/>
                <a:gd name="T12" fmla="*/ 16 w 19"/>
                <a:gd name="T13" fmla="*/ 11 h 14"/>
                <a:gd name="T14" fmla="*/ 16 w 19"/>
                <a:gd name="T15" fmla="*/ 11 h 14"/>
                <a:gd name="T16" fmla="*/ 19 w 19"/>
                <a:gd name="T17" fmla="*/ 9 h 14"/>
                <a:gd name="T18" fmla="*/ 19 w 19"/>
                <a:gd name="T19" fmla="*/ 9 h 14"/>
                <a:gd name="T20" fmla="*/ 19 w 19"/>
                <a:gd name="T21" fmla="*/ 7 h 14"/>
                <a:gd name="T22" fmla="*/ 19 w 19"/>
                <a:gd name="T23" fmla="*/ 7 h 14"/>
                <a:gd name="T24" fmla="*/ 19 w 19"/>
                <a:gd name="T25" fmla="*/ 4 h 14"/>
                <a:gd name="T26" fmla="*/ 16 w 19"/>
                <a:gd name="T27" fmla="*/ 4 h 14"/>
                <a:gd name="T28" fmla="*/ 16 w 19"/>
                <a:gd name="T29" fmla="*/ 2 h 14"/>
                <a:gd name="T30" fmla="*/ 16 w 19"/>
                <a:gd name="T31" fmla="*/ 2 h 14"/>
                <a:gd name="T32" fmla="*/ 13 w 19"/>
                <a:gd name="T33" fmla="*/ 2 h 14"/>
                <a:gd name="T34" fmla="*/ 13 w 19"/>
                <a:gd name="T35" fmla="*/ 0 h 14"/>
                <a:gd name="T36" fmla="*/ 13 w 19"/>
                <a:gd name="T37" fmla="*/ 0 h 14"/>
                <a:gd name="T38" fmla="*/ 11 w 19"/>
                <a:gd name="T39" fmla="*/ 0 h 14"/>
                <a:gd name="T40" fmla="*/ 11 w 19"/>
                <a:gd name="T41" fmla="*/ 0 h 14"/>
                <a:gd name="T42" fmla="*/ 8 w 19"/>
                <a:gd name="T43" fmla="*/ 0 h 14"/>
                <a:gd name="T44" fmla="*/ 8 w 19"/>
                <a:gd name="T45" fmla="*/ 0 h 14"/>
                <a:gd name="T46" fmla="*/ 5 w 19"/>
                <a:gd name="T47" fmla="*/ 0 h 14"/>
                <a:gd name="T48" fmla="*/ 5 w 19"/>
                <a:gd name="T49" fmla="*/ 2 h 14"/>
                <a:gd name="T50" fmla="*/ 3 w 19"/>
                <a:gd name="T51" fmla="*/ 2 h 14"/>
                <a:gd name="T52" fmla="*/ 3 w 19"/>
                <a:gd name="T53" fmla="*/ 2 h 14"/>
                <a:gd name="T54" fmla="*/ 3 w 19"/>
                <a:gd name="T55" fmla="*/ 4 h 14"/>
                <a:gd name="T56" fmla="*/ 3 w 19"/>
                <a:gd name="T57" fmla="*/ 4 h 14"/>
                <a:gd name="T58" fmla="*/ 0 w 19"/>
                <a:gd name="T59" fmla="*/ 7 h 14"/>
                <a:gd name="T60" fmla="*/ 0 w 19"/>
                <a:gd name="T61" fmla="*/ 7 h 14"/>
                <a:gd name="T62" fmla="*/ 0 w 19"/>
                <a:gd name="T63" fmla="*/ 9 h 14"/>
                <a:gd name="T64" fmla="*/ 3 w 19"/>
                <a:gd name="T65" fmla="*/ 9 h 14"/>
                <a:gd name="T66" fmla="*/ 3 w 19"/>
                <a:gd name="T67" fmla="*/ 11 h 14"/>
                <a:gd name="T68" fmla="*/ 3 w 19"/>
                <a:gd name="T69" fmla="*/ 11 h 14"/>
                <a:gd name="T70" fmla="*/ 3 w 19"/>
                <a:gd name="T71" fmla="*/ 11 h 14"/>
                <a:gd name="T72" fmla="*/ 5 w 19"/>
                <a:gd name="T73" fmla="*/ 14 h 14"/>
                <a:gd name="T74" fmla="*/ 5 w 19"/>
                <a:gd name="T75" fmla="*/ 14 h 14"/>
                <a:gd name="T76" fmla="*/ 8 w 19"/>
                <a:gd name="T77" fmla="*/ 14 h 14"/>
                <a:gd name="T78" fmla="*/ 8 w 19"/>
                <a:gd name="T79" fmla="*/ 14 h 14"/>
                <a:gd name="T80" fmla="*/ 11 w 19"/>
                <a:gd name="T81" fmla="*/ 14 h 14"/>
                <a:gd name="T82" fmla="*/ 11 w 19"/>
                <a:gd name="T83" fmla="*/ 14 h 14"/>
                <a:gd name="T84" fmla="*/ 8 w 19"/>
                <a:gd name="T8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 h="14">
                  <a:moveTo>
                    <a:pt x="8" y="14"/>
                  </a:moveTo>
                  <a:lnTo>
                    <a:pt x="11" y="14"/>
                  </a:lnTo>
                  <a:lnTo>
                    <a:pt x="13" y="14"/>
                  </a:lnTo>
                  <a:lnTo>
                    <a:pt x="13" y="14"/>
                  </a:lnTo>
                  <a:lnTo>
                    <a:pt x="13" y="14"/>
                  </a:lnTo>
                  <a:lnTo>
                    <a:pt x="16" y="11"/>
                  </a:lnTo>
                  <a:lnTo>
                    <a:pt x="16" y="11"/>
                  </a:lnTo>
                  <a:lnTo>
                    <a:pt x="16" y="11"/>
                  </a:lnTo>
                  <a:lnTo>
                    <a:pt x="19" y="9"/>
                  </a:lnTo>
                  <a:lnTo>
                    <a:pt x="19" y="9"/>
                  </a:lnTo>
                  <a:lnTo>
                    <a:pt x="19" y="7"/>
                  </a:lnTo>
                  <a:lnTo>
                    <a:pt x="19" y="7"/>
                  </a:lnTo>
                  <a:lnTo>
                    <a:pt x="19" y="4"/>
                  </a:lnTo>
                  <a:lnTo>
                    <a:pt x="16" y="4"/>
                  </a:lnTo>
                  <a:lnTo>
                    <a:pt x="16" y="2"/>
                  </a:lnTo>
                  <a:lnTo>
                    <a:pt x="16" y="2"/>
                  </a:lnTo>
                  <a:lnTo>
                    <a:pt x="13" y="2"/>
                  </a:lnTo>
                  <a:lnTo>
                    <a:pt x="13" y="0"/>
                  </a:lnTo>
                  <a:lnTo>
                    <a:pt x="13" y="0"/>
                  </a:lnTo>
                  <a:lnTo>
                    <a:pt x="11" y="0"/>
                  </a:lnTo>
                  <a:lnTo>
                    <a:pt x="11" y="0"/>
                  </a:lnTo>
                  <a:lnTo>
                    <a:pt x="8" y="0"/>
                  </a:lnTo>
                  <a:lnTo>
                    <a:pt x="8" y="0"/>
                  </a:lnTo>
                  <a:lnTo>
                    <a:pt x="5" y="0"/>
                  </a:lnTo>
                  <a:lnTo>
                    <a:pt x="5" y="2"/>
                  </a:lnTo>
                  <a:lnTo>
                    <a:pt x="3" y="2"/>
                  </a:lnTo>
                  <a:lnTo>
                    <a:pt x="3" y="2"/>
                  </a:lnTo>
                  <a:lnTo>
                    <a:pt x="3" y="4"/>
                  </a:lnTo>
                  <a:lnTo>
                    <a:pt x="3" y="4"/>
                  </a:lnTo>
                  <a:lnTo>
                    <a:pt x="0" y="7"/>
                  </a:lnTo>
                  <a:lnTo>
                    <a:pt x="0" y="7"/>
                  </a:lnTo>
                  <a:lnTo>
                    <a:pt x="0" y="9"/>
                  </a:lnTo>
                  <a:lnTo>
                    <a:pt x="3" y="9"/>
                  </a:lnTo>
                  <a:lnTo>
                    <a:pt x="3" y="11"/>
                  </a:lnTo>
                  <a:lnTo>
                    <a:pt x="3" y="11"/>
                  </a:lnTo>
                  <a:lnTo>
                    <a:pt x="3" y="11"/>
                  </a:lnTo>
                  <a:lnTo>
                    <a:pt x="5" y="14"/>
                  </a:lnTo>
                  <a:lnTo>
                    <a:pt x="5" y="14"/>
                  </a:lnTo>
                  <a:lnTo>
                    <a:pt x="8" y="14"/>
                  </a:lnTo>
                  <a:lnTo>
                    <a:pt x="8" y="14"/>
                  </a:lnTo>
                  <a:lnTo>
                    <a:pt x="11" y="14"/>
                  </a:lnTo>
                  <a:lnTo>
                    <a:pt x="11"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12" name="Freeform 353">
              <a:extLst>
                <a:ext uri="{FF2B5EF4-FFF2-40B4-BE49-F238E27FC236}">
                  <a16:creationId xmlns:a16="http://schemas.microsoft.com/office/drawing/2014/main" id="{333CD962-A266-4B38-A694-93D497A0C3D3}"/>
                </a:ext>
              </a:extLst>
            </p:cNvPr>
            <p:cNvSpPr>
              <a:spLocks/>
            </p:cNvSpPr>
            <p:nvPr/>
          </p:nvSpPr>
          <p:spPr bwMode="auto">
            <a:xfrm>
              <a:off x="3019" y="223"/>
              <a:ext cx="18" cy="14"/>
            </a:xfrm>
            <a:custGeom>
              <a:avLst/>
              <a:gdLst>
                <a:gd name="T0" fmla="*/ 8 w 18"/>
                <a:gd name="T1" fmla="*/ 14 h 14"/>
                <a:gd name="T2" fmla="*/ 10 w 18"/>
                <a:gd name="T3" fmla="*/ 14 h 14"/>
                <a:gd name="T4" fmla="*/ 10 w 18"/>
                <a:gd name="T5" fmla="*/ 14 h 14"/>
                <a:gd name="T6" fmla="*/ 13 w 18"/>
                <a:gd name="T7" fmla="*/ 14 h 14"/>
                <a:gd name="T8" fmla="*/ 13 w 18"/>
                <a:gd name="T9" fmla="*/ 14 h 14"/>
                <a:gd name="T10" fmla="*/ 15 w 18"/>
                <a:gd name="T11" fmla="*/ 11 h 14"/>
                <a:gd name="T12" fmla="*/ 15 w 18"/>
                <a:gd name="T13" fmla="*/ 11 h 14"/>
                <a:gd name="T14" fmla="*/ 15 w 18"/>
                <a:gd name="T15" fmla="*/ 11 h 14"/>
                <a:gd name="T16" fmla="*/ 15 w 18"/>
                <a:gd name="T17" fmla="*/ 9 h 14"/>
                <a:gd name="T18" fmla="*/ 18 w 18"/>
                <a:gd name="T19" fmla="*/ 9 h 14"/>
                <a:gd name="T20" fmla="*/ 18 w 18"/>
                <a:gd name="T21" fmla="*/ 7 h 14"/>
                <a:gd name="T22" fmla="*/ 18 w 18"/>
                <a:gd name="T23" fmla="*/ 7 h 14"/>
                <a:gd name="T24" fmla="*/ 15 w 18"/>
                <a:gd name="T25" fmla="*/ 4 h 14"/>
                <a:gd name="T26" fmla="*/ 15 w 18"/>
                <a:gd name="T27" fmla="*/ 4 h 14"/>
                <a:gd name="T28" fmla="*/ 15 w 18"/>
                <a:gd name="T29" fmla="*/ 2 h 14"/>
                <a:gd name="T30" fmla="*/ 15 w 18"/>
                <a:gd name="T31" fmla="*/ 2 h 14"/>
                <a:gd name="T32" fmla="*/ 13 w 18"/>
                <a:gd name="T33" fmla="*/ 2 h 14"/>
                <a:gd name="T34" fmla="*/ 13 w 18"/>
                <a:gd name="T35" fmla="*/ 0 h 14"/>
                <a:gd name="T36" fmla="*/ 10 w 18"/>
                <a:gd name="T37" fmla="*/ 0 h 14"/>
                <a:gd name="T38" fmla="*/ 10 w 18"/>
                <a:gd name="T39" fmla="*/ 0 h 14"/>
                <a:gd name="T40" fmla="*/ 8 w 18"/>
                <a:gd name="T41" fmla="*/ 0 h 14"/>
                <a:gd name="T42" fmla="*/ 8 w 18"/>
                <a:gd name="T43" fmla="*/ 0 h 14"/>
                <a:gd name="T44" fmla="*/ 8 w 18"/>
                <a:gd name="T45" fmla="*/ 0 h 14"/>
                <a:gd name="T46" fmla="*/ 5 w 18"/>
                <a:gd name="T47" fmla="*/ 0 h 14"/>
                <a:gd name="T48" fmla="*/ 5 w 18"/>
                <a:gd name="T49" fmla="*/ 2 h 14"/>
                <a:gd name="T50" fmla="*/ 2 w 18"/>
                <a:gd name="T51" fmla="*/ 2 h 14"/>
                <a:gd name="T52" fmla="*/ 2 w 18"/>
                <a:gd name="T53" fmla="*/ 2 h 14"/>
                <a:gd name="T54" fmla="*/ 2 w 18"/>
                <a:gd name="T55" fmla="*/ 4 h 14"/>
                <a:gd name="T56" fmla="*/ 2 w 18"/>
                <a:gd name="T57" fmla="*/ 4 h 14"/>
                <a:gd name="T58" fmla="*/ 0 w 18"/>
                <a:gd name="T59" fmla="*/ 7 h 14"/>
                <a:gd name="T60" fmla="*/ 0 w 18"/>
                <a:gd name="T61" fmla="*/ 7 h 14"/>
                <a:gd name="T62" fmla="*/ 0 w 18"/>
                <a:gd name="T63" fmla="*/ 9 h 14"/>
                <a:gd name="T64" fmla="*/ 2 w 18"/>
                <a:gd name="T65" fmla="*/ 9 h 14"/>
                <a:gd name="T66" fmla="*/ 2 w 18"/>
                <a:gd name="T67" fmla="*/ 11 h 14"/>
                <a:gd name="T68" fmla="*/ 2 w 18"/>
                <a:gd name="T69" fmla="*/ 11 h 14"/>
                <a:gd name="T70" fmla="*/ 2 w 18"/>
                <a:gd name="T71" fmla="*/ 11 h 14"/>
                <a:gd name="T72" fmla="*/ 5 w 18"/>
                <a:gd name="T73" fmla="*/ 14 h 14"/>
                <a:gd name="T74" fmla="*/ 5 w 18"/>
                <a:gd name="T75" fmla="*/ 14 h 14"/>
                <a:gd name="T76" fmla="*/ 8 w 18"/>
                <a:gd name="T77" fmla="*/ 14 h 14"/>
                <a:gd name="T78" fmla="*/ 8 w 18"/>
                <a:gd name="T79" fmla="*/ 14 h 14"/>
                <a:gd name="T80" fmla="*/ 8 w 18"/>
                <a:gd name="T81" fmla="*/ 14 h 14"/>
                <a:gd name="T82" fmla="*/ 8 w 18"/>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 h="14">
                  <a:moveTo>
                    <a:pt x="8" y="14"/>
                  </a:moveTo>
                  <a:lnTo>
                    <a:pt x="10" y="14"/>
                  </a:lnTo>
                  <a:lnTo>
                    <a:pt x="10" y="14"/>
                  </a:lnTo>
                  <a:lnTo>
                    <a:pt x="13" y="14"/>
                  </a:lnTo>
                  <a:lnTo>
                    <a:pt x="13" y="14"/>
                  </a:lnTo>
                  <a:lnTo>
                    <a:pt x="15" y="11"/>
                  </a:lnTo>
                  <a:lnTo>
                    <a:pt x="15" y="11"/>
                  </a:lnTo>
                  <a:lnTo>
                    <a:pt x="15" y="11"/>
                  </a:lnTo>
                  <a:lnTo>
                    <a:pt x="15" y="9"/>
                  </a:lnTo>
                  <a:lnTo>
                    <a:pt x="18" y="9"/>
                  </a:lnTo>
                  <a:lnTo>
                    <a:pt x="18" y="7"/>
                  </a:lnTo>
                  <a:lnTo>
                    <a:pt x="18" y="7"/>
                  </a:lnTo>
                  <a:lnTo>
                    <a:pt x="15" y="4"/>
                  </a:lnTo>
                  <a:lnTo>
                    <a:pt x="15" y="4"/>
                  </a:lnTo>
                  <a:lnTo>
                    <a:pt x="15" y="2"/>
                  </a:lnTo>
                  <a:lnTo>
                    <a:pt x="15" y="2"/>
                  </a:lnTo>
                  <a:lnTo>
                    <a:pt x="13" y="2"/>
                  </a:lnTo>
                  <a:lnTo>
                    <a:pt x="13" y="0"/>
                  </a:lnTo>
                  <a:lnTo>
                    <a:pt x="10" y="0"/>
                  </a:lnTo>
                  <a:lnTo>
                    <a:pt x="10" y="0"/>
                  </a:lnTo>
                  <a:lnTo>
                    <a:pt x="8" y="0"/>
                  </a:lnTo>
                  <a:lnTo>
                    <a:pt x="8" y="0"/>
                  </a:lnTo>
                  <a:lnTo>
                    <a:pt x="8" y="0"/>
                  </a:lnTo>
                  <a:lnTo>
                    <a:pt x="5" y="0"/>
                  </a:lnTo>
                  <a:lnTo>
                    <a:pt x="5" y="2"/>
                  </a:lnTo>
                  <a:lnTo>
                    <a:pt x="2" y="2"/>
                  </a:lnTo>
                  <a:lnTo>
                    <a:pt x="2" y="2"/>
                  </a:lnTo>
                  <a:lnTo>
                    <a:pt x="2" y="4"/>
                  </a:lnTo>
                  <a:lnTo>
                    <a:pt x="2" y="4"/>
                  </a:lnTo>
                  <a:lnTo>
                    <a:pt x="0" y="7"/>
                  </a:lnTo>
                  <a:lnTo>
                    <a:pt x="0" y="7"/>
                  </a:lnTo>
                  <a:lnTo>
                    <a:pt x="0" y="9"/>
                  </a:lnTo>
                  <a:lnTo>
                    <a:pt x="2" y="9"/>
                  </a:lnTo>
                  <a:lnTo>
                    <a:pt x="2" y="11"/>
                  </a:lnTo>
                  <a:lnTo>
                    <a:pt x="2" y="11"/>
                  </a:lnTo>
                  <a:lnTo>
                    <a:pt x="2" y="11"/>
                  </a:lnTo>
                  <a:lnTo>
                    <a:pt x="5" y="14"/>
                  </a:lnTo>
                  <a:lnTo>
                    <a:pt x="5" y="14"/>
                  </a:lnTo>
                  <a:lnTo>
                    <a:pt x="8" y="14"/>
                  </a:lnTo>
                  <a:lnTo>
                    <a:pt x="8" y="14"/>
                  </a:lnTo>
                  <a:lnTo>
                    <a:pt x="8"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13" name="Freeform 354">
              <a:extLst>
                <a:ext uri="{FF2B5EF4-FFF2-40B4-BE49-F238E27FC236}">
                  <a16:creationId xmlns:a16="http://schemas.microsoft.com/office/drawing/2014/main" id="{0D9EB9F0-BDD5-42B0-B957-0F596540FB8C}"/>
                </a:ext>
              </a:extLst>
            </p:cNvPr>
            <p:cNvSpPr>
              <a:spLocks/>
            </p:cNvSpPr>
            <p:nvPr/>
          </p:nvSpPr>
          <p:spPr bwMode="auto">
            <a:xfrm>
              <a:off x="3074" y="223"/>
              <a:ext cx="16" cy="14"/>
            </a:xfrm>
            <a:custGeom>
              <a:avLst/>
              <a:gdLst>
                <a:gd name="T0" fmla="*/ 8 w 16"/>
                <a:gd name="T1" fmla="*/ 14 h 14"/>
                <a:gd name="T2" fmla="*/ 11 w 16"/>
                <a:gd name="T3" fmla="*/ 14 h 14"/>
                <a:gd name="T4" fmla="*/ 11 w 16"/>
                <a:gd name="T5" fmla="*/ 14 h 14"/>
                <a:gd name="T6" fmla="*/ 13 w 16"/>
                <a:gd name="T7" fmla="*/ 14 h 14"/>
                <a:gd name="T8" fmla="*/ 13 w 16"/>
                <a:gd name="T9" fmla="*/ 14 h 14"/>
                <a:gd name="T10" fmla="*/ 16 w 16"/>
                <a:gd name="T11" fmla="*/ 11 h 14"/>
                <a:gd name="T12" fmla="*/ 16 w 16"/>
                <a:gd name="T13" fmla="*/ 11 h 14"/>
                <a:gd name="T14" fmla="*/ 16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6 w 16"/>
                <a:gd name="T27" fmla="*/ 4 h 14"/>
                <a:gd name="T28" fmla="*/ 16 w 16"/>
                <a:gd name="T29" fmla="*/ 2 h 14"/>
                <a:gd name="T30" fmla="*/ 16 w 16"/>
                <a:gd name="T31" fmla="*/ 2 h 14"/>
                <a:gd name="T32" fmla="*/ 13 w 16"/>
                <a:gd name="T33" fmla="*/ 2 h 14"/>
                <a:gd name="T34" fmla="*/ 13 w 16"/>
                <a:gd name="T35" fmla="*/ 0 h 14"/>
                <a:gd name="T36" fmla="*/ 11 w 16"/>
                <a:gd name="T37" fmla="*/ 0 h 14"/>
                <a:gd name="T38" fmla="*/ 11 w 16"/>
                <a:gd name="T39" fmla="*/ 0 h 14"/>
                <a:gd name="T40" fmla="*/ 8 w 16"/>
                <a:gd name="T41" fmla="*/ 0 h 14"/>
                <a:gd name="T42" fmla="*/ 8 w 16"/>
                <a:gd name="T43" fmla="*/ 0 h 14"/>
                <a:gd name="T44" fmla="*/ 5 w 16"/>
                <a:gd name="T45" fmla="*/ 0 h 14"/>
                <a:gd name="T46" fmla="*/ 5 w 16"/>
                <a:gd name="T47" fmla="*/ 0 h 14"/>
                <a:gd name="T48" fmla="*/ 3 w 16"/>
                <a:gd name="T49" fmla="*/ 2 h 14"/>
                <a:gd name="T50" fmla="*/ 3 w 16"/>
                <a:gd name="T51" fmla="*/ 2 h 14"/>
                <a:gd name="T52" fmla="*/ 3 w 16"/>
                <a:gd name="T53" fmla="*/ 2 h 14"/>
                <a:gd name="T54" fmla="*/ 3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3 w 16"/>
                <a:gd name="T67" fmla="*/ 11 h 14"/>
                <a:gd name="T68" fmla="*/ 3 w 16"/>
                <a:gd name="T69" fmla="*/ 11 h 14"/>
                <a:gd name="T70" fmla="*/ 3 w 16"/>
                <a:gd name="T71" fmla="*/ 11 h 14"/>
                <a:gd name="T72" fmla="*/ 3 w 16"/>
                <a:gd name="T73" fmla="*/ 14 h 14"/>
                <a:gd name="T74" fmla="*/ 5 w 16"/>
                <a:gd name="T75" fmla="*/ 14 h 14"/>
                <a:gd name="T76" fmla="*/ 5 w 16"/>
                <a:gd name="T77" fmla="*/ 14 h 14"/>
                <a:gd name="T78" fmla="*/ 8 w 16"/>
                <a:gd name="T79" fmla="*/ 14 h 14"/>
                <a:gd name="T80" fmla="*/ 8 w 16"/>
                <a:gd name="T81" fmla="*/ 14 h 14"/>
                <a:gd name="T82" fmla="*/ 8 w 16"/>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14">
                  <a:moveTo>
                    <a:pt x="8" y="14"/>
                  </a:moveTo>
                  <a:lnTo>
                    <a:pt x="11" y="14"/>
                  </a:lnTo>
                  <a:lnTo>
                    <a:pt x="11" y="14"/>
                  </a:lnTo>
                  <a:lnTo>
                    <a:pt x="13" y="14"/>
                  </a:lnTo>
                  <a:lnTo>
                    <a:pt x="13" y="14"/>
                  </a:lnTo>
                  <a:lnTo>
                    <a:pt x="16" y="11"/>
                  </a:lnTo>
                  <a:lnTo>
                    <a:pt x="16" y="11"/>
                  </a:lnTo>
                  <a:lnTo>
                    <a:pt x="16" y="11"/>
                  </a:lnTo>
                  <a:lnTo>
                    <a:pt x="16" y="9"/>
                  </a:lnTo>
                  <a:lnTo>
                    <a:pt x="16" y="9"/>
                  </a:lnTo>
                  <a:lnTo>
                    <a:pt x="16" y="7"/>
                  </a:lnTo>
                  <a:lnTo>
                    <a:pt x="16" y="7"/>
                  </a:lnTo>
                  <a:lnTo>
                    <a:pt x="16" y="4"/>
                  </a:lnTo>
                  <a:lnTo>
                    <a:pt x="16" y="4"/>
                  </a:lnTo>
                  <a:lnTo>
                    <a:pt x="16" y="2"/>
                  </a:lnTo>
                  <a:lnTo>
                    <a:pt x="16" y="2"/>
                  </a:lnTo>
                  <a:lnTo>
                    <a:pt x="13" y="2"/>
                  </a:lnTo>
                  <a:lnTo>
                    <a:pt x="13" y="0"/>
                  </a:lnTo>
                  <a:lnTo>
                    <a:pt x="11" y="0"/>
                  </a:lnTo>
                  <a:lnTo>
                    <a:pt x="11" y="0"/>
                  </a:lnTo>
                  <a:lnTo>
                    <a:pt x="8" y="0"/>
                  </a:lnTo>
                  <a:lnTo>
                    <a:pt x="8" y="0"/>
                  </a:lnTo>
                  <a:lnTo>
                    <a:pt x="5" y="0"/>
                  </a:lnTo>
                  <a:lnTo>
                    <a:pt x="5" y="0"/>
                  </a:lnTo>
                  <a:lnTo>
                    <a:pt x="3" y="2"/>
                  </a:lnTo>
                  <a:lnTo>
                    <a:pt x="3" y="2"/>
                  </a:lnTo>
                  <a:lnTo>
                    <a:pt x="3" y="2"/>
                  </a:lnTo>
                  <a:lnTo>
                    <a:pt x="3" y="4"/>
                  </a:lnTo>
                  <a:lnTo>
                    <a:pt x="0" y="4"/>
                  </a:lnTo>
                  <a:lnTo>
                    <a:pt x="0" y="7"/>
                  </a:lnTo>
                  <a:lnTo>
                    <a:pt x="0" y="7"/>
                  </a:lnTo>
                  <a:lnTo>
                    <a:pt x="0" y="9"/>
                  </a:lnTo>
                  <a:lnTo>
                    <a:pt x="0" y="9"/>
                  </a:lnTo>
                  <a:lnTo>
                    <a:pt x="3" y="11"/>
                  </a:lnTo>
                  <a:lnTo>
                    <a:pt x="3" y="11"/>
                  </a:lnTo>
                  <a:lnTo>
                    <a:pt x="3" y="11"/>
                  </a:lnTo>
                  <a:lnTo>
                    <a:pt x="3" y="14"/>
                  </a:lnTo>
                  <a:lnTo>
                    <a:pt x="5" y="14"/>
                  </a:lnTo>
                  <a:lnTo>
                    <a:pt x="5" y="14"/>
                  </a:lnTo>
                  <a:lnTo>
                    <a:pt x="8" y="14"/>
                  </a:lnTo>
                  <a:lnTo>
                    <a:pt x="8"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14" name="Freeform 355">
              <a:extLst>
                <a:ext uri="{FF2B5EF4-FFF2-40B4-BE49-F238E27FC236}">
                  <a16:creationId xmlns:a16="http://schemas.microsoft.com/office/drawing/2014/main" id="{C57648E6-CFB1-4117-A3D9-11560EA6D0E0}"/>
                </a:ext>
              </a:extLst>
            </p:cNvPr>
            <p:cNvSpPr>
              <a:spLocks/>
            </p:cNvSpPr>
            <p:nvPr/>
          </p:nvSpPr>
          <p:spPr bwMode="auto">
            <a:xfrm>
              <a:off x="2966" y="223"/>
              <a:ext cx="16" cy="14"/>
            </a:xfrm>
            <a:custGeom>
              <a:avLst/>
              <a:gdLst>
                <a:gd name="T0" fmla="*/ 5 w 16"/>
                <a:gd name="T1" fmla="*/ 14 h 14"/>
                <a:gd name="T2" fmla="*/ 8 w 16"/>
                <a:gd name="T3" fmla="*/ 14 h 14"/>
                <a:gd name="T4" fmla="*/ 10 w 16"/>
                <a:gd name="T5" fmla="*/ 14 h 14"/>
                <a:gd name="T6" fmla="*/ 10 w 16"/>
                <a:gd name="T7" fmla="*/ 14 h 14"/>
                <a:gd name="T8" fmla="*/ 13 w 16"/>
                <a:gd name="T9" fmla="*/ 14 h 14"/>
                <a:gd name="T10" fmla="*/ 13 w 16"/>
                <a:gd name="T11" fmla="*/ 11 h 14"/>
                <a:gd name="T12" fmla="*/ 13 w 16"/>
                <a:gd name="T13" fmla="*/ 11 h 14"/>
                <a:gd name="T14" fmla="*/ 13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3 w 16"/>
                <a:gd name="T27" fmla="*/ 4 h 14"/>
                <a:gd name="T28" fmla="*/ 13 w 16"/>
                <a:gd name="T29" fmla="*/ 2 h 14"/>
                <a:gd name="T30" fmla="*/ 13 w 16"/>
                <a:gd name="T31" fmla="*/ 2 h 14"/>
                <a:gd name="T32" fmla="*/ 13 w 16"/>
                <a:gd name="T33" fmla="*/ 2 h 14"/>
                <a:gd name="T34" fmla="*/ 10 w 16"/>
                <a:gd name="T35" fmla="*/ 0 h 14"/>
                <a:gd name="T36" fmla="*/ 10 w 16"/>
                <a:gd name="T37" fmla="*/ 0 h 14"/>
                <a:gd name="T38" fmla="*/ 8 w 16"/>
                <a:gd name="T39" fmla="*/ 0 h 14"/>
                <a:gd name="T40" fmla="*/ 8 w 16"/>
                <a:gd name="T41" fmla="*/ 0 h 14"/>
                <a:gd name="T42" fmla="*/ 5 w 16"/>
                <a:gd name="T43" fmla="*/ 0 h 14"/>
                <a:gd name="T44" fmla="*/ 5 w 16"/>
                <a:gd name="T45" fmla="*/ 0 h 14"/>
                <a:gd name="T46" fmla="*/ 3 w 16"/>
                <a:gd name="T47" fmla="*/ 0 h 14"/>
                <a:gd name="T48" fmla="*/ 3 w 16"/>
                <a:gd name="T49" fmla="*/ 2 h 14"/>
                <a:gd name="T50" fmla="*/ 0 w 16"/>
                <a:gd name="T51" fmla="*/ 2 h 14"/>
                <a:gd name="T52" fmla="*/ 0 w 16"/>
                <a:gd name="T53" fmla="*/ 2 h 14"/>
                <a:gd name="T54" fmla="*/ 0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0 w 16"/>
                <a:gd name="T67" fmla="*/ 11 h 14"/>
                <a:gd name="T68" fmla="*/ 0 w 16"/>
                <a:gd name="T69" fmla="*/ 11 h 14"/>
                <a:gd name="T70" fmla="*/ 0 w 16"/>
                <a:gd name="T71" fmla="*/ 11 h 14"/>
                <a:gd name="T72" fmla="*/ 3 w 16"/>
                <a:gd name="T73" fmla="*/ 14 h 14"/>
                <a:gd name="T74" fmla="*/ 3 w 16"/>
                <a:gd name="T75" fmla="*/ 14 h 14"/>
                <a:gd name="T76" fmla="*/ 5 w 16"/>
                <a:gd name="T77" fmla="*/ 14 h 14"/>
                <a:gd name="T78" fmla="*/ 5 w 16"/>
                <a:gd name="T79" fmla="*/ 14 h 14"/>
                <a:gd name="T80" fmla="*/ 8 w 16"/>
                <a:gd name="T81" fmla="*/ 14 h 14"/>
                <a:gd name="T82" fmla="*/ 8 w 16"/>
                <a:gd name="T83" fmla="*/ 14 h 14"/>
                <a:gd name="T84" fmla="*/ 5 w 16"/>
                <a:gd name="T8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 h="14">
                  <a:moveTo>
                    <a:pt x="5" y="14"/>
                  </a:moveTo>
                  <a:lnTo>
                    <a:pt x="8" y="14"/>
                  </a:lnTo>
                  <a:lnTo>
                    <a:pt x="10" y="14"/>
                  </a:lnTo>
                  <a:lnTo>
                    <a:pt x="10" y="14"/>
                  </a:lnTo>
                  <a:lnTo>
                    <a:pt x="13" y="14"/>
                  </a:lnTo>
                  <a:lnTo>
                    <a:pt x="13" y="11"/>
                  </a:lnTo>
                  <a:lnTo>
                    <a:pt x="13" y="11"/>
                  </a:lnTo>
                  <a:lnTo>
                    <a:pt x="13" y="11"/>
                  </a:lnTo>
                  <a:lnTo>
                    <a:pt x="16" y="9"/>
                  </a:lnTo>
                  <a:lnTo>
                    <a:pt x="16" y="9"/>
                  </a:lnTo>
                  <a:lnTo>
                    <a:pt x="16" y="7"/>
                  </a:lnTo>
                  <a:lnTo>
                    <a:pt x="16" y="7"/>
                  </a:lnTo>
                  <a:lnTo>
                    <a:pt x="16" y="4"/>
                  </a:lnTo>
                  <a:lnTo>
                    <a:pt x="13" y="4"/>
                  </a:lnTo>
                  <a:lnTo>
                    <a:pt x="13" y="2"/>
                  </a:lnTo>
                  <a:lnTo>
                    <a:pt x="13" y="2"/>
                  </a:lnTo>
                  <a:lnTo>
                    <a:pt x="13" y="2"/>
                  </a:lnTo>
                  <a:lnTo>
                    <a:pt x="10" y="0"/>
                  </a:lnTo>
                  <a:lnTo>
                    <a:pt x="10" y="0"/>
                  </a:lnTo>
                  <a:lnTo>
                    <a:pt x="8" y="0"/>
                  </a:lnTo>
                  <a:lnTo>
                    <a:pt x="8" y="0"/>
                  </a:lnTo>
                  <a:lnTo>
                    <a:pt x="5" y="0"/>
                  </a:lnTo>
                  <a:lnTo>
                    <a:pt x="5" y="0"/>
                  </a:lnTo>
                  <a:lnTo>
                    <a:pt x="3" y="0"/>
                  </a:lnTo>
                  <a:lnTo>
                    <a:pt x="3" y="2"/>
                  </a:lnTo>
                  <a:lnTo>
                    <a:pt x="0" y="2"/>
                  </a:lnTo>
                  <a:lnTo>
                    <a:pt x="0" y="2"/>
                  </a:lnTo>
                  <a:lnTo>
                    <a:pt x="0" y="4"/>
                  </a:lnTo>
                  <a:lnTo>
                    <a:pt x="0" y="4"/>
                  </a:lnTo>
                  <a:lnTo>
                    <a:pt x="0" y="7"/>
                  </a:lnTo>
                  <a:lnTo>
                    <a:pt x="0" y="7"/>
                  </a:lnTo>
                  <a:lnTo>
                    <a:pt x="0" y="9"/>
                  </a:lnTo>
                  <a:lnTo>
                    <a:pt x="0" y="9"/>
                  </a:lnTo>
                  <a:lnTo>
                    <a:pt x="0" y="11"/>
                  </a:lnTo>
                  <a:lnTo>
                    <a:pt x="0" y="11"/>
                  </a:lnTo>
                  <a:lnTo>
                    <a:pt x="0" y="11"/>
                  </a:lnTo>
                  <a:lnTo>
                    <a:pt x="3" y="14"/>
                  </a:lnTo>
                  <a:lnTo>
                    <a:pt x="3" y="14"/>
                  </a:lnTo>
                  <a:lnTo>
                    <a:pt x="5" y="14"/>
                  </a:lnTo>
                  <a:lnTo>
                    <a:pt x="5" y="14"/>
                  </a:lnTo>
                  <a:lnTo>
                    <a:pt x="8" y="14"/>
                  </a:lnTo>
                  <a:lnTo>
                    <a:pt x="8" y="14"/>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15" name="Freeform 356">
              <a:extLst>
                <a:ext uri="{FF2B5EF4-FFF2-40B4-BE49-F238E27FC236}">
                  <a16:creationId xmlns:a16="http://schemas.microsoft.com/office/drawing/2014/main" id="{6CE561F2-27DB-4061-A678-4BBA2D89F42B}"/>
                </a:ext>
              </a:extLst>
            </p:cNvPr>
            <p:cNvSpPr>
              <a:spLocks/>
            </p:cNvSpPr>
            <p:nvPr/>
          </p:nvSpPr>
          <p:spPr bwMode="auto">
            <a:xfrm>
              <a:off x="3185" y="223"/>
              <a:ext cx="16" cy="14"/>
            </a:xfrm>
            <a:custGeom>
              <a:avLst/>
              <a:gdLst>
                <a:gd name="T0" fmla="*/ 8 w 16"/>
                <a:gd name="T1" fmla="*/ 14 h 14"/>
                <a:gd name="T2" fmla="*/ 11 w 16"/>
                <a:gd name="T3" fmla="*/ 14 h 14"/>
                <a:gd name="T4" fmla="*/ 11 w 16"/>
                <a:gd name="T5" fmla="*/ 14 h 14"/>
                <a:gd name="T6" fmla="*/ 11 w 16"/>
                <a:gd name="T7" fmla="*/ 14 h 14"/>
                <a:gd name="T8" fmla="*/ 13 w 16"/>
                <a:gd name="T9" fmla="*/ 14 h 14"/>
                <a:gd name="T10" fmla="*/ 13 w 16"/>
                <a:gd name="T11" fmla="*/ 11 h 14"/>
                <a:gd name="T12" fmla="*/ 16 w 16"/>
                <a:gd name="T13" fmla="*/ 11 h 14"/>
                <a:gd name="T14" fmla="*/ 16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6 w 16"/>
                <a:gd name="T27" fmla="*/ 4 h 14"/>
                <a:gd name="T28" fmla="*/ 16 w 16"/>
                <a:gd name="T29" fmla="*/ 2 h 14"/>
                <a:gd name="T30" fmla="*/ 13 w 16"/>
                <a:gd name="T31" fmla="*/ 2 h 14"/>
                <a:gd name="T32" fmla="*/ 13 w 16"/>
                <a:gd name="T33" fmla="*/ 2 h 14"/>
                <a:gd name="T34" fmla="*/ 11 w 16"/>
                <a:gd name="T35" fmla="*/ 0 h 14"/>
                <a:gd name="T36" fmla="*/ 11 w 16"/>
                <a:gd name="T37" fmla="*/ 0 h 14"/>
                <a:gd name="T38" fmla="*/ 11 w 16"/>
                <a:gd name="T39" fmla="*/ 0 h 14"/>
                <a:gd name="T40" fmla="*/ 8 w 16"/>
                <a:gd name="T41" fmla="*/ 0 h 14"/>
                <a:gd name="T42" fmla="*/ 5 w 16"/>
                <a:gd name="T43" fmla="*/ 0 h 14"/>
                <a:gd name="T44" fmla="*/ 5 w 16"/>
                <a:gd name="T45" fmla="*/ 0 h 14"/>
                <a:gd name="T46" fmla="*/ 5 w 16"/>
                <a:gd name="T47" fmla="*/ 0 h 14"/>
                <a:gd name="T48" fmla="*/ 3 w 16"/>
                <a:gd name="T49" fmla="*/ 2 h 14"/>
                <a:gd name="T50" fmla="*/ 3 w 16"/>
                <a:gd name="T51" fmla="*/ 2 h 14"/>
                <a:gd name="T52" fmla="*/ 0 w 16"/>
                <a:gd name="T53" fmla="*/ 2 h 14"/>
                <a:gd name="T54" fmla="*/ 0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0 w 16"/>
                <a:gd name="T67" fmla="*/ 11 h 14"/>
                <a:gd name="T68" fmla="*/ 0 w 16"/>
                <a:gd name="T69" fmla="*/ 11 h 14"/>
                <a:gd name="T70" fmla="*/ 3 w 16"/>
                <a:gd name="T71" fmla="*/ 11 h 14"/>
                <a:gd name="T72" fmla="*/ 3 w 16"/>
                <a:gd name="T73" fmla="*/ 14 h 14"/>
                <a:gd name="T74" fmla="*/ 5 w 16"/>
                <a:gd name="T75" fmla="*/ 14 h 14"/>
                <a:gd name="T76" fmla="*/ 5 w 16"/>
                <a:gd name="T77" fmla="*/ 14 h 14"/>
                <a:gd name="T78" fmla="*/ 5 w 16"/>
                <a:gd name="T79" fmla="*/ 14 h 14"/>
                <a:gd name="T80" fmla="*/ 8 w 16"/>
                <a:gd name="T81" fmla="*/ 14 h 14"/>
                <a:gd name="T82" fmla="*/ 8 w 16"/>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14">
                  <a:moveTo>
                    <a:pt x="8" y="14"/>
                  </a:moveTo>
                  <a:lnTo>
                    <a:pt x="11" y="14"/>
                  </a:lnTo>
                  <a:lnTo>
                    <a:pt x="11" y="14"/>
                  </a:lnTo>
                  <a:lnTo>
                    <a:pt x="11" y="14"/>
                  </a:lnTo>
                  <a:lnTo>
                    <a:pt x="13" y="14"/>
                  </a:lnTo>
                  <a:lnTo>
                    <a:pt x="13" y="11"/>
                  </a:lnTo>
                  <a:lnTo>
                    <a:pt x="16" y="11"/>
                  </a:lnTo>
                  <a:lnTo>
                    <a:pt x="16" y="11"/>
                  </a:lnTo>
                  <a:lnTo>
                    <a:pt x="16" y="9"/>
                  </a:lnTo>
                  <a:lnTo>
                    <a:pt x="16" y="9"/>
                  </a:lnTo>
                  <a:lnTo>
                    <a:pt x="16" y="7"/>
                  </a:lnTo>
                  <a:lnTo>
                    <a:pt x="16" y="7"/>
                  </a:lnTo>
                  <a:lnTo>
                    <a:pt x="16" y="4"/>
                  </a:lnTo>
                  <a:lnTo>
                    <a:pt x="16" y="4"/>
                  </a:lnTo>
                  <a:lnTo>
                    <a:pt x="16" y="2"/>
                  </a:lnTo>
                  <a:lnTo>
                    <a:pt x="13" y="2"/>
                  </a:lnTo>
                  <a:lnTo>
                    <a:pt x="13" y="2"/>
                  </a:lnTo>
                  <a:lnTo>
                    <a:pt x="11" y="0"/>
                  </a:lnTo>
                  <a:lnTo>
                    <a:pt x="11" y="0"/>
                  </a:lnTo>
                  <a:lnTo>
                    <a:pt x="11" y="0"/>
                  </a:lnTo>
                  <a:lnTo>
                    <a:pt x="8" y="0"/>
                  </a:lnTo>
                  <a:lnTo>
                    <a:pt x="5" y="0"/>
                  </a:lnTo>
                  <a:lnTo>
                    <a:pt x="5" y="0"/>
                  </a:lnTo>
                  <a:lnTo>
                    <a:pt x="5" y="0"/>
                  </a:lnTo>
                  <a:lnTo>
                    <a:pt x="3" y="2"/>
                  </a:lnTo>
                  <a:lnTo>
                    <a:pt x="3" y="2"/>
                  </a:lnTo>
                  <a:lnTo>
                    <a:pt x="0" y="2"/>
                  </a:lnTo>
                  <a:lnTo>
                    <a:pt x="0" y="4"/>
                  </a:lnTo>
                  <a:lnTo>
                    <a:pt x="0" y="4"/>
                  </a:lnTo>
                  <a:lnTo>
                    <a:pt x="0" y="7"/>
                  </a:lnTo>
                  <a:lnTo>
                    <a:pt x="0" y="7"/>
                  </a:lnTo>
                  <a:lnTo>
                    <a:pt x="0" y="9"/>
                  </a:lnTo>
                  <a:lnTo>
                    <a:pt x="0" y="9"/>
                  </a:lnTo>
                  <a:lnTo>
                    <a:pt x="0" y="11"/>
                  </a:lnTo>
                  <a:lnTo>
                    <a:pt x="0" y="11"/>
                  </a:lnTo>
                  <a:lnTo>
                    <a:pt x="3" y="11"/>
                  </a:lnTo>
                  <a:lnTo>
                    <a:pt x="3" y="14"/>
                  </a:lnTo>
                  <a:lnTo>
                    <a:pt x="5" y="14"/>
                  </a:lnTo>
                  <a:lnTo>
                    <a:pt x="5" y="14"/>
                  </a:lnTo>
                  <a:lnTo>
                    <a:pt x="5" y="14"/>
                  </a:lnTo>
                  <a:lnTo>
                    <a:pt x="8"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16" name="Freeform 357">
              <a:extLst>
                <a:ext uri="{FF2B5EF4-FFF2-40B4-BE49-F238E27FC236}">
                  <a16:creationId xmlns:a16="http://schemas.microsoft.com/office/drawing/2014/main" id="{1DF6135D-C633-41B3-9DA3-AAE78747F6EC}"/>
                </a:ext>
              </a:extLst>
            </p:cNvPr>
            <p:cNvSpPr>
              <a:spLocks/>
            </p:cNvSpPr>
            <p:nvPr/>
          </p:nvSpPr>
          <p:spPr bwMode="auto">
            <a:xfrm>
              <a:off x="3240" y="223"/>
              <a:ext cx="16" cy="14"/>
            </a:xfrm>
            <a:custGeom>
              <a:avLst/>
              <a:gdLst>
                <a:gd name="T0" fmla="*/ 6 w 16"/>
                <a:gd name="T1" fmla="*/ 14 h 14"/>
                <a:gd name="T2" fmla="*/ 8 w 16"/>
                <a:gd name="T3" fmla="*/ 14 h 14"/>
                <a:gd name="T4" fmla="*/ 11 w 16"/>
                <a:gd name="T5" fmla="*/ 14 h 14"/>
                <a:gd name="T6" fmla="*/ 11 w 16"/>
                <a:gd name="T7" fmla="*/ 14 h 14"/>
                <a:gd name="T8" fmla="*/ 14 w 16"/>
                <a:gd name="T9" fmla="*/ 14 h 14"/>
                <a:gd name="T10" fmla="*/ 14 w 16"/>
                <a:gd name="T11" fmla="*/ 11 h 14"/>
                <a:gd name="T12" fmla="*/ 14 w 16"/>
                <a:gd name="T13" fmla="*/ 11 h 14"/>
                <a:gd name="T14" fmla="*/ 16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6 w 16"/>
                <a:gd name="T27" fmla="*/ 4 h 14"/>
                <a:gd name="T28" fmla="*/ 14 w 16"/>
                <a:gd name="T29" fmla="*/ 2 h 14"/>
                <a:gd name="T30" fmla="*/ 14 w 16"/>
                <a:gd name="T31" fmla="*/ 2 h 14"/>
                <a:gd name="T32" fmla="*/ 14 w 16"/>
                <a:gd name="T33" fmla="*/ 2 h 14"/>
                <a:gd name="T34" fmla="*/ 11 w 16"/>
                <a:gd name="T35" fmla="*/ 0 h 14"/>
                <a:gd name="T36" fmla="*/ 11 w 16"/>
                <a:gd name="T37" fmla="*/ 0 h 14"/>
                <a:gd name="T38" fmla="*/ 8 w 16"/>
                <a:gd name="T39" fmla="*/ 0 h 14"/>
                <a:gd name="T40" fmla="*/ 8 w 16"/>
                <a:gd name="T41" fmla="*/ 0 h 14"/>
                <a:gd name="T42" fmla="*/ 6 w 16"/>
                <a:gd name="T43" fmla="*/ 0 h 14"/>
                <a:gd name="T44" fmla="*/ 6 w 16"/>
                <a:gd name="T45" fmla="*/ 0 h 14"/>
                <a:gd name="T46" fmla="*/ 3 w 16"/>
                <a:gd name="T47" fmla="*/ 0 h 14"/>
                <a:gd name="T48" fmla="*/ 3 w 16"/>
                <a:gd name="T49" fmla="*/ 2 h 14"/>
                <a:gd name="T50" fmla="*/ 3 w 16"/>
                <a:gd name="T51" fmla="*/ 2 h 14"/>
                <a:gd name="T52" fmla="*/ 0 w 16"/>
                <a:gd name="T53" fmla="*/ 2 h 14"/>
                <a:gd name="T54" fmla="*/ 0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0 w 16"/>
                <a:gd name="T67" fmla="*/ 11 h 14"/>
                <a:gd name="T68" fmla="*/ 0 w 16"/>
                <a:gd name="T69" fmla="*/ 11 h 14"/>
                <a:gd name="T70" fmla="*/ 3 w 16"/>
                <a:gd name="T71" fmla="*/ 11 h 14"/>
                <a:gd name="T72" fmla="*/ 3 w 16"/>
                <a:gd name="T73" fmla="*/ 14 h 14"/>
                <a:gd name="T74" fmla="*/ 3 w 16"/>
                <a:gd name="T75" fmla="*/ 14 h 14"/>
                <a:gd name="T76" fmla="*/ 6 w 16"/>
                <a:gd name="T77" fmla="*/ 14 h 14"/>
                <a:gd name="T78" fmla="*/ 6 w 16"/>
                <a:gd name="T79" fmla="*/ 14 h 14"/>
                <a:gd name="T80" fmla="*/ 8 w 16"/>
                <a:gd name="T81" fmla="*/ 14 h 14"/>
                <a:gd name="T82" fmla="*/ 8 w 16"/>
                <a:gd name="T83" fmla="*/ 14 h 14"/>
                <a:gd name="T84" fmla="*/ 6 w 16"/>
                <a:gd name="T8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 h="14">
                  <a:moveTo>
                    <a:pt x="6" y="14"/>
                  </a:moveTo>
                  <a:lnTo>
                    <a:pt x="8" y="14"/>
                  </a:lnTo>
                  <a:lnTo>
                    <a:pt x="11" y="14"/>
                  </a:lnTo>
                  <a:lnTo>
                    <a:pt x="11" y="14"/>
                  </a:lnTo>
                  <a:lnTo>
                    <a:pt x="14" y="14"/>
                  </a:lnTo>
                  <a:lnTo>
                    <a:pt x="14" y="11"/>
                  </a:lnTo>
                  <a:lnTo>
                    <a:pt x="14" y="11"/>
                  </a:lnTo>
                  <a:lnTo>
                    <a:pt x="16" y="11"/>
                  </a:lnTo>
                  <a:lnTo>
                    <a:pt x="16" y="9"/>
                  </a:lnTo>
                  <a:lnTo>
                    <a:pt x="16" y="9"/>
                  </a:lnTo>
                  <a:lnTo>
                    <a:pt x="16" y="7"/>
                  </a:lnTo>
                  <a:lnTo>
                    <a:pt x="16" y="7"/>
                  </a:lnTo>
                  <a:lnTo>
                    <a:pt x="16" y="4"/>
                  </a:lnTo>
                  <a:lnTo>
                    <a:pt x="16" y="4"/>
                  </a:lnTo>
                  <a:lnTo>
                    <a:pt x="14" y="2"/>
                  </a:lnTo>
                  <a:lnTo>
                    <a:pt x="14" y="2"/>
                  </a:lnTo>
                  <a:lnTo>
                    <a:pt x="14" y="2"/>
                  </a:lnTo>
                  <a:lnTo>
                    <a:pt x="11" y="0"/>
                  </a:lnTo>
                  <a:lnTo>
                    <a:pt x="11" y="0"/>
                  </a:lnTo>
                  <a:lnTo>
                    <a:pt x="8" y="0"/>
                  </a:lnTo>
                  <a:lnTo>
                    <a:pt x="8" y="0"/>
                  </a:lnTo>
                  <a:lnTo>
                    <a:pt x="6" y="0"/>
                  </a:lnTo>
                  <a:lnTo>
                    <a:pt x="6" y="0"/>
                  </a:lnTo>
                  <a:lnTo>
                    <a:pt x="3" y="0"/>
                  </a:lnTo>
                  <a:lnTo>
                    <a:pt x="3" y="2"/>
                  </a:lnTo>
                  <a:lnTo>
                    <a:pt x="3" y="2"/>
                  </a:lnTo>
                  <a:lnTo>
                    <a:pt x="0" y="2"/>
                  </a:lnTo>
                  <a:lnTo>
                    <a:pt x="0" y="4"/>
                  </a:lnTo>
                  <a:lnTo>
                    <a:pt x="0" y="4"/>
                  </a:lnTo>
                  <a:lnTo>
                    <a:pt x="0" y="7"/>
                  </a:lnTo>
                  <a:lnTo>
                    <a:pt x="0" y="7"/>
                  </a:lnTo>
                  <a:lnTo>
                    <a:pt x="0" y="9"/>
                  </a:lnTo>
                  <a:lnTo>
                    <a:pt x="0" y="9"/>
                  </a:lnTo>
                  <a:lnTo>
                    <a:pt x="0" y="11"/>
                  </a:lnTo>
                  <a:lnTo>
                    <a:pt x="0" y="11"/>
                  </a:lnTo>
                  <a:lnTo>
                    <a:pt x="3" y="11"/>
                  </a:lnTo>
                  <a:lnTo>
                    <a:pt x="3" y="14"/>
                  </a:lnTo>
                  <a:lnTo>
                    <a:pt x="3" y="14"/>
                  </a:lnTo>
                  <a:lnTo>
                    <a:pt x="6" y="14"/>
                  </a:lnTo>
                  <a:lnTo>
                    <a:pt x="6" y="14"/>
                  </a:lnTo>
                  <a:lnTo>
                    <a:pt x="8" y="14"/>
                  </a:lnTo>
                  <a:lnTo>
                    <a:pt x="8" y="14"/>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17" name="Freeform 358">
              <a:extLst>
                <a:ext uri="{FF2B5EF4-FFF2-40B4-BE49-F238E27FC236}">
                  <a16:creationId xmlns:a16="http://schemas.microsoft.com/office/drawing/2014/main" id="{2602FC99-70A3-4A1A-9CBF-A243126034FD}"/>
                </a:ext>
              </a:extLst>
            </p:cNvPr>
            <p:cNvSpPr>
              <a:spLocks/>
            </p:cNvSpPr>
            <p:nvPr/>
          </p:nvSpPr>
          <p:spPr bwMode="auto">
            <a:xfrm>
              <a:off x="3130" y="223"/>
              <a:ext cx="15" cy="14"/>
            </a:xfrm>
            <a:custGeom>
              <a:avLst/>
              <a:gdLst>
                <a:gd name="T0" fmla="*/ 7 w 15"/>
                <a:gd name="T1" fmla="*/ 14 h 14"/>
                <a:gd name="T2" fmla="*/ 10 w 15"/>
                <a:gd name="T3" fmla="*/ 14 h 14"/>
                <a:gd name="T4" fmla="*/ 10 w 15"/>
                <a:gd name="T5" fmla="*/ 14 h 14"/>
                <a:gd name="T6" fmla="*/ 13 w 15"/>
                <a:gd name="T7" fmla="*/ 14 h 14"/>
                <a:gd name="T8" fmla="*/ 13 w 15"/>
                <a:gd name="T9" fmla="*/ 14 h 14"/>
                <a:gd name="T10" fmla="*/ 13 w 15"/>
                <a:gd name="T11" fmla="*/ 11 h 14"/>
                <a:gd name="T12" fmla="*/ 15 w 15"/>
                <a:gd name="T13" fmla="*/ 11 h 14"/>
                <a:gd name="T14" fmla="*/ 15 w 15"/>
                <a:gd name="T15" fmla="*/ 11 h 14"/>
                <a:gd name="T16" fmla="*/ 15 w 15"/>
                <a:gd name="T17" fmla="*/ 9 h 14"/>
                <a:gd name="T18" fmla="*/ 15 w 15"/>
                <a:gd name="T19" fmla="*/ 9 h 14"/>
                <a:gd name="T20" fmla="*/ 15 w 15"/>
                <a:gd name="T21" fmla="*/ 7 h 14"/>
                <a:gd name="T22" fmla="*/ 15 w 15"/>
                <a:gd name="T23" fmla="*/ 7 h 14"/>
                <a:gd name="T24" fmla="*/ 15 w 15"/>
                <a:gd name="T25" fmla="*/ 4 h 14"/>
                <a:gd name="T26" fmla="*/ 15 w 15"/>
                <a:gd name="T27" fmla="*/ 4 h 14"/>
                <a:gd name="T28" fmla="*/ 15 w 15"/>
                <a:gd name="T29" fmla="*/ 2 h 14"/>
                <a:gd name="T30" fmla="*/ 13 w 15"/>
                <a:gd name="T31" fmla="*/ 2 h 14"/>
                <a:gd name="T32" fmla="*/ 13 w 15"/>
                <a:gd name="T33" fmla="*/ 2 h 14"/>
                <a:gd name="T34" fmla="*/ 13 w 15"/>
                <a:gd name="T35" fmla="*/ 0 h 14"/>
                <a:gd name="T36" fmla="*/ 10 w 15"/>
                <a:gd name="T37" fmla="*/ 0 h 14"/>
                <a:gd name="T38" fmla="*/ 10 w 15"/>
                <a:gd name="T39" fmla="*/ 0 h 14"/>
                <a:gd name="T40" fmla="*/ 7 w 15"/>
                <a:gd name="T41" fmla="*/ 0 h 14"/>
                <a:gd name="T42" fmla="*/ 7 w 15"/>
                <a:gd name="T43" fmla="*/ 0 h 14"/>
                <a:gd name="T44" fmla="*/ 5 w 15"/>
                <a:gd name="T45" fmla="*/ 0 h 14"/>
                <a:gd name="T46" fmla="*/ 5 w 15"/>
                <a:gd name="T47" fmla="*/ 0 h 14"/>
                <a:gd name="T48" fmla="*/ 2 w 15"/>
                <a:gd name="T49" fmla="*/ 2 h 14"/>
                <a:gd name="T50" fmla="*/ 2 w 15"/>
                <a:gd name="T51" fmla="*/ 2 h 14"/>
                <a:gd name="T52" fmla="*/ 2 w 15"/>
                <a:gd name="T53" fmla="*/ 2 h 14"/>
                <a:gd name="T54" fmla="*/ 0 w 15"/>
                <a:gd name="T55" fmla="*/ 4 h 14"/>
                <a:gd name="T56" fmla="*/ 0 w 15"/>
                <a:gd name="T57" fmla="*/ 4 h 14"/>
                <a:gd name="T58" fmla="*/ 0 w 15"/>
                <a:gd name="T59" fmla="*/ 7 h 14"/>
                <a:gd name="T60" fmla="*/ 0 w 15"/>
                <a:gd name="T61" fmla="*/ 7 h 14"/>
                <a:gd name="T62" fmla="*/ 0 w 15"/>
                <a:gd name="T63" fmla="*/ 9 h 14"/>
                <a:gd name="T64" fmla="*/ 0 w 15"/>
                <a:gd name="T65" fmla="*/ 9 h 14"/>
                <a:gd name="T66" fmla="*/ 0 w 15"/>
                <a:gd name="T67" fmla="*/ 11 h 14"/>
                <a:gd name="T68" fmla="*/ 2 w 15"/>
                <a:gd name="T69" fmla="*/ 11 h 14"/>
                <a:gd name="T70" fmla="*/ 2 w 15"/>
                <a:gd name="T71" fmla="*/ 11 h 14"/>
                <a:gd name="T72" fmla="*/ 2 w 15"/>
                <a:gd name="T73" fmla="*/ 14 h 14"/>
                <a:gd name="T74" fmla="*/ 5 w 15"/>
                <a:gd name="T75" fmla="*/ 14 h 14"/>
                <a:gd name="T76" fmla="*/ 5 w 15"/>
                <a:gd name="T77" fmla="*/ 14 h 14"/>
                <a:gd name="T78" fmla="*/ 7 w 15"/>
                <a:gd name="T79" fmla="*/ 14 h 14"/>
                <a:gd name="T80" fmla="*/ 7 w 15"/>
                <a:gd name="T81" fmla="*/ 14 h 14"/>
                <a:gd name="T82" fmla="*/ 7 w 15"/>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 h="14">
                  <a:moveTo>
                    <a:pt x="7" y="14"/>
                  </a:moveTo>
                  <a:lnTo>
                    <a:pt x="10" y="14"/>
                  </a:lnTo>
                  <a:lnTo>
                    <a:pt x="10" y="14"/>
                  </a:lnTo>
                  <a:lnTo>
                    <a:pt x="13" y="14"/>
                  </a:lnTo>
                  <a:lnTo>
                    <a:pt x="13" y="14"/>
                  </a:lnTo>
                  <a:lnTo>
                    <a:pt x="13" y="11"/>
                  </a:lnTo>
                  <a:lnTo>
                    <a:pt x="15" y="11"/>
                  </a:lnTo>
                  <a:lnTo>
                    <a:pt x="15" y="11"/>
                  </a:lnTo>
                  <a:lnTo>
                    <a:pt x="15" y="9"/>
                  </a:lnTo>
                  <a:lnTo>
                    <a:pt x="15" y="9"/>
                  </a:lnTo>
                  <a:lnTo>
                    <a:pt x="15" y="7"/>
                  </a:lnTo>
                  <a:lnTo>
                    <a:pt x="15" y="7"/>
                  </a:lnTo>
                  <a:lnTo>
                    <a:pt x="15" y="4"/>
                  </a:lnTo>
                  <a:lnTo>
                    <a:pt x="15" y="4"/>
                  </a:lnTo>
                  <a:lnTo>
                    <a:pt x="15" y="2"/>
                  </a:lnTo>
                  <a:lnTo>
                    <a:pt x="13" y="2"/>
                  </a:lnTo>
                  <a:lnTo>
                    <a:pt x="13" y="2"/>
                  </a:lnTo>
                  <a:lnTo>
                    <a:pt x="13" y="0"/>
                  </a:lnTo>
                  <a:lnTo>
                    <a:pt x="10" y="0"/>
                  </a:lnTo>
                  <a:lnTo>
                    <a:pt x="10" y="0"/>
                  </a:lnTo>
                  <a:lnTo>
                    <a:pt x="7" y="0"/>
                  </a:lnTo>
                  <a:lnTo>
                    <a:pt x="7" y="0"/>
                  </a:lnTo>
                  <a:lnTo>
                    <a:pt x="5" y="0"/>
                  </a:lnTo>
                  <a:lnTo>
                    <a:pt x="5" y="0"/>
                  </a:lnTo>
                  <a:lnTo>
                    <a:pt x="2" y="2"/>
                  </a:lnTo>
                  <a:lnTo>
                    <a:pt x="2" y="2"/>
                  </a:lnTo>
                  <a:lnTo>
                    <a:pt x="2" y="2"/>
                  </a:lnTo>
                  <a:lnTo>
                    <a:pt x="0" y="4"/>
                  </a:lnTo>
                  <a:lnTo>
                    <a:pt x="0" y="4"/>
                  </a:lnTo>
                  <a:lnTo>
                    <a:pt x="0" y="7"/>
                  </a:lnTo>
                  <a:lnTo>
                    <a:pt x="0" y="7"/>
                  </a:lnTo>
                  <a:lnTo>
                    <a:pt x="0" y="9"/>
                  </a:lnTo>
                  <a:lnTo>
                    <a:pt x="0" y="9"/>
                  </a:lnTo>
                  <a:lnTo>
                    <a:pt x="0" y="11"/>
                  </a:lnTo>
                  <a:lnTo>
                    <a:pt x="2" y="11"/>
                  </a:lnTo>
                  <a:lnTo>
                    <a:pt x="2" y="11"/>
                  </a:lnTo>
                  <a:lnTo>
                    <a:pt x="2" y="14"/>
                  </a:lnTo>
                  <a:lnTo>
                    <a:pt x="5" y="14"/>
                  </a:lnTo>
                  <a:lnTo>
                    <a:pt x="5" y="14"/>
                  </a:lnTo>
                  <a:lnTo>
                    <a:pt x="7" y="14"/>
                  </a:lnTo>
                  <a:lnTo>
                    <a:pt x="7" y="14"/>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18" name="Freeform 359">
              <a:extLst>
                <a:ext uri="{FF2B5EF4-FFF2-40B4-BE49-F238E27FC236}">
                  <a16:creationId xmlns:a16="http://schemas.microsoft.com/office/drawing/2014/main" id="{012C366E-8EF6-4F58-8E40-30A0EFB892A1}"/>
                </a:ext>
              </a:extLst>
            </p:cNvPr>
            <p:cNvSpPr>
              <a:spLocks/>
            </p:cNvSpPr>
            <p:nvPr/>
          </p:nvSpPr>
          <p:spPr bwMode="auto">
            <a:xfrm>
              <a:off x="4507" y="223"/>
              <a:ext cx="16" cy="14"/>
            </a:xfrm>
            <a:custGeom>
              <a:avLst/>
              <a:gdLst>
                <a:gd name="T0" fmla="*/ 6 w 16"/>
                <a:gd name="T1" fmla="*/ 14 h 14"/>
                <a:gd name="T2" fmla="*/ 8 w 16"/>
                <a:gd name="T3" fmla="*/ 14 h 14"/>
                <a:gd name="T4" fmla="*/ 11 w 16"/>
                <a:gd name="T5" fmla="*/ 14 h 14"/>
                <a:gd name="T6" fmla="*/ 11 w 16"/>
                <a:gd name="T7" fmla="*/ 14 h 14"/>
                <a:gd name="T8" fmla="*/ 14 w 16"/>
                <a:gd name="T9" fmla="*/ 14 h 14"/>
                <a:gd name="T10" fmla="*/ 14 w 16"/>
                <a:gd name="T11" fmla="*/ 11 h 14"/>
                <a:gd name="T12" fmla="*/ 14 w 16"/>
                <a:gd name="T13" fmla="*/ 11 h 14"/>
                <a:gd name="T14" fmla="*/ 14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4 w 16"/>
                <a:gd name="T27" fmla="*/ 4 h 14"/>
                <a:gd name="T28" fmla="*/ 14 w 16"/>
                <a:gd name="T29" fmla="*/ 2 h 14"/>
                <a:gd name="T30" fmla="*/ 14 w 16"/>
                <a:gd name="T31" fmla="*/ 2 h 14"/>
                <a:gd name="T32" fmla="*/ 14 w 16"/>
                <a:gd name="T33" fmla="*/ 2 h 14"/>
                <a:gd name="T34" fmla="*/ 11 w 16"/>
                <a:gd name="T35" fmla="*/ 0 h 14"/>
                <a:gd name="T36" fmla="*/ 11 w 16"/>
                <a:gd name="T37" fmla="*/ 0 h 14"/>
                <a:gd name="T38" fmla="*/ 8 w 16"/>
                <a:gd name="T39" fmla="*/ 0 h 14"/>
                <a:gd name="T40" fmla="*/ 8 w 16"/>
                <a:gd name="T41" fmla="*/ 0 h 14"/>
                <a:gd name="T42" fmla="*/ 6 w 16"/>
                <a:gd name="T43" fmla="*/ 0 h 14"/>
                <a:gd name="T44" fmla="*/ 6 w 16"/>
                <a:gd name="T45" fmla="*/ 0 h 14"/>
                <a:gd name="T46" fmla="*/ 3 w 16"/>
                <a:gd name="T47" fmla="*/ 0 h 14"/>
                <a:gd name="T48" fmla="*/ 3 w 16"/>
                <a:gd name="T49" fmla="*/ 2 h 14"/>
                <a:gd name="T50" fmla="*/ 0 w 16"/>
                <a:gd name="T51" fmla="*/ 2 h 14"/>
                <a:gd name="T52" fmla="*/ 0 w 16"/>
                <a:gd name="T53" fmla="*/ 2 h 14"/>
                <a:gd name="T54" fmla="*/ 0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0 w 16"/>
                <a:gd name="T67" fmla="*/ 11 h 14"/>
                <a:gd name="T68" fmla="*/ 0 w 16"/>
                <a:gd name="T69" fmla="*/ 11 h 14"/>
                <a:gd name="T70" fmla="*/ 0 w 16"/>
                <a:gd name="T71" fmla="*/ 11 h 14"/>
                <a:gd name="T72" fmla="*/ 3 w 16"/>
                <a:gd name="T73" fmla="*/ 14 h 14"/>
                <a:gd name="T74" fmla="*/ 3 w 16"/>
                <a:gd name="T75" fmla="*/ 14 h 14"/>
                <a:gd name="T76" fmla="*/ 6 w 16"/>
                <a:gd name="T77" fmla="*/ 14 h 14"/>
                <a:gd name="T78" fmla="*/ 6 w 16"/>
                <a:gd name="T79" fmla="*/ 14 h 14"/>
                <a:gd name="T80" fmla="*/ 8 w 16"/>
                <a:gd name="T81" fmla="*/ 14 h 14"/>
                <a:gd name="T82" fmla="*/ 8 w 16"/>
                <a:gd name="T83" fmla="*/ 14 h 14"/>
                <a:gd name="T84" fmla="*/ 6 w 16"/>
                <a:gd name="T8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 h="14">
                  <a:moveTo>
                    <a:pt x="6" y="14"/>
                  </a:moveTo>
                  <a:lnTo>
                    <a:pt x="8" y="14"/>
                  </a:lnTo>
                  <a:lnTo>
                    <a:pt x="11" y="14"/>
                  </a:lnTo>
                  <a:lnTo>
                    <a:pt x="11" y="14"/>
                  </a:lnTo>
                  <a:lnTo>
                    <a:pt x="14" y="14"/>
                  </a:lnTo>
                  <a:lnTo>
                    <a:pt x="14" y="11"/>
                  </a:lnTo>
                  <a:lnTo>
                    <a:pt x="14" y="11"/>
                  </a:lnTo>
                  <a:lnTo>
                    <a:pt x="14" y="11"/>
                  </a:lnTo>
                  <a:lnTo>
                    <a:pt x="16" y="9"/>
                  </a:lnTo>
                  <a:lnTo>
                    <a:pt x="16" y="9"/>
                  </a:lnTo>
                  <a:lnTo>
                    <a:pt x="16" y="7"/>
                  </a:lnTo>
                  <a:lnTo>
                    <a:pt x="16" y="7"/>
                  </a:lnTo>
                  <a:lnTo>
                    <a:pt x="16" y="4"/>
                  </a:lnTo>
                  <a:lnTo>
                    <a:pt x="14" y="4"/>
                  </a:lnTo>
                  <a:lnTo>
                    <a:pt x="14" y="2"/>
                  </a:lnTo>
                  <a:lnTo>
                    <a:pt x="14" y="2"/>
                  </a:lnTo>
                  <a:lnTo>
                    <a:pt x="14" y="2"/>
                  </a:lnTo>
                  <a:lnTo>
                    <a:pt x="11" y="0"/>
                  </a:lnTo>
                  <a:lnTo>
                    <a:pt x="11" y="0"/>
                  </a:lnTo>
                  <a:lnTo>
                    <a:pt x="8" y="0"/>
                  </a:lnTo>
                  <a:lnTo>
                    <a:pt x="8" y="0"/>
                  </a:lnTo>
                  <a:lnTo>
                    <a:pt x="6" y="0"/>
                  </a:lnTo>
                  <a:lnTo>
                    <a:pt x="6" y="0"/>
                  </a:lnTo>
                  <a:lnTo>
                    <a:pt x="3" y="0"/>
                  </a:lnTo>
                  <a:lnTo>
                    <a:pt x="3" y="2"/>
                  </a:lnTo>
                  <a:lnTo>
                    <a:pt x="0" y="2"/>
                  </a:lnTo>
                  <a:lnTo>
                    <a:pt x="0" y="2"/>
                  </a:lnTo>
                  <a:lnTo>
                    <a:pt x="0" y="4"/>
                  </a:lnTo>
                  <a:lnTo>
                    <a:pt x="0" y="4"/>
                  </a:lnTo>
                  <a:lnTo>
                    <a:pt x="0" y="7"/>
                  </a:lnTo>
                  <a:lnTo>
                    <a:pt x="0" y="7"/>
                  </a:lnTo>
                  <a:lnTo>
                    <a:pt x="0" y="9"/>
                  </a:lnTo>
                  <a:lnTo>
                    <a:pt x="0" y="9"/>
                  </a:lnTo>
                  <a:lnTo>
                    <a:pt x="0" y="11"/>
                  </a:lnTo>
                  <a:lnTo>
                    <a:pt x="0" y="11"/>
                  </a:lnTo>
                  <a:lnTo>
                    <a:pt x="0" y="11"/>
                  </a:lnTo>
                  <a:lnTo>
                    <a:pt x="3" y="14"/>
                  </a:lnTo>
                  <a:lnTo>
                    <a:pt x="3" y="14"/>
                  </a:lnTo>
                  <a:lnTo>
                    <a:pt x="6" y="14"/>
                  </a:lnTo>
                  <a:lnTo>
                    <a:pt x="6" y="14"/>
                  </a:lnTo>
                  <a:lnTo>
                    <a:pt x="8" y="14"/>
                  </a:lnTo>
                  <a:lnTo>
                    <a:pt x="8" y="14"/>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19" name="Freeform 360">
              <a:extLst>
                <a:ext uri="{FF2B5EF4-FFF2-40B4-BE49-F238E27FC236}">
                  <a16:creationId xmlns:a16="http://schemas.microsoft.com/office/drawing/2014/main" id="{62DE2F44-13C6-430A-90F3-0321B40E42A1}"/>
                </a:ext>
              </a:extLst>
            </p:cNvPr>
            <p:cNvSpPr>
              <a:spLocks/>
            </p:cNvSpPr>
            <p:nvPr/>
          </p:nvSpPr>
          <p:spPr bwMode="auto">
            <a:xfrm>
              <a:off x="4560" y="223"/>
              <a:ext cx="19" cy="14"/>
            </a:xfrm>
            <a:custGeom>
              <a:avLst/>
              <a:gdLst>
                <a:gd name="T0" fmla="*/ 8 w 19"/>
                <a:gd name="T1" fmla="*/ 14 h 14"/>
                <a:gd name="T2" fmla="*/ 11 w 19"/>
                <a:gd name="T3" fmla="*/ 14 h 14"/>
                <a:gd name="T4" fmla="*/ 13 w 19"/>
                <a:gd name="T5" fmla="*/ 14 h 14"/>
                <a:gd name="T6" fmla="*/ 13 w 19"/>
                <a:gd name="T7" fmla="*/ 14 h 14"/>
                <a:gd name="T8" fmla="*/ 13 w 19"/>
                <a:gd name="T9" fmla="*/ 14 h 14"/>
                <a:gd name="T10" fmla="*/ 16 w 19"/>
                <a:gd name="T11" fmla="*/ 11 h 14"/>
                <a:gd name="T12" fmla="*/ 16 w 19"/>
                <a:gd name="T13" fmla="*/ 11 h 14"/>
                <a:gd name="T14" fmla="*/ 16 w 19"/>
                <a:gd name="T15" fmla="*/ 11 h 14"/>
                <a:gd name="T16" fmla="*/ 16 w 19"/>
                <a:gd name="T17" fmla="*/ 9 h 14"/>
                <a:gd name="T18" fmla="*/ 19 w 19"/>
                <a:gd name="T19" fmla="*/ 9 h 14"/>
                <a:gd name="T20" fmla="*/ 19 w 19"/>
                <a:gd name="T21" fmla="*/ 7 h 14"/>
                <a:gd name="T22" fmla="*/ 19 w 19"/>
                <a:gd name="T23" fmla="*/ 7 h 14"/>
                <a:gd name="T24" fmla="*/ 16 w 19"/>
                <a:gd name="T25" fmla="*/ 4 h 14"/>
                <a:gd name="T26" fmla="*/ 16 w 19"/>
                <a:gd name="T27" fmla="*/ 4 h 14"/>
                <a:gd name="T28" fmla="*/ 16 w 19"/>
                <a:gd name="T29" fmla="*/ 2 h 14"/>
                <a:gd name="T30" fmla="*/ 16 w 19"/>
                <a:gd name="T31" fmla="*/ 2 h 14"/>
                <a:gd name="T32" fmla="*/ 13 w 19"/>
                <a:gd name="T33" fmla="*/ 2 h 14"/>
                <a:gd name="T34" fmla="*/ 13 w 19"/>
                <a:gd name="T35" fmla="*/ 0 h 14"/>
                <a:gd name="T36" fmla="*/ 13 w 19"/>
                <a:gd name="T37" fmla="*/ 0 h 14"/>
                <a:gd name="T38" fmla="*/ 11 w 19"/>
                <a:gd name="T39" fmla="*/ 0 h 14"/>
                <a:gd name="T40" fmla="*/ 11 w 19"/>
                <a:gd name="T41" fmla="*/ 0 h 14"/>
                <a:gd name="T42" fmla="*/ 8 w 19"/>
                <a:gd name="T43" fmla="*/ 0 h 14"/>
                <a:gd name="T44" fmla="*/ 8 w 19"/>
                <a:gd name="T45" fmla="*/ 0 h 14"/>
                <a:gd name="T46" fmla="*/ 5 w 19"/>
                <a:gd name="T47" fmla="*/ 0 h 14"/>
                <a:gd name="T48" fmla="*/ 5 w 19"/>
                <a:gd name="T49" fmla="*/ 2 h 14"/>
                <a:gd name="T50" fmla="*/ 3 w 19"/>
                <a:gd name="T51" fmla="*/ 2 h 14"/>
                <a:gd name="T52" fmla="*/ 3 w 19"/>
                <a:gd name="T53" fmla="*/ 2 h 14"/>
                <a:gd name="T54" fmla="*/ 3 w 19"/>
                <a:gd name="T55" fmla="*/ 4 h 14"/>
                <a:gd name="T56" fmla="*/ 3 w 19"/>
                <a:gd name="T57" fmla="*/ 4 h 14"/>
                <a:gd name="T58" fmla="*/ 0 w 19"/>
                <a:gd name="T59" fmla="*/ 7 h 14"/>
                <a:gd name="T60" fmla="*/ 0 w 19"/>
                <a:gd name="T61" fmla="*/ 7 h 14"/>
                <a:gd name="T62" fmla="*/ 0 w 19"/>
                <a:gd name="T63" fmla="*/ 9 h 14"/>
                <a:gd name="T64" fmla="*/ 3 w 19"/>
                <a:gd name="T65" fmla="*/ 9 h 14"/>
                <a:gd name="T66" fmla="*/ 3 w 19"/>
                <a:gd name="T67" fmla="*/ 11 h 14"/>
                <a:gd name="T68" fmla="*/ 3 w 19"/>
                <a:gd name="T69" fmla="*/ 11 h 14"/>
                <a:gd name="T70" fmla="*/ 3 w 19"/>
                <a:gd name="T71" fmla="*/ 11 h 14"/>
                <a:gd name="T72" fmla="*/ 5 w 19"/>
                <a:gd name="T73" fmla="*/ 14 h 14"/>
                <a:gd name="T74" fmla="*/ 5 w 19"/>
                <a:gd name="T75" fmla="*/ 14 h 14"/>
                <a:gd name="T76" fmla="*/ 8 w 19"/>
                <a:gd name="T77" fmla="*/ 14 h 14"/>
                <a:gd name="T78" fmla="*/ 8 w 19"/>
                <a:gd name="T79" fmla="*/ 14 h 14"/>
                <a:gd name="T80" fmla="*/ 11 w 19"/>
                <a:gd name="T81" fmla="*/ 14 h 14"/>
                <a:gd name="T82" fmla="*/ 11 w 19"/>
                <a:gd name="T83" fmla="*/ 14 h 14"/>
                <a:gd name="T84" fmla="*/ 8 w 19"/>
                <a:gd name="T8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 h="14">
                  <a:moveTo>
                    <a:pt x="8" y="14"/>
                  </a:moveTo>
                  <a:lnTo>
                    <a:pt x="11" y="14"/>
                  </a:lnTo>
                  <a:lnTo>
                    <a:pt x="13" y="14"/>
                  </a:lnTo>
                  <a:lnTo>
                    <a:pt x="13" y="14"/>
                  </a:lnTo>
                  <a:lnTo>
                    <a:pt x="13" y="14"/>
                  </a:lnTo>
                  <a:lnTo>
                    <a:pt x="16" y="11"/>
                  </a:lnTo>
                  <a:lnTo>
                    <a:pt x="16" y="11"/>
                  </a:lnTo>
                  <a:lnTo>
                    <a:pt x="16" y="11"/>
                  </a:lnTo>
                  <a:lnTo>
                    <a:pt x="16" y="9"/>
                  </a:lnTo>
                  <a:lnTo>
                    <a:pt x="19" y="9"/>
                  </a:lnTo>
                  <a:lnTo>
                    <a:pt x="19" y="7"/>
                  </a:lnTo>
                  <a:lnTo>
                    <a:pt x="19" y="7"/>
                  </a:lnTo>
                  <a:lnTo>
                    <a:pt x="16" y="4"/>
                  </a:lnTo>
                  <a:lnTo>
                    <a:pt x="16" y="4"/>
                  </a:lnTo>
                  <a:lnTo>
                    <a:pt x="16" y="2"/>
                  </a:lnTo>
                  <a:lnTo>
                    <a:pt x="16" y="2"/>
                  </a:lnTo>
                  <a:lnTo>
                    <a:pt x="13" y="2"/>
                  </a:lnTo>
                  <a:lnTo>
                    <a:pt x="13" y="0"/>
                  </a:lnTo>
                  <a:lnTo>
                    <a:pt x="13" y="0"/>
                  </a:lnTo>
                  <a:lnTo>
                    <a:pt x="11" y="0"/>
                  </a:lnTo>
                  <a:lnTo>
                    <a:pt x="11" y="0"/>
                  </a:lnTo>
                  <a:lnTo>
                    <a:pt x="8" y="0"/>
                  </a:lnTo>
                  <a:lnTo>
                    <a:pt x="8" y="0"/>
                  </a:lnTo>
                  <a:lnTo>
                    <a:pt x="5" y="0"/>
                  </a:lnTo>
                  <a:lnTo>
                    <a:pt x="5" y="2"/>
                  </a:lnTo>
                  <a:lnTo>
                    <a:pt x="3" y="2"/>
                  </a:lnTo>
                  <a:lnTo>
                    <a:pt x="3" y="2"/>
                  </a:lnTo>
                  <a:lnTo>
                    <a:pt x="3" y="4"/>
                  </a:lnTo>
                  <a:lnTo>
                    <a:pt x="3" y="4"/>
                  </a:lnTo>
                  <a:lnTo>
                    <a:pt x="0" y="7"/>
                  </a:lnTo>
                  <a:lnTo>
                    <a:pt x="0" y="7"/>
                  </a:lnTo>
                  <a:lnTo>
                    <a:pt x="0" y="9"/>
                  </a:lnTo>
                  <a:lnTo>
                    <a:pt x="3" y="9"/>
                  </a:lnTo>
                  <a:lnTo>
                    <a:pt x="3" y="11"/>
                  </a:lnTo>
                  <a:lnTo>
                    <a:pt x="3" y="11"/>
                  </a:lnTo>
                  <a:lnTo>
                    <a:pt x="3" y="11"/>
                  </a:lnTo>
                  <a:lnTo>
                    <a:pt x="5" y="14"/>
                  </a:lnTo>
                  <a:lnTo>
                    <a:pt x="5" y="14"/>
                  </a:lnTo>
                  <a:lnTo>
                    <a:pt x="8" y="14"/>
                  </a:lnTo>
                  <a:lnTo>
                    <a:pt x="8" y="14"/>
                  </a:lnTo>
                  <a:lnTo>
                    <a:pt x="11" y="14"/>
                  </a:lnTo>
                  <a:lnTo>
                    <a:pt x="11"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20" name="Freeform 361">
              <a:extLst>
                <a:ext uri="{FF2B5EF4-FFF2-40B4-BE49-F238E27FC236}">
                  <a16:creationId xmlns:a16="http://schemas.microsoft.com/office/drawing/2014/main" id="{F876A988-811A-47B2-B0BD-43615F8BE5DA}"/>
                </a:ext>
              </a:extLst>
            </p:cNvPr>
            <p:cNvSpPr>
              <a:spLocks/>
            </p:cNvSpPr>
            <p:nvPr/>
          </p:nvSpPr>
          <p:spPr bwMode="auto">
            <a:xfrm>
              <a:off x="4452" y="223"/>
              <a:ext cx="16" cy="14"/>
            </a:xfrm>
            <a:custGeom>
              <a:avLst/>
              <a:gdLst>
                <a:gd name="T0" fmla="*/ 5 w 16"/>
                <a:gd name="T1" fmla="*/ 14 h 14"/>
                <a:gd name="T2" fmla="*/ 8 w 16"/>
                <a:gd name="T3" fmla="*/ 14 h 14"/>
                <a:gd name="T4" fmla="*/ 11 w 16"/>
                <a:gd name="T5" fmla="*/ 14 h 14"/>
                <a:gd name="T6" fmla="*/ 11 w 16"/>
                <a:gd name="T7" fmla="*/ 14 h 14"/>
                <a:gd name="T8" fmla="*/ 13 w 16"/>
                <a:gd name="T9" fmla="*/ 14 h 14"/>
                <a:gd name="T10" fmla="*/ 13 w 16"/>
                <a:gd name="T11" fmla="*/ 11 h 14"/>
                <a:gd name="T12" fmla="*/ 13 w 16"/>
                <a:gd name="T13" fmla="*/ 11 h 14"/>
                <a:gd name="T14" fmla="*/ 16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6 w 16"/>
                <a:gd name="T27" fmla="*/ 4 h 14"/>
                <a:gd name="T28" fmla="*/ 13 w 16"/>
                <a:gd name="T29" fmla="*/ 2 h 14"/>
                <a:gd name="T30" fmla="*/ 13 w 16"/>
                <a:gd name="T31" fmla="*/ 2 h 14"/>
                <a:gd name="T32" fmla="*/ 13 w 16"/>
                <a:gd name="T33" fmla="*/ 2 h 14"/>
                <a:gd name="T34" fmla="*/ 11 w 16"/>
                <a:gd name="T35" fmla="*/ 0 h 14"/>
                <a:gd name="T36" fmla="*/ 11 w 16"/>
                <a:gd name="T37" fmla="*/ 0 h 14"/>
                <a:gd name="T38" fmla="*/ 8 w 16"/>
                <a:gd name="T39" fmla="*/ 0 h 14"/>
                <a:gd name="T40" fmla="*/ 8 w 16"/>
                <a:gd name="T41" fmla="*/ 0 h 14"/>
                <a:gd name="T42" fmla="*/ 5 w 16"/>
                <a:gd name="T43" fmla="*/ 0 h 14"/>
                <a:gd name="T44" fmla="*/ 5 w 16"/>
                <a:gd name="T45" fmla="*/ 0 h 14"/>
                <a:gd name="T46" fmla="*/ 3 w 16"/>
                <a:gd name="T47" fmla="*/ 0 h 14"/>
                <a:gd name="T48" fmla="*/ 3 w 16"/>
                <a:gd name="T49" fmla="*/ 2 h 14"/>
                <a:gd name="T50" fmla="*/ 3 w 16"/>
                <a:gd name="T51" fmla="*/ 2 h 14"/>
                <a:gd name="T52" fmla="*/ 0 w 16"/>
                <a:gd name="T53" fmla="*/ 2 h 14"/>
                <a:gd name="T54" fmla="*/ 0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0 w 16"/>
                <a:gd name="T67" fmla="*/ 11 h 14"/>
                <a:gd name="T68" fmla="*/ 0 w 16"/>
                <a:gd name="T69" fmla="*/ 11 h 14"/>
                <a:gd name="T70" fmla="*/ 3 w 16"/>
                <a:gd name="T71" fmla="*/ 11 h 14"/>
                <a:gd name="T72" fmla="*/ 3 w 16"/>
                <a:gd name="T73" fmla="*/ 14 h 14"/>
                <a:gd name="T74" fmla="*/ 3 w 16"/>
                <a:gd name="T75" fmla="*/ 14 h 14"/>
                <a:gd name="T76" fmla="*/ 5 w 16"/>
                <a:gd name="T77" fmla="*/ 14 h 14"/>
                <a:gd name="T78" fmla="*/ 5 w 16"/>
                <a:gd name="T79" fmla="*/ 14 h 14"/>
                <a:gd name="T80" fmla="*/ 8 w 16"/>
                <a:gd name="T81" fmla="*/ 14 h 14"/>
                <a:gd name="T82" fmla="*/ 8 w 16"/>
                <a:gd name="T83" fmla="*/ 14 h 14"/>
                <a:gd name="T84" fmla="*/ 5 w 16"/>
                <a:gd name="T8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 h="14">
                  <a:moveTo>
                    <a:pt x="5" y="14"/>
                  </a:moveTo>
                  <a:lnTo>
                    <a:pt x="8" y="14"/>
                  </a:lnTo>
                  <a:lnTo>
                    <a:pt x="11" y="14"/>
                  </a:lnTo>
                  <a:lnTo>
                    <a:pt x="11" y="14"/>
                  </a:lnTo>
                  <a:lnTo>
                    <a:pt x="13" y="14"/>
                  </a:lnTo>
                  <a:lnTo>
                    <a:pt x="13" y="11"/>
                  </a:lnTo>
                  <a:lnTo>
                    <a:pt x="13" y="11"/>
                  </a:lnTo>
                  <a:lnTo>
                    <a:pt x="16" y="11"/>
                  </a:lnTo>
                  <a:lnTo>
                    <a:pt x="16" y="9"/>
                  </a:lnTo>
                  <a:lnTo>
                    <a:pt x="16" y="9"/>
                  </a:lnTo>
                  <a:lnTo>
                    <a:pt x="16" y="7"/>
                  </a:lnTo>
                  <a:lnTo>
                    <a:pt x="16" y="7"/>
                  </a:lnTo>
                  <a:lnTo>
                    <a:pt x="16" y="4"/>
                  </a:lnTo>
                  <a:lnTo>
                    <a:pt x="16" y="4"/>
                  </a:lnTo>
                  <a:lnTo>
                    <a:pt x="13" y="2"/>
                  </a:lnTo>
                  <a:lnTo>
                    <a:pt x="13" y="2"/>
                  </a:lnTo>
                  <a:lnTo>
                    <a:pt x="13" y="2"/>
                  </a:lnTo>
                  <a:lnTo>
                    <a:pt x="11" y="0"/>
                  </a:lnTo>
                  <a:lnTo>
                    <a:pt x="11" y="0"/>
                  </a:lnTo>
                  <a:lnTo>
                    <a:pt x="8" y="0"/>
                  </a:lnTo>
                  <a:lnTo>
                    <a:pt x="8" y="0"/>
                  </a:lnTo>
                  <a:lnTo>
                    <a:pt x="5" y="0"/>
                  </a:lnTo>
                  <a:lnTo>
                    <a:pt x="5" y="0"/>
                  </a:lnTo>
                  <a:lnTo>
                    <a:pt x="3" y="0"/>
                  </a:lnTo>
                  <a:lnTo>
                    <a:pt x="3" y="2"/>
                  </a:lnTo>
                  <a:lnTo>
                    <a:pt x="3" y="2"/>
                  </a:lnTo>
                  <a:lnTo>
                    <a:pt x="0" y="2"/>
                  </a:lnTo>
                  <a:lnTo>
                    <a:pt x="0" y="4"/>
                  </a:lnTo>
                  <a:lnTo>
                    <a:pt x="0" y="4"/>
                  </a:lnTo>
                  <a:lnTo>
                    <a:pt x="0" y="7"/>
                  </a:lnTo>
                  <a:lnTo>
                    <a:pt x="0" y="7"/>
                  </a:lnTo>
                  <a:lnTo>
                    <a:pt x="0" y="9"/>
                  </a:lnTo>
                  <a:lnTo>
                    <a:pt x="0" y="9"/>
                  </a:lnTo>
                  <a:lnTo>
                    <a:pt x="0" y="11"/>
                  </a:lnTo>
                  <a:lnTo>
                    <a:pt x="0" y="11"/>
                  </a:lnTo>
                  <a:lnTo>
                    <a:pt x="3" y="11"/>
                  </a:lnTo>
                  <a:lnTo>
                    <a:pt x="3" y="14"/>
                  </a:lnTo>
                  <a:lnTo>
                    <a:pt x="3" y="14"/>
                  </a:lnTo>
                  <a:lnTo>
                    <a:pt x="5" y="14"/>
                  </a:lnTo>
                  <a:lnTo>
                    <a:pt x="5" y="14"/>
                  </a:lnTo>
                  <a:lnTo>
                    <a:pt x="8" y="14"/>
                  </a:lnTo>
                  <a:lnTo>
                    <a:pt x="8" y="14"/>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21" name="Freeform 362">
              <a:extLst>
                <a:ext uri="{FF2B5EF4-FFF2-40B4-BE49-F238E27FC236}">
                  <a16:creationId xmlns:a16="http://schemas.microsoft.com/office/drawing/2014/main" id="{977C4A54-011F-4EC4-B01D-C928F2B9AE99}"/>
                </a:ext>
              </a:extLst>
            </p:cNvPr>
            <p:cNvSpPr>
              <a:spLocks/>
            </p:cNvSpPr>
            <p:nvPr/>
          </p:nvSpPr>
          <p:spPr bwMode="auto">
            <a:xfrm>
              <a:off x="4671" y="223"/>
              <a:ext cx="16" cy="14"/>
            </a:xfrm>
            <a:custGeom>
              <a:avLst/>
              <a:gdLst>
                <a:gd name="T0" fmla="*/ 8 w 16"/>
                <a:gd name="T1" fmla="*/ 14 h 14"/>
                <a:gd name="T2" fmla="*/ 11 w 16"/>
                <a:gd name="T3" fmla="*/ 14 h 14"/>
                <a:gd name="T4" fmla="*/ 11 w 16"/>
                <a:gd name="T5" fmla="*/ 14 h 14"/>
                <a:gd name="T6" fmla="*/ 13 w 16"/>
                <a:gd name="T7" fmla="*/ 14 h 14"/>
                <a:gd name="T8" fmla="*/ 13 w 16"/>
                <a:gd name="T9" fmla="*/ 14 h 14"/>
                <a:gd name="T10" fmla="*/ 13 w 16"/>
                <a:gd name="T11" fmla="*/ 11 h 14"/>
                <a:gd name="T12" fmla="*/ 16 w 16"/>
                <a:gd name="T13" fmla="*/ 11 h 14"/>
                <a:gd name="T14" fmla="*/ 16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6 w 16"/>
                <a:gd name="T27" fmla="*/ 4 h 14"/>
                <a:gd name="T28" fmla="*/ 16 w 16"/>
                <a:gd name="T29" fmla="*/ 2 h 14"/>
                <a:gd name="T30" fmla="*/ 13 w 16"/>
                <a:gd name="T31" fmla="*/ 2 h 14"/>
                <a:gd name="T32" fmla="*/ 13 w 16"/>
                <a:gd name="T33" fmla="*/ 2 h 14"/>
                <a:gd name="T34" fmla="*/ 13 w 16"/>
                <a:gd name="T35" fmla="*/ 0 h 14"/>
                <a:gd name="T36" fmla="*/ 11 w 16"/>
                <a:gd name="T37" fmla="*/ 0 h 14"/>
                <a:gd name="T38" fmla="*/ 11 w 16"/>
                <a:gd name="T39" fmla="*/ 0 h 14"/>
                <a:gd name="T40" fmla="*/ 8 w 16"/>
                <a:gd name="T41" fmla="*/ 0 h 14"/>
                <a:gd name="T42" fmla="*/ 8 w 16"/>
                <a:gd name="T43" fmla="*/ 0 h 14"/>
                <a:gd name="T44" fmla="*/ 5 w 16"/>
                <a:gd name="T45" fmla="*/ 0 h 14"/>
                <a:gd name="T46" fmla="*/ 5 w 16"/>
                <a:gd name="T47" fmla="*/ 0 h 14"/>
                <a:gd name="T48" fmla="*/ 3 w 16"/>
                <a:gd name="T49" fmla="*/ 2 h 14"/>
                <a:gd name="T50" fmla="*/ 3 w 16"/>
                <a:gd name="T51" fmla="*/ 2 h 14"/>
                <a:gd name="T52" fmla="*/ 3 w 16"/>
                <a:gd name="T53" fmla="*/ 2 h 14"/>
                <a:gd name="T54" fmla="*/ 0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0 w 16"/>
                <a:gd name="T67" fmla="*/ 11 h 14"/>
                <a:gd name="T68" fmla="*/ 3 w 16"/>
                <a:gd name="T69" fmla="*/ 11 h 14"/>
                <a:gd name="T70" fmla="*/ 3 w 16"/>
                <a:gd name="T71" fmla="*/ 11 h 14"/>
                <a:gd name="T72" fmla="*/ 3 w 16"/>
                <a:gd name="T73" fmla="*/ 14 h 14"/>
                <a:gd name="T74" fmla="*/ 5 w 16"/>
                <a:gd name="T75" fmla="*/ 14 h 14"/>
                <a:gd name="T76" fmla="*/ 5 w 16"/>
                <a:gd name="T77" fmla="*/ 14 h 14"/>
                <a:gd name="T78" fmla="*/ 8 w 16"/>
                <a:gd name="T79" fmla="*/ 14 h 14"/>
                <a:gd name="T80" fmla="*/ 8 w 16"/>
                <a:gd name="T81" fmla="*/ 14 h 14"/>
                <a:gd name="T82" fmla="*/ 8 w 16"/>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14">
                  <a:moveTo>
                    <a:pt x="8" y="14"/>
                  </a:moveTo>
                  <a:lnTo>
                    <a:pt x="11" y="14"/>
                  </a:lnTo>
                  <a:lnTo>
                    <a:pt x="11" y="14"/>
                  </a:lnTo>
                  <a:lnTo>
                    <a:pt x="13" y="14"/>
                  </a:lnTo>
                  <a:lnTo>
                    <a:pt x="13" y="14"/>
                  </a:lnTo>
                  <a:lnTo>
                    <a:pt x="13" y="11"/>
                  </a:lnTo>
                  <a:lnTo>
                    <a:pt x="16" y="11"/>
                  </a:lnTo>
                  <a:lnTo>
                    <a:pt x="16" y="11"/>
                  </a:lnTo>
                  <a:lnTo>
                    <a:pt x="16" y="9"/>
                  </a:lnTo>
                  <a:lnTo>
                    <a:pt x="16" y="9"/>
                  </a:lnTo>
                  <a:lnTo>
                    <a:pt x="16" y="7"/>
                  </a:lnTo>
                  <a:lnTo>
                    <a:pt x="16" y="7"/>
                  </a:lnTo>
                  <a:lnTo>
                    <a:pt x="16" y="4"/>
                  </a:lnTo>
                  <a:lnTo>
                    <a:pt x="16" y="4"/>
                  </a:lnTo>
                  <a:lnTo>
                    <a:pt x="16" y="2"/>
                  </a:lnTo>
                  <a:lnTo>
                    <a:pt x="13" y="2"/>
                  </a:lnTo>
                  <a:lnTo>
                    <a:pt x="13" y="2"/>
                  </a:lnTo>
                  <a:lnTo>
                    <a:pt x="13" y="0"/>
                  </a:lnTo>
                  <a:lnTo>
                    <a:pt x="11" y="0"/>
                  </a:lnTo>
                  <a:lnTo>
                    <a:pt x="11" y="0"/>
                  </a:lnTo>
                  <a:lnTo>
                    <a:pt x="8" y="0"/>
                  </a:lnTo>
                  <a:lnTo>
                    <a:pt x="8" y="0"/>
                  </a:lnTo>
                  <a:lnTo>
                    <a:pt x="5" y="0"/>
                  </a:lnTo>
                  <a:lnTo>
                    <a:pt x="5" y="0"/>
                  </a:lnTo>
                  <a:lnTo>
                    <a:pt x="3" y="2"/>
                  </a:lnTo>
                  <a:lnTo>
                    <a:pt x="3" y="2"/>
                  </a:lnTo>
                  <a:lnTo>
                    <a:pt x="3" y="2"/>
                  </a:lnTo>
                  <a:lnTo>
                    <a:pt x="0" y="4"/>
                  </a:lnTo>
                  <a:lnTo>
                    <a:pt x="0" y="4"/>
                  </a:lnTo>
                  <a:lnTo>
                    <a:pt x="0" y="7"/>
                  </a:lnTo>
                  <a:lnTo>
                    <a:pt x="0" y="7"/>
                  </a:lnTo>
                  <a:lnTo>
                    <a:pt x="0" y="9"/>
                  </a:lnTo>
                  <a:lnTo>
                    <a:pt x="0" y="9"/>
                  </a:lnTo>
                  <a:lnTo>
                    <a:pt x="0" y="11"/>
                  </a:lnTo>
                  <a:lnTo>
                    <a:pt x="3" y="11"/>
                  </a:lnTo>
                  <a:lnTo>
                    <a:pt x="3" y="11"/>
                  </a:lnTo>
                  <a:lnTo>
                    <a:pt x="3" y="14"/>
                  </a:lnTo>
                  <a:lnTo>
                    <a:pt x="5" y="14"/>
                  </a:lnTo>
                  <a:lnTo>
                    <a:pt x="5" y="14"/>
                  </a:lnTo>
                  <a:lnTo>
                    <a:pt x="8" y="14"/>
                  </a:lnTo>
                  <a:lnTo>
                    <a:pt x="8"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22" name="Freeform 363">
              <a:extLst>
                <a:ext uri="{FF2B5EF4-FFF2-40B4-BE49-F238E27FC236}">
                  <a16:creationId xmlns:a16="http://schemas.microsoft.com/office/drawing/2014/main" id="{225E75E7-FEF4-4264-BC52-E40ED05C2ABF}"/>
                </a:ext>
              </a:extLst>
            </p:cNvPr>
            <p:cNvSpPr>
              <a:spLocks/>
            </p:cNvSpPr>
            <p:nvPr/>
          </p:nvSpPr>
          <p:spPr bwMode="auto">
            <a:xfrm>
              <a:off x="4726" y="223"/>
              <a:ext cx="16" cy="14"/>
            </a:xfrm>
            <a:custGeom>
              <a:avLst/>
              <a:gdLst>
                <a:gd name="T0" fmla="*/ 8 w 16"/>
                <a:gd name="T1" fmla="*/ 14 h 14"/>
                <a:gd name="T2" fmla="*/ 11 w 16"/>
                <a:gd name="T3" fmla="*/ 14 h 14"/>
                <a:gd name="T4" fmla="*/ 11 w 16"/>
                <a:gd name="T5" fmla="*/ 14 h 14"/>
                <a:gd name="T6" fmla="*/ 11 w 16"/>
                <a:gd name="T7" fmla="*/ 14 h 14"/>
                <a:gd name="T8" fmla="*/ 14 w 16"/>
                <a:gd name="T9" fmla="*/ 14 h 14"/>
                <a:gd name="T10" fmla="*/ 14 w 16"/>
                <a:gd name="T11" fmla="*/ 11 h 14"/>
                <a:gd name="T12" fmla="*/ 16 w 16"/>
                <a:gd name="T13" fmla="*/ 11 h 14"/>
                <a:gd name="T14" fmla="*/ 16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6 w 16"/>
                <a:gd name="T27" fmla="*/ 4 h 14"/>
                <a:gd name="T28" fmla="*/ 16 w 16"/>
                <a:gd name="T29" fmla="*/ 2 h 14"/>
                <a:gd name="T30" fmla="*/ 14 w 16"/>
                <a:gd name="T31" fmla="*/ 2 h 14"/>
                <a:gd name="T32" fmla="*/ 14 w 16"/>
                <a:gd name="T33" fmla="*/ 2 h 14"/>
                <a:gd name="T34" fmla="*/ 11 w 16"/>
                <a:gd name="T35" fmla="*/ 0 h 14"/>
                <a:gd name="T36" fmla="*/ 11 w 16"/>
                <a:gd name="T37" fmla="*/ 0 h 14"/>
                <a:gd name="T38" fmla="*/ 11 w 16"/>
                <a:gd name="T39" fmla="*/ 0 h 14"/>
                <a:gd name="T40" fmla="*/ 8 w 16"/>
                <a:gd name="T41" fmla="*/ 0 h 14"/>
                <a:gd name="T42" fmla="*/ 8 w 16"/>
                <a:gd name="T43" fmla="*/ 0 h 14"/>
                <a:gd name="T44" fmla="*/ 6 w 16"/>
                <a:gd name="T45" fmla="*/ 0 h 14"/>
                <a:gd name="T46" fmla="*/ 6 w 16"/>
                <a:gd name="T47" fmla="*/ 0 h 14"/>
                <a:gd name="T48" fmla="*/ 3 w 16"/>
                <a:gd name="T49" fmla="*/ 2 h 14"/>
                <a:gd name="T50" fmla="*/ 3 w 16"/>
                <a:gd name="T51" fmla="*/ 2 h 14"/>
                <a:gd name="T52" fmla="*/ 3 w 16"/>
                <a:gd name="T53" fmla="*/ 2 h 14"/>
                <a:gd name="T54" fmla="*/ 0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0 w 16"/>
                <a:gd name="T67" fmla="*/ 11 h 14"/>
                <a:gd name="T68" fmla="*/ 3 w 16"/>
                <a:gd name="T69" fmla="*/ 11 h 14"/>
                <a:gd name="T70" fmla="*/ 3 w 16"/>
                <a:gd name="T71" fmla="*/ 11 h 14"/>
                <a:gd name="T72" fmla="*/ 3 w 16"/>
                <a:gd name="T73" fmla="*/ 14 h 14"/>
                <a:gd name="T74" fmla="*/ 6 w 16"/>
                <a:gd name="T75" fmla="*/ 14 h 14"/>
                <a:gd name="T76" fmla="*/ 6 w 16"/>
                <a:gd name="T77" fmla="*/ 14 h 14"/>
                <a:gd name="T78" fmla="*/ 8 w 16"/>
                <a:gd name="T79" fmla="*/ 14 h 14"/>
                <a:gd name="T80" fmla="*/ 8 w 16"/>
                <a:gd name="T81" fmla="*/ 14 h 14"/>
                <a:gd name="T82" fmla="*/ 8 w 16"/>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14">
                  <a:moveTo>
                    <a:pt x="8" y="14"/>
                  </a:moveTo>
                  <a:lnTo>
                    <a:pt x="11" y="14"/>
                  </a:lnTo>
                  <a:lnTo>
                    <a:pt x="11" y="14"/>
                  </a:lnTo>
                  <a:lnTo>
                    <a:pt x="11" y="14"/>
                  </a:lnTo>
                  <a:lnTo>
                    <a:pt x="14" y="14"/>
                  </a:lnTo>
                  <a:lnTo>
                    <a:pt x="14" y="11"/>
                  </a:lnTo>
                  <a:lnTo>
                    <a:pt x="16" y="11"/>
                  </a:lnTo>
                  <a:lnTo>
                    <a:pt x="16" y="11"/>
                  </a:lnTo>
                  <a:lnTo>
                    <a:pt x="16" y="9"/>
                  </a:lnTo>
                  <a:lnTo>
                    <a:pt x="16" y="9"/>
                  </a:lnTo>
                  <a:lnTo>
                    <a:pt x="16" y="7"/>
                  </a:lnTo>
                  <a:lnTo>
                    <a:pt x="16" y="7"/>
                  </a:lnTo>
                  <a:lnTo>
                    <a:pt x="16" y="4"/>
                  </a:lnTo>
                  <a:lnTo>
                    <a:pt x="16" y="4"/>
                  </a:lnTo>
                  <a:lnTo>
                    <a:pt x="16" y="2"/>
                  </a:lnTo>
                  <a:lnTo>
                    <a:pt x="14" y="2"/>
                  </a:lnTo>
                  <a:lnTo>
                    <a:pt x="14" y="2"/>
                  </a:lnTo>
                  <a:lnTo>
                    <a:pt x="11" y="0"/>
                  </a:lnTo>
                  <a:lnTo>
                    <a:pt x="11" y="0"/>
                  </a:lnTo>
                  <a:lnTo>
                    <a:pt x="11" y="0"/>
                  </a:lnTo>
                  <a:lnTo>
                    <a:pt x="8" y="0"/>
                  </a:lnTo>
                  <a:lnTo>
                    <a:pt x="8" y="0"/>
                  </a:lnTo>
                  <a:lnTo>
                    <a:pt x="6" y="0"/>
                  </a:lnTo>
                  <a:lnTo>
                    <a:pt x="6" y="0"/>
                  </a:lnTo>
                  <a:lnTo>
                    <a:pt x="3" y="2"/>
                  </a:lnTo>
                  <a:lnTo>
                    <a:pt x="3" y="2"/>
                  </a:lnTo>
                  <a:lnTo>
                    <a:pt x="3" y="2"/>
                  </a:lnTo>
                  <a:lnTo>
                    <a:pt x="0" y="4"/>
                  </a:lnTo>
                  <a:lnTo>
                    <a:pt x="0" y="4"/>
                  </a:lnTo>
                  <a:lnTo>
                    <a:pt x="0" y="7"/>
                  </a:lnTo>
                  <a:lnTo>
                    <a:pt x="0" y="7"/>
                  </a:lnTo>
                  <a:lnTo>
                    <a:pt x="0" y="9"/>
                  </a:lnTo>
                  <a:lnTo>
                    <a:pt x="0" y="9"/>
                  </a:lnTo>
                  <a:lnTo>
                    <a:pt x="0" y="11"/>
                  </a:lnTo>
                  <a:lnTo>
                    <a:pt x="3" y="11"/>
                  </a:lnTo>
                  <a:lnTo>
                    <a:pt x="3" y="11"/>
                  </a:lnTo>
                  <a:lnTo>
                    <a:pt x="3" y="14"/>
                  </a:lnTo>
                  <a:lnTo>
                    <a:pt x="6" y="14"/>
                  </a:lnTo>
                  <a:lnTo>
                    <a:pt x="6" y="14"/>
                  </a:lnTo>
                  <a:lnTo>
                    <a:pt x="8" y="14"/>
                  </a:lnTo>
                  <a:lnTo>
                    <a:pt x="8"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23" name="Freeform 364">
              <a:extLst>
                <a:ext uri="{FF2B5EF4-FFF2-40B4-BE49-F238E27FC236}">
                  <a16:creationId xmlns:a16="http://schemas.microsoft.com/office/drawing/2014/main" id="{AECD8016-54A5-4116-ADA6-1D95A274E2EC}"/>
                </a:ext>
              </a:extLst>
            </p:cNvPr>
            <p:cNvSpPr>
              <a:spLocks/>
            </p:cNvSpPr>
            <p:nvPr/>
          </p:nvSpPr>
          <p:spPr bwMode="auto">
            <a:xfrm>
              <a:off x="4616" y="223"/>
              <a:ext cx="15" cy="14"/>
            </a:xfrm>
            <a:custGeom>
              <a:avLst/>
              <a:gdLst>
                <a:gd name="T0" fmla="*/ 8 w 15"/>
                <a:gd name="T1" fmla="*/ 14 h 14"/>
                <a:gd name="T2" fmla="*/ 10 w 15"/>
                <a:gd name="T3" fmla="*/ 14 h 14"/>
                <a:gd name="T4" fmla="*/ 10 w 15"/>
                <a:gd name="T5" fmla="*/ 14 h 14"/>
                <a:gd name="T6" fmla="*/ 13 w 15"/>
                <a:gd name="T7" fmla="*/ 14 h 14"/>
                <a:gd name="T8" fmla="*/ 13 w 15"/>
                <a:gd name="T9" fmla="*/ 14 h 14"/>
                <a:gd name="T10" fmla="*/ 15 w 15"/>
                <a:gd name="T11" fmla="*/ 11 h 14"/>
                <a:gd name="T12" fmla="*/ 15 w 15"/>
                <a:gd name="T13" fmla="*/ 11 h 14"/>
                <a:gd name="T14" fmla="*/ 15 w 15"/>
                <a:gd name="T15" fmla="*/ 11 h 14"/>
                <a:gd name="T16" fmla="*/ 15 w 15"/>
                <a:gd name="T17" fmla="*/ 9 h 14"/>
                <a:gd name="T18" fmla="*/ 15 w 15"/>
                <a:gd name="T19" fmla="*/ 9 h 14"/>
                <a:gd name="T20" fmla="*/ 15 w 15"/>
                <a:gd name="T21" fmla="*/ 7 h 14"/>
                <a:gd name="T22" fmla="*/ 15 w 15"/>
                <a:gd name="T23" fmla="*/ 7 h 14"/>
                <a:gd name="T24" fmla="*/ 15 w 15"/>
                <a:gd name="T25" fmla="*/ 4 h 14"/>
                <a:gd name="T26" fmla="*/ 15 w 15"/>
                <a:gd name="T27" fmla="*/ 4 h 14"/>
                <a:gd name="T28" fmla="*/ 15 w 15"/>
                <a:gd name="T29" fmla="*/ 2 h 14"/>
                <a:gd name="T30" fmla="*/ 15 w 15"/>
                <a:gd name="T31" fmla="*/ 2 h 14"/>
                <a:gd name="T32" fmla="*/ 13 w 15"/>
                <a:gd name="T33" fmla="*/ 2 h 14"/>
                <a:gd name="T34" fmla="*/ 13 w 15"/>
                <a:gd name="T35" fmla="*/ 0 h 14"/>
                <a:gd name="T36" fmla="*/ 10 w 15"/>
                <a:gd name="T37" fmla="*/ 0 h 14"/>
                <a:gd name="T38" fmla="*/ 10 w 15"/>
                <a:gd name="T39" fmla="*/ 0 h 14"/>
                <a:gd name="T40" fmla="*/ 8 w 15"/>
                <a:gd name="T41" fmla="*/ 0 h 14"/>
                <a:gd name="T42" fmla="*/ 8 w 15"/>
                <a:gd name="T43" fmla="*/ 0 h 14"/>
                <a:gd name="T44" fmla="*/ 5 w 15"/>
                <a:gd name="T45" fmla="*/ 0 h 14"/>
                <a:gd name="T46" fmla="*/ 5 w 15"/>
                <a:gd name="T47" fmla="*/ 0 h 14"/>
                <a:gd name="T48" fmla="*/ 5 w 15"/>
                <a:gd name="T49" fmla="*/ 2 h 14"/>
                <a:gd name="T50" fmla="*/ 2 w 15"/>
                <a:gd name="T51" fmla="*/ 2 h 14"/>
                <a:gd name="T52" fmla="*/ 2 w 15"/>
                <a:gd name="T53" fmla="*/ 2 h 14"/>
                <a:gd name="T54" fmla="*/ 2 w 15"/>
                <a:gd name="T55" fmla="*/ 4 h 14"/>
                <a:gd name="T56" fmla="*/ 0 w 15"/>
                <a:gd name="T57" fmla="*/ 4 h 14"/>
                <a:gd name="T58" fmla="*/ 0 w 15"/>
                <a:gd name="T59" fmla="*/ 7 h 14"/>
                <a:gd name="T60" fmla="*/ 0 w 15"/>
                <a:gd name="T61" fmla="*/ 7 h 14"/>
                <a:gd name="T62" fmla="*/ 0 w 15"/>
                <a:gd name="T63" fmla="*/ 9 h 14"/>
                <a:gd name="T64" fmla="*/ 0 w 15"/>
                <a:gd name="T65" fmla="*/ 9 h 14"/>
                <a:gd name="T66" fmla="*/ 2 w 15"/>
                <a:gd name="T67" fmla="*/ 11 h 14"/>
                <a:gd name="T68" fmla="*/ 2 w 15"/>
                <a:gd name="T69" fmla="*/ 11 h 14"/>
                <a:gd name="T70" fmla="*/ 2 w 15"/>
                <a:gd name="T71" fmla="*/ 11 h 14"/>
                <a:gd name="T72" fmla="*/ 5 w 15"/>
                <a:gd name="T73" fmla="*/ 14 h 14"/>
                <a:gd name="T74" fmla="*/ 5 w 15"/>
                <a:gd name="T75" fmla="*/ 14 h 14"/>
                <a:gd name="T76" fmla="*/ 5 w 15"/>
                <a:gd name="T77" fmla="*/ 14 h 14"/>
                <a:gd name="T78" fmla="*/ 8 w 15"/>
                <a:gd name="T79" fmla="*/ 14 h 14"/>
                <a:gd name="T80" fmla="*/ 8 w 15"/>
                <a:gd name="T81" fmla="*/ 14 h 14"/>
                <a:gd name="T82" fmla="*/ 8 w 15"/>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 h="14">
                  <a:moveTo>
                    <a:pt x="8" y="14"/>
                  </a:moveTo>
                  <a:lnTo>
                    <a:pt x="10" y="14"/>
                  </a:lnTo>
                  <a:lnTo>
                    <a:pt x="10" y="14"/>
                  </a:lnTo>
                  <a:lnTo>
                    <a:pt x="13" y="14"/>
                  </a:lnTo>
                  <a:lnTo>
                    <a:pt x="13" y="14"/>
                  </a:lnTo>
                  <a:lnTo>
                    <a:pt x="15" y="11"/>
                  </a:lnTo>
                  <a:lnTo>
                    <a:pt x="15" y="11"/>
                  </a:lnTo>
                  <a:lnTo>
                    <a:pt x="15" y="11"/>
                  </a:lnTo>
                  <a:lnTo>
                    <a:pt x="15" y="9"/>
                  </a:lnTo>
                  <a:lnTo>
                    <a:pt x="15" y="9"/>
                  </a:lnTo>
                  <a:lnTo>
                    <a:pt x="15" y="7"/>
                  </a:lnTo>
                  <a:lnTo>
                    <a:pt x="15" y="7"/>
                  </a:lnTo>
                  <a:lnTo>
                    <a:pt x="15" y="4"/>
                  </a:lnTo>
                  <a:lnTo>
                    <a:pt x="15" y="4"/>
                  </a:lnTo>
                  <a:lnTo>
                    <a:pt x="15" y="2"/>
                  </a:lnTo>
                  <a:lnTo>
                    <a:pt x="15" y="2"/>
                  </a:lnTo>
                  <a:lnTo>
                    <a:pt x="13" y="2"/>
                  </a:lnTo>
                  <a:lnTo>
                    <a:pt x="13" y="0"/>
                  </a:lnTo>
                  <a:lnTo>
                    <a:pt x="10" y="0"/>
                  </a:lnTo>
                  <a:lnTo>
                    <a:pt x="10" y="0"/>
                  </a:lnTo>
                  <a:lnTo>
                    <a:pt x="8" y="0"/>
                  </a:lnTo>
                  <a:lnTo>
                    <a:pt x="8" y="0"/>
                  </a:lnTo>
                  <a:lnTo>
                    <a:pt x="5" y="0"/>
                  </a:lnTo>
                  <a:lnTo>
                    <a:pt x="5" y="0"/>
                  </a:lnTo>
                  <a:lnTo>
                    <a:pt x="5" y="2"/>
                  </a:lnTo>
                  <a:lnTo>
                    <a:pt x="2" y="2"/>
                  </a:lnTo>
                  <a:lnTo>
                    <a:pt x="2" y="2"/>
                  </a:lnTo>
                  <a:lnTo>
                    <a:pt x="2" y="4"/>
                  </a:lnTo>
                  <a:lnTo>
                    <a:pt x="0" y="4"/>
                  </a:lnTo>
                  <a:lnTo>
                    <a:pt x="0" y="7"/>
                  </a:lnTo>
                  <a:lnTo>
                    <a:pt x="0" y="7"/>
                  </a:lnTo>
                  <a:lnTo>
                    <a:pt x="0" y="9"/>
                  </a:lnTo>
                  <a:lnTo>
                    <a:pt x="0" y="9"/>
                  </a:lnTo>
                  <a:lnTo>
                    <a:pt x="2" y="11"/>
                  </a:lnTo>
                  <a:lnTo>
                    <a:pt x="2" y="11"/>
                  </a:lnTo>
                  <a:lnTo>
                    <a:pt x="2" y="11"/>
                  </a:lnTo>
                  <a:lnTo>
                    <a:pt x="5" y="14"/>
                  </a:lnTo>
                  <a:lnTo>
                    <a:pt x="5" y="14"/>
                  </a:lnTo>
                  <a:lnTo>
                    <a:pt x="5" y="14"/>
                  </a:lnTo>
                  <a:lnTo>
                    <a:pt x="8" y="14"/>
                  </a:lnTo>
                  <a:lnTo>
                    <a:pt x="8"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24" name="Freeform 365">
              <a:extLst>
                <a:ext uri="{FF2B5EF4-FFF2-40B4-BE49-F238E27FC236}">
                  <a16:creationId xmlns:a16="http://schemas.microsoft.com/office/drawing/2014/main" id="{CB87440E-606A-4616-941A-217986691941}"/>
                </a:ext>
              </a:extLst>
            </p:cNvPr>
            <p:cNvSpPr>
              <a:spLocks/>
            </p:cNvSpPr>
            <p:nvPr/>
          </p:nvSpPr>
          <p:spPr bwMode="auto">
            <a:xfrm>
              <a:off x="3346" y="223"/>
              <a:ext cx="16" cy="14"/>
            </a:xfrm>
            <a:custGeom>
              <a:avLst/>
              <a:gdLst>
                <a:gd name="T0" fmla="*/ 8 w 16"/>
                <a:gd name="T1" fmla="*/ 14 h 14"/>
                <a:gd name="T2" fmla="*/ 11 w 16"/>
                <a:gd name="T3" fmla="*/ 14 h 14"/>
                <a:gd name="T4" fmla="*/ 11 w 16"/>
                <a:gd name="T5" fmla="*/ 14 h 14"/>
                <a:gd name="T6" fmla="*/ 13 w 16"/>
                <a:gd name="T7" fmla="*/ 14 h 14"/>
                <a:gd name="T8" fmla="*/ 13 w 16"/>
                <a:gd name="T9" fmla="*/ 14 h 14"/>
                <a:gd name="T10" fmla="*/ 13 w 16"/>
                <a:gd name="T11" fmla="*/ 11 h 14"/>
                <a:gd name="T12" fmla="*/ 16 w 16"/>
                <a:gd name="T13" fmla="*/ 11 h 14"/>
                <a:gd name="T14" fmla="*/ 16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6 w 16"/>
                <a:gd name="T27" fmla="*/ 4 h 14"/>
                <a:gd name="T28" fmla="*/ 16 w 16"/>
                <a:gd name="T29" fmla="*/ 2 h 14"/>
                <a:gd name="T30" fmla="*/ 13 w 16"/>
                <a:gd name="T31" fmla="*/ 2 h 14"/>
                <a:gd name="T32" fmla="*/ 13 w 16"/>
                <a:gd name="T33" fmla="*/ 2 h 14"/>
                <a:gd name="T34" fmla="*/ 13 w 16"/>
                <a:gd name="T35" fmla="*/ 0 h 14"/>
                <a:gd name="T36" fmla="*/ 11 w 16"/>
                <a:gd name="T37" fmla="*/ 0 h 14"/>
                <a:gd name="T38" fmla="*/ 11 w 16"/>
                <a:gd name="T39" fmla="*/ 0 h 14"/>
                <a:gd name="T40" fmla="*/ 8 w 16"/>
                <a:gd name="T41" fmla="*/ 0 h 14"/>
                <a:gd name="T42" fmla="*/ 8 w 16"/>
                <a:gd name="T43" fmla="*/ 0 h 14"/>
                <a:gd name="T44" fmla="*/ 5 w 16"/>
                <a:gd name="T45" fmla="*/ 0 h 14"/>
                <a:gd name="T46" fmla="*/ 5 w 16"/>
                <a:gd name="T47" fmla="*/ 0 h 14"/>
                <a:gd name="T48" fmla="*/ 3 w 16"/>
                <a:gd name="T49" fmla="*/ 2 h 14"/>
                <a:gd name="T50" fmla="*/ 3 w 16"/>
                <a:gd name="T51" fmla="*/ 2 h 14"/>
                <a:gd name="T52" fmla="*/ 3 w 16"/>
                <a:gd name="T53" fmla="*/ 2 h 14"/>
                <a:gd name="T54" fmla="*/ 0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0 w 16"/>
                <a:gd name="T67" fmla="*/ 11 h 14"/>
                <a:gd name="T68" fmla="*/ 3 w 16"/>
                <a:gd name="T69" fmla="*/ 11 h 14"/>
                <a:gd name="T70" fmla="*/ 3 w 16"/>
                <a:gd name="T71" fmla="*/ 11 h 14"/>
                <a:gd name="T72" fmla="*/ 3 w 16"/>
                <a:gd name="T73" fmla="*/ 14 h 14"/>
                <a:gd name="T74" fmla="*/ 5 w 16"/>
                <a:gd name="T75" fmla="*/ 14 h 14"/>
                <a:gd name="T76" fmla="*/ 5 w 16"/>
                <a:gd name="T77" fmla="*/ 14 h 14"/>
                <a:gd name="T78" fmla="*/ 8 w 16"/>
                <a:gd name="T79" fmla="*/ 14 h 14"/>
                <a:gd name="T80" fmla="*/ 8 w 16"/>
                <a:gd name="T81" fmla="*/ 14 h 14"/>
                <a:gd name="T82" fmla="*/ 8 w 16"/>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14">
                  <a:moveTo>
                    <a:pt x="8" y="14"/>
                  </a:moveTo>
                  <a:lnTo>
                    <a:pt x="11" y="14"/>
                  </a:lnTo>
                  <a:lnTo>
                    <a:pt x="11" y="14"/>
                  </a:lnTo>
                  <a:lnTo>
                    <a:pt x="13" y="14"/>
                  </a:lnTo>
                  <a:lnTo>
                    <a:pt x="13" y="14"/>
                  </a:lnTo>
                  <a:lnTo>
                    <a:pt x="13" y="11"/>
                  </a:lnTo>
                  <a:lnTo>
                    <a:pt x="16" y="11"/>
                  </a:lnTo>
                  <a:lnTo>
                    <a:pt x="16" y="11"/>
                  </a:lnTo>
                  <a:lnTo>
                    <a:pt x="16" y="9"/>
                  </a:lnTo>
                  <a:lnTo>
                    <a:pt x="16" y="9"/>
                  </a:lnTo>
                  <a:lnTo>
                    <a:pt x="16" y="7"/>
                  </a:lnTo>
                  <a:lnTo>
                    <a:pt x="16" y="7"/>
                  </a:lnTo>
                  <a:lnTo>
                    <a:pt x="16" y="4"/>
                  </a:lnTo>
                  <a:lnTo>
                    <a:pt x="16" y="4"/>
                  </a:lnTo>
                  <a:lnTo>
                    <a:pt x="16" y="2"/>
                  </a:lnTo>
                  <a:lnTo>
                    <a:pt x="13" y="2"/>
                  </a:lnTo>
                  <a:lnTo>
                    <a:pt x="13" y="2"/>
                  </a:lnTo>
                  <a:lnTo>
                    <a:pt x="13" y="0"/>
                  </a:lnTo>
                  <a:lnTo>
                    <a:pt x="11" y="0"/>
                  </a:lnTo>
                  <a:lnTo>
                    <a:pt x="11" y="0"/>
                  </a:lnTo>
                  <a:lnTo>
                    <a:pt x="8" y="0"/>
                  </a:lnTo>
                  <a:lnTo>
                    <a:pt x="8" y="0"/>
                  </a:lnTo>
                  <a:lnTo>
                    <a:pt x="5" y="0"/>
                  </a:lnTo>
                  <a:lnTo>
                    <a:pt x="5" y="0"/>
                  </a:lnTo>
                  <a:lnTo>
                    <a:pt x="3" y="2"/>
                  </a:lnTo>
                  <a:lnTo>
                    <a:pt x="3" y="2"/>
                  </a:lnTo>
                  <a:lnTo>
                    <a:pt x="3" y="2"/>
                  </a:lnTo>
                  <a:lnTo>
                    <a:pt x="0" y="4"/>
                  </a:lnTo>
                  <a:lnTo>
                    <a:pt x="0" y="4"/>
                  </a:lnTo>
                  <a:lnTo>
                    <a:pt x="0" y="7"/>
                  </a:lnTo>
                  <a:lnTo>
                    <a:pt x="0" y="7"/>
                  </a:lnTo>
                  <a:lnTo>
                    <a:pt x="0" y="9"/>
                  </a:lnTo>
                  <a:lnTo>
                    <a:pt x="0" y="9"/>
                  </a:lnTo>
                  <a:lnTo>
                    <a:pt x="0" y="11"/>
                  </a:lnTo>
                  <a:lnTo>
                    <a:pt x="3" y="11"/>
                  </a:lnTo>
                  <a:lnTo>
                    <a:pt x="3" y="11"/>
                  </a:lnTo>
                  <a:lnTo>
                    <a:pt x="3" y="14"/>
                  </a:lnTo>
                  <a:lnTo>
                    <a:pt x="5" y="14"/>
                  </a:lnTo>
                  <a:lnTo>
                    <a:pt x="5" y="14"/>
                  </a:lnTo>
                  <a:lnTo>
                    <a:pt x="8" y="14"/>
                  </a:lnTo>
                  <a:lnTo>
                    <a:pt x="8"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25" name="Freeform 366">
              <a:extLst>
                <a:ext uri="{FF2B5EF4-FFF2-40B4-BE49-F238E27FC236}">
                  <a16:creationId xmlns:a16="http://schemas.microsoft.com/office/drawing/2014/main" id="{D5B7B224-9CE8-4945-9087-421308A84C2B}"/>
                </a:ext>
              </a:extLst>
            </p:cNvPr>
            <p:cNvSpPr>
              <a:spLocks/>
            </p:cNvSpPr>
            <p:nvPr/>
          </p:nvSpPr>
          <p:spPr bwMode="auto">
            <a:xfrm>
              <a:off x="3401" y="223"/>
              <a:ext cx="16" cy="14"/>
            </a:xfrm>
            <a:custGeom>
              <a:avLst/>
              <a:gdLst>
                <a:gd name="T0" fmla="*/ 8 w 16"/>
                <a:gd name="T1" fmla="*/ 14 h 14"/>
                <a:gd name="T2" fmla="*/ 8 w 16"/>
                <a:gd name="T3" fmla="*/ 14 h 14"/>
                <a:gd name="T4" fmla="*/ 11 w 16"/>
                <a:gd name="T5" fmla="*/ 14 h 14"/>
                <a:gd name="T6" fmla="*/ 11 w 16"/>
                <a:gd name="T7" fmla="*/ 14 h 14"/>
                <a:gd name="T8" fmla="*/ 14 w 16"/>
                <a:gd name="T9" fmla="*/ 14 h 14"/>
                <a:gd name="T10" fmla="*/ 14 w 16"/>
                <a:gd name="T11" fmla="*/ 11 h 14"/>
                <a:gd name="T12" fmla="*/ 14 w 16"/>
                <a:gd name="T13" fmla="*/ 11 h 14"/>
                <a:gd name="T14" fmla="*/ 16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6 w 16"/>
                <a:gd name="T27" fmla="*/ 4 h 14"/>
                <a:gd name="T28" fmla="*/ 14 w 16"/>
                <a:gd name="T29" fmla="*/ 2 h 14"/>
                <a:gd name="T30" fmla="*/ 14 w 16"/>
                <a:gd name="T31" fmla="*/ 2 h 14"/>
                <a:gd name="T32" fmla="*/ 14 w 16"/>
                <a:gd name="T33" fmla="*/ 2 h 14"/>
                <a:gd name="T34" fmla="*/ 11 w 16"/>
                <a:gd name="T35" fmla="*/ 0 h 14"/>
                <a:gd name="T36" fmla="*/ 11 w 16"/>
                <a:gd name="T37" fmla="*/ 0 h 14"/>
                <a:gd name="T38" fmla="*/ 8 w 16"/>
                <a:gd name="T39" fmla="*/ 0 h 14"/>
                <a:gd name="T40" fmla="*/ 8 w 16"/>
                <a:gd name="T41" fmla="*/ 0 h 14"/>
                <a:gd name="T42" fmla="*/ 6 w 16"/>
                <a:gd name="T43" fmla="*/ 0 h 14"/>
                <a:gd name="T44" fmla="*/ 6 w 16"/>
                <a:gd name="T45" fmla="*/ 0 h 14"/>
                <a:gd name="T46" fmla="*/ 6 w 16"/>
                <a:gd name="T47" fmla="*/ 0 h 14"/>
                <a:gd name="T48" fmla="*/ 3 w 16"/>
                <a:gd name="T49" fmla="*/ 2 h 14"/>
                <a:gd name="T50" fmla="*/ 3 w 16"/>
                <a:gd name="T51" fmla="*/ 2 h 14"/>
                <a:gd name="T52" fmla="*/ 0 w 16"/>
                <a:gd name="T53" fmla="*/ 2 h 14"/>
                <a:gd name="T54" fmla="*/ 0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0 w 16"/>
                <a:gd name="T67" fmla="*/ 11 h 14"/>
                <a:gd name="T68" fmla="*/ 0 w 16"/>
                <a:gd name="T69" fmla="*/ 11 h 14"/>
                <a:gd name="T70" fmla="*/ 3 w 16"/>
                <a:gd name="T71" fmla="*/ 11 h 14"/>
                <a:gd name="T72" fmla="*/ 3 w 16"/>
                <a:gd name="T73" fmla="*/ 14 h 14"/>
                <a:gd name="T74" fmla="*/ 6 w 16"/>
                <a:gd name="T75" fmla="*/ 14 h 14"/>
                <a:gd name="T76" fmla="*/ 6 w 16"/>
                <a:gd name="T77" fmla="*/ 14 h 14"/>
                <a:gd name="T78" fmla="*/ 6 w 16"/>
                <a:gd name="T79" fmla="*/ 14 h 14"/>
                <a:gd name="T80" fmla="*/ 8 w 16"/>
                <a:gd name="T81" fmla="*/ 14 h 14"/>
                <a:gd name="T82" fmla="*/ 8 w 16"/>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14">
                  <a:moveTo>
                    <a:pt x="8" y="14"/>
                  </a:moveTo>
                  <a:lnTo>
                    <a:pt x="8" y="14"/>
                  </a:lnTo>
                  <a:lnTo>
                    <a:pt x="11" y="14"/>
                  </a:lnTo>
                  <a:lnTo>
                    <a:pt x="11" y="14"/>
                  </a:lnTo>
                  <a:lnTo>
                    <a:pt x="14" y="14"/>
                  </a:lnTo>
                  <a:lnTo>
                    <a:pt x="14" y="11"/>
                  </a:lnTo>
                  <a:lnTo>
                    <a:pt x="14" y="11"/>
                  </a:lnTo>
                  <a:lnTo>
                    <a:pt x="16" y="11"/>
                  </a:lnTo>
                  <a:lnTo>
                    <a:pt x="16" y="9"/>
                  </a:lnTo>
                  <a:lnTo>
                    <a:pt x="16" y="9"/>
                  </a:lnTo>
                  <a:lnTo>
                    <a:pt x="16" y="7"/>
                  </a:lnTo>
                  <a:lnTo>
                    <a:pt x="16" y="7"/>
                  </a:lnTo>
                  <a:lnTo>
                    <a:pt x="16" y="4"/>
                  </a:lnTo>
                  <a:lnTo>
                    <a:pt x="16" y="4"/>
                  </a:lnTo>
                  <a:lnTo>
                    <a:pt x="14" y="2"/>
                  </a:lnTo>
                  <a:lnTo>
                    <a:pt x="14" y="2"/>
                  </a:lnTo>
                  <a:lnTo>
                    <a:pt x="14" y="2"/>
                  </a:lnTo>
                  <a:lnTo>
                    <a:pt x="11" y="0"/>
                  </a:lnTo>
                  <a:lnTo>
                    <a:pt x="11" y="0"/>
                  </a:lnTo>
                  <a:lnTo>
                    <a:pt x="8" y="0"/>
                  </a:lnTo>
                  <a:lnTo>
                    <a:pt x="8" y="0"/>
                  </a:lnTo>
                  <a:lnTo>
                    <a:pt x="6" y="0"/>
                  </a:lnTo>
                  <a:lnTo>
                    <a:pt x="6" y="0"/>
                  </a:lnTo>
                  <a:lnTo>
                    <a:pt x="6" y="0"/>
                  </a:lnTo>
                  <a:lnTo>
                    <a:pt x="3" y="2"/>
                  </a:lnTo>
                  <a:lnTo>
                    <a:pt x="3" y="2"/>
                  </a:lnTo>
                  <a:lnTo>
                    <a:pt x="0" y="2"/>
                  </a:lnTo>
                  <a:lnTo>
                    <a:pt x="0" y="4"/>
                  </a:lnTo>
                  <a:lnTo>
                    <a:pt x="0" y="4"/>
                  </a:lnTo>
                  <a:lnTo>
                    <a:pt x="0" y="7"/>
                  </a:lnTo>
                  <a:lnTo>
                    <a:pt x="0" y="7"/>
                  </a:lnTo>
                  <a:lnTo>
                    <a:pt x="0" y="9"/>
                  </a:lnTo>
                  <a:lnTo>
                    <a:pt x="0" y="9"/>
                  </a:lnTo>
                  <a:lnTo>
                    <a:pt x="0" y="11"/>
                  </a:lnTo>
                  <a:lnTo>
                    <a:pt x="0" y="11"/>
                  </a:lnTo>
                  <a:lnTo>
                    <a:pt x="3" y="11"/>
                  </a:lnTo>
                  <a:lnTo>
                    <a:pt x="3" y="14"/>
                  </a:lnTo>
                  <a:lnTo>
                    <a:pt x="6" y="14"/>
                  </a:lnTo>
                  <a:lnTo>
                    <a:pt x="6" y="14"/>
                  </a:lnTo>
                  <a:lnTo>
                    <a:pt x="6" y="14"/>
                  </a:lnTo>
                  <a:lnTo>
                    <a:pt x="8" y="14"/>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26" name="Freeform 367">
              <a:extLst>
                <a:ext uri="{FF2B5EF4-FFF2-40B4-BE49-F238E27FC236}">
                  <a16:creationId xmlns:a16="http://schemas.microsoft.com/office/drawing/2014/main" id="{680B0F11-B681-4937-9F93-FC6C541B1066}"/>
                </a:ext>
              </a:extLst>
            </p:cNvPr>
            <p:cNvSpPr>
              <a:spLocks/>
            </p:cNvSpPr>
            <p:nvPr/>
          </p:nvSpPr>
          <p:spPr bwMode="auto">
            <a:xfrm>
              <a:off x="3291" y="223"/>
              <a:ext cx="15" cy="14"/>
            </a:xfrm>
            <a:custGeom>
              <a:avLst/>
              <a:gdLst>
                <a:gd name="T0" fmla="*/ 7 w 15"/>
                <a:gd name="T1" fmla="*/ 14 h 14"/>
                <a:gd name="T2" fmla="*/ 10 w 15"/>
                <a:gd name="T3" fmla="*/ 14 h 14"/>
                <a:gd name="T4" fmla="*/ 10 w 15"/>
                <a:gd name="T5" fmla="*/ 14 h 14"/>
                <a:gd name="T6" fmla="*/ 13 w 15"/>
                <a:gd name="T7" fmla="*/ 14 h 14"/>
                <a:gd name="T8" fmla="*/ 13 w 15"/>
                <a:gd name="T9" fmla="*/ 14 h 14"/>
                <a:gd name="T10" fmla="*/ 13 w 15"/>
                <a:gd name="T11" fmla="*/ 11 h 14"/>
                <a:gd name="T12" fmla="*/ 15 w 15"/>
                <a:gd name="T13" fmla="*/ 11 h 14"/>
                <a:gd name="T14" fmla="*/ 15 w 15"/>
                <a:gd name="T15" fmla="*/ 11 h 14"/>
                <a:gd name="T16" fmla="*/ 15 w 15"/>
                <a:gd name="T17" fmla="*/ 9 h 14"/>
                <a:gd name="T18" fmla="*/ 15 w 15"/>
                <a:gd name="T19" fmla="*/ 9 h 14"/>
                <a:gd name="T20" fmla="*/ 15 w 15"/>
                <a:gd name="T21" fmla="*/ 7 h 14"/>
                <a:gd name="T22" fmla="*/ 15 w 15"/>
                <a:gd name="T23" fmla="*/ 7 h 14"/>
                <a:gd name="T24" fmla="*/ 15 w 15"/>
                <a:gd name="T25" fmla="*/ 4 h 14"/>
                <a:gd name="T26" fmla="*/ 15 w 15"/>
                <a:gd name="T27" fmla="*/ 4 h 14"/>
                <a:gd name="T28" fmla="*/ 15 w 15"/>
                <a:gd name="T29" fmla="*/ 2 h 14"/>
                <a:gd name="T30" fmla="*/ 13 w 15"/>
                <a:gd name="T31" fmla="*/ 2 h 14"/>
                <a:gd name="T32" fmla="*/ 13 w 15"/>
                <a:gd name="T33" fmla="*/ 2 h 14"/>
                <a:gd name="T34" fmla="*/ 13 w 15"/>
                <a:gd name="T35" fmla="*/ 0 h 14"/>
                <a:gd name="T36" fmla="*/ 10 w 15"/>
                <a:gd name="T37" fmla="*/ 0 h 14"/>
                <a:gd name="T38" fmla="*/ 10 w 15"/>
                <a:gd name="T39" fmla="*/ 0 h 14"/>
                <a:gd name="T40" fmla="*/ 7 w 15"/>
                <a:gd name="T41" fmla="*/ 0 h 14"/>
                <a:gd name="T42" fmla="*/ 7 w 15"/>
                <a:gd name="T43" fmla="*/ 0 h 14"/>
                <a:gd name="T44" fmla="*/ 5 w 15"/>
                <a:gd name="T45" fmla="*/ 0 h 14"/>
                <a:gd name="T46" fmla="*/ 5 w 15"/>
                <a:gd name="T47" fmla="*/ 0 h 14"/>
                <a:gd name="T48" fmla="*/ 2 w 15"/>
                <a:gd name="T49" fmla="*/ 2 h 14"/>
                <a:gd name="T50" fmla="*/ 2 w 15"/>
                <a:gd name="T51" fmla="*/ 2 h 14"/>
                <a:gd name="T52" fmla="*/ 2 w 15"/>
                <a:gd name="T53" fmla="*/ 2 h 14"/>
                <a:gd name="T54" fmla="*/ 0 w 15"/>
                <a:gd name="T55" fmla="*/ 4 h 14"/>
                <a:gd name="T56" fmla="*/ 0 w 15"/>
                <a:gd name="T57" fmla="*/ 4 h 14"/>
                <a:gd name="T58" fmla="*/ 0 w 15"/>
                <a:gd name="T59" fmla="*/ 7 h 14"/>
                <a:gd name="T60" fmla="*/ 0 w 15"/>
                <a:gd name="T61" fmla="*/ 7 h 14"/>
                <a:gd name="T62" fmla="*/ 0 w 15"/>
                <a:gd name="T63" fmla="*/ 9 h 14"/>
                <a:gd name="T64" fmla="*/ 0 w 15"/>
                <a:gd name="T65" fmla="*/ 9 h 14"/>
                <a:gd name="T66" fmla="*/ 0 w 15"/>
                <a:gd name="T67" fmla="*/ 11 h 14"/>
                <a:gd name="T68" fmla="*/ 2 w 15"/>
                <a:gd name="T69" fmla="*/ 11 h 14"/>
                <a:gd name="T70" fmla="*/ 2 w 15"/>
                <a:gd name="T71" fmla="*/ 11 h 14"/>
                <a:gd name="T72" fmla="*/ 2 w 15"/>
                <a:gd name="T73" fmla="*/ 14 h 14"/>
                <a:gd name="T74" fmla="*/ 5 w 15"/>
                <a:gd name="T75" fmla="*/ 14 h 14"/>
                <a:gd name="T76" fmla="*/ 5 w 15"/>
                <a:gd name="T77" fmla="*/ 14 h 14"/>
                <a:gd name="T78" fmla="*/ 7 w 15"/>
                <a:gd name="T79" fmla="*/ 14 h 14"/>
                <a:gd name="T80" fmla="*/ 7 w 15"/>
                <a:gd name="T81" fmla="*/ 14 h 14"/>
                <a:gd name="T82" fmla="*/ 7 w 15"/>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 h="14">
                  <a:moveTo>
                    <a:pt x="7" y="14"/>
                  </a:moveTo>
                  <a:lnTo>
                    <a:pt x="10" y="14"/>
                  </a:lnTo>
                  <a:lnTo>
                    <a:pt x="10" y="14"/>
                  </a:lnTo>
                  <a:lnTo>
                    <a:pt x="13" y="14"/>
                  </a:lnTo>
                  <a:lnTo>
                    <a:pt x="13" y="14"/>
                  </a:lnTo>
                  <a:lnTo>
                    <a:pt x="13" y="11"/>
                  </a:lnTo>
                  <a:lnTo>
                    <a:pt x="15" y="11"/>
                  </a:lnTo>
                  <a:lnTo>
                    <a:pt x="15" y="11"/>
                  </a:lnTo>
                  <a:lnTo>
                    <a:pt x="15" y="9"/>
                  </a:lnTo>
                  <a:lnTo>
                    <a:pt x="15" y="9"/>
                  </a:lnTo>
                  <a:lnTo>
                    <a:pt x="15" y="7"/>
                  </a:lnTo>
                  <a:lnTo>
                    <a:pt x="15" y="7"/>
                  </a:lnTo>
                  <a:lnTo>
                    <a:pt x="15" y="4"/>
                  </a:lnTo>
                  <a:lnTo>
                    <a:pt x="15" y="4"/>
                  </a:lnTo>
                  <a:lnTo>
                    <a:pt x="15" y="2"/>
                  </a:lnTo>
                  <a:lnTo>
                    <a:pt x="13" y="2"/>
                  </a:lnTo>
                  <a:lnTo>
                    <a:pt x="13" y="2"/>
                  </a:lnTo>
                  <a:lnTo>
                    <a:pt x="13" y="0"/>
                  </a:lnTo>
                  <a:lnTo>
                    <a:pt x="10" y="0"/>
                  </a:lnTo>
                  <a:lnTo>
                    <a:pt x="10" y="0"/>
                  </a:lnTo>
                  <a:lnTo>
                    <a:pt x="7" y="0"/>
                  </a:lnTo>
                  <a:lnTo>
                    <a:pt x="7" y="0"/>
                  </a:lnTo>
                  <a:lnTo>
                    <a:pt x="5" y="0"/>
                  </a:lnTo>
                  <a:lnTo>
                    <a:pt x="5" y="0"/>
                  </a:lnTo>
                  <a:lnTo>
                    <a:pt x="2" y="2"/>
                  </a:lnTo>
                  <a:lnTo>
                    <a:pt x="2" y="2"/>
                  </a:lnTo>
                  <a:lnTo>
                    <a:pt x="2" y="2"/>
                  </a:lnTo>
                  <a:lnTo>
                    <a:pt x="0" y="4"/>
                  </a:lnTo>
                  <a:lnTo>
                    <a:pt x="0" y="4"/>
                  </a:lnTo>
                  <a:lnTo>
                    <a:pt x="0" y="7"/>
                  </a:lnTo>
                  <a:lnTo>
                    <a:pt x="0" y="7"/>
                  </a:lnTo>
                  <a:lnTo>
                    <a:pt x="0" y="9"/>
                  </a:lnTo>
                  <a:lnTo>
                    <a:pt x="0" y="9"/>
                  </a:lnTo>
                  <a:lnTo>
                    <a:pt x="0" y="11"/>
                  </a:lnTo>
                  <a:lnTo>
                    <a:pt x="2" y="11"/>
                  </a:lnTo>
                  <a:lnTo>
                    <a:pt x="2" y="11"/>
                  </a:lnTo>
                  <a:lnTo>
                    <a:pt x="2" y="14"/>
                  </a:lnTo>
                  <a:lnTo>
                    <a:pt x="5" y="14"/>
                  </a:lnTo>
                  <a:lnTo>
                    <a:pt x="5" y="14"/>
                  </a:lnTo>
                  <a:lnTo>
                    <a:pt x="7" y="14"/>
                  </a:lnTo>
                  <a:lnTo>
                    <a:pt x="7" y="14"/>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27" name="Freeform 368">
              <a:extLst>
                <a:ext uri="{FF2B5EF4-FFF2-40B4-BE49-F238E27FC236}">
                  <a16:creationId xmlns:a16="http://schemas.microsoft.com/office/drawing/2014/main" id="{979DF745-AE9C-44EB-84BB-ABD12C424730}"/>
                </a:ext>
              </a:extLst>
            </p:cNvPr>
            <p:cNvSpPr>
              <a:spLocks/>
            </p:cNvSpPr>
            <p:nvPr/>
          </p:nvSpPr>
          <p:spPr bwMode="auto">
            <a:xfrm>
              <a:off x="3454" y="223"/>
              <a:ext cx="16" cy="14"/>
            </a:xfrm>
            <a:custGeom>
              <a:avLst/>
              <a:gdLst>
                <a:gd name="T0" fmla="*/ 5 w 16"/>
                <a:gd name="T1" fmla="*/ 14 h 14"/>
                <a:gd name="T2" fmla="*/ 8 w 16"/>
                <a:gd name="T3" fmla="*/ 14 h 14"/>
                <a:gd name="T4" fmla="*/ 11 w 16"/>
                <a:gd name="T5" fmla="*/ 14 h 14"/>
                <a:gd name="T6" fmla="*/ 11 w 16"/>
                <a:gd name="T7" fmla="*/ 14 h 14"/>
                <a:gd name="T8" fmla="*/ 13 w 16"/>
                <a:gd name="T9" fmla="*/ 14 h 14"/>
                <a:gd name="T10" fmla="*/ 13 w 16"/>
                <a:gd name="T11" fmla="*/ 11 h 14"/>
                <a:gd name="T12" fmla="*/ 13 w 16"/>
                <a:gd name="T13" fmla="*/ 11 h 14"/>
                <a:gd name="T14" fmla="*/ 16 w 16"/>
                <a:gd name="T15" fmla="*/ 11 h 14"/>
                <a:gd name="T16" fmla="*/ 16 w 16"/>
                <a:gd name="T17" fmla="*/ 9 h 14"/>
                <a:gd name="T18" fmla="*/ 16 w 16"/>
                <a:gd name="T19" fmla="*/ 9 h 14"/>
                <a:gd name="T20" fmla="*/ 16 w 16"/>
                <a:gd name="T21" fmla="*/ 7 h 14"/>
                <a:gd name="T22" fmla="*/ 16 w 16"/>
                <a:gd name="T23" fmla="*/ 7 h 14"/>
                <a:gd name="T24" fmla="*/ 16 w 16"/>
                <a:gd name="T25" fmla="*/ 4 h 14"/>
                <a:gd name="T26" fmla="*/ 16 w 16"/>
                <a:gd name="T27" fmla="*/ 4 h 14"/>
                <a:gd name="T28" fmla="*/ 13 w 16"/>
                <a:gd name="T29" fmla="*/ 2 h 14"/>
                <a:gd name="T30" fmla="*/ 13 w 16"/>
                <a:gd name="T31" fmla="*/ 2 h 14"/>
                <a:gd name="T32" fmla="*/ 13 w 16"/>
                <a:gd name="T33" fmla="*/ 2 h 14"/>
                <a:gd name="T34" fmla="*/ 11 w 16"/>
                <a:gd name="T35" fmla="*/ 0 h 14"/>
                <a:gd name="T36" fmla="*/ 11 w 16"/>
                <a:gd name="T37" fmla="*/ 0 h 14"/>
                <a:gd name="T38" fmla="*/ 8 w 16"/>
                <a:gd name="T39" fmla="*/ 0 h 14"/>
                <a:gd name="T40" fmla="*/ 8 w 16"/>
                <a:gd name="T41" fmla="*/ 0 h 14"/>
                <a:gd name="T42" fmla="*/ 5 w 16"/>
                <a:gd name="T43" fmla="*/ 0 h 14"/>
                <a:gd name="T44" fmla="*/ 5 w 16"/>
                <a:gd name="T45" fmla="*/ 0 h 14"/>
                <a:gd name="T46" fmla="*/ 3 w 16"/>
                <a:gd name="T47" fmla="*/ 0 h 14"/>
                <a:gd name="T48" fmla="*/ 3 w 16"/>
                <a:gd name="T49" fmla="*/ 2 h 14"/>
                <a:gd name="T50" fmla="*/ 3 w 16"/>
                <a:gd name="T51" fmla="*/ 2 h 14"/>
                <a:gd name="T52" fmla="*/ 0 w 16"/>
                <a:gd name="T53" fmla="*/ 2 h 14"/>
                <a:gd name="T54" fmla="*/ 0 w 16"/>
                <a:gd name="T55" fmla="*/ 4 h 14"/>
                <a:gd name="T56" fmla="*/ 0 w 16"/>
                <a:gd name="T57" fmla="*/ 4 h 14"/>
                <a:gd name="T58" fmla="*/ 0 w 16"/>
                <a:gd name="T59" fmla="*/ 7 h 14"/>
                <a:gd name="T60" fmla="*/ 0 w 16"/>
                <a:gd name="T61" fmla="*/ 7 h 14"/>
                <a:gd name="T62" fmla="*/ 0 w 16"/>
                <a:gd name="T63" fmla="*/ 9 h 14"/>
                <a:gd name="T64" fmla="*/ 0 w 16"/>
                <a:gd name="T65" fmla="*/ 9 h 14"/>
                <a:gd name="T66" fmla="*/ 0 w 16"/>
                <a:gd name="T67" fmla="*/ 11 h 14"/>
                <a:gd name="T68" fmla="*/ 0 w 16"/>
                <a:gd name="T69" fmla="*/ 11 h 14"/>
                <a:gd name="T70" fmla="*/ 3 w 16"/>
                <a:gd name="T71" fmla="*/ 11 h 14"/>
                <a:gd name="T72" fmla="*/ 3 w 16"/>
                <a:gd name="T73" fmla="*/ 14 h 14"/>
                <a:gd name="T74" fmla="*/ 3 w 16"/>
                <a:gd name="T75" fmla="*/ 14 h 14"/>
                <a:gd name="T76" fmla="*/ 5 w 16"/>
                <a:gd name="T77" fmla="*/ 14 h 14"/>
                <a:gd name="T78" fmla="*/ 5 w 16"/>
                <a:gd name="T79" fmla="*/ 14 h 14"/>
                <a:gd name="T80" fmla="*/ 8 w 16"/>
                <a:gd name="T81" fmla="*/ 14 h 14"/>
                <a:gd name="T82" fmla="*/ 8 w 16"/>
                <a:gd name="T83" fmla="*/ 14 h 14"/>
                <a:gd name="T84" fmla="*/ 5 w 16"/>
                <a:gd name="T8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 h="14">
                  <a:moveTo>
                    <a:pt x="5" y="14"/>
                  </a:moveTo>
                  <a:lnTo>
                    <a:pt x="8" y="14"/>
                  </a:lnTo>
                  <a:lnTo>
                    <a:pt x="11" y="14"/>
                  </a:lnTo>
                  <a:lnTo>
                    <a:pt x="11" y="14"/>
                  </a:lnTo>
                  <a:lnTo>
                    <a:pt x="13" y="14"/>
                  </a:lnTo>
                  <a:lnTo>
                    <a:pt x="13" y="11"/>
                  </a:lnTo>
                  <a:lnTo>
                    <a:pt x="13" y="11"/>
                  </a:lnTo>
                  <a:lnTo>
                    <a:pt x="16" y="11"/>
                  </a:lnTo>
                  <a:lnTo>
                    <a:pt x="16" y="9"/>
                  </a:lnTo>
                  <a:lnTo>
                    <a:pt x="16" y="9"/>
                  </a:lnTo>
                  <a:lnTo>
                    <a:pt x="16" y="7"/>
                  </a:lnTo>
                  <a:lnTo>
                    <a:pt x="16" y="7"/>
                  </a:lnTo>
                  <a:lnTo>
                    <a:pt x="16" y="4"/>
                  </a:lnTo>
                  <a:lnTo>
                    <a:pt x="16" y="4"/>
                  </a:lnTo>
                  <a:lnTo>
                    <a:pt x="13" y="2"/>
                  </a:lnTo>
                  <a:lnTo>
                    <a:pt x="13" y="2"/>
                  </a:lnTo>
                  <a:lnTo>
                    <a:pt x="13" y="2"/>
                  </a:lnTo>
                  <a:lnTo>
                    <a:pt x="11" y="0"/>
                  </a:lnTo>
                  <a:lnTo>
                    <a:pt x="11" y="0"/>
                  </a:lnTo>
                  <a:lnTo>
                    <a:pt x="8" y="0"/>
                  </a:lnTo>
                  <a:lnTo>
                    <a:pt x="8" y="0"/>
                  </a:lnTo>
                  <a:lnTo>
                    <a:pt x="5" y="0"/>
                  </a:lnTo>
                  <a:lnTo>
                    <a:pt x="5" y="0"/>
                  </a:lnTo>
                  <a:lnTo>
                    <a:pt x="3" y="0"/>
                  </a:lnTo>
                  <a:lnTo>
                    <a:pt x="3" y="2"/>
                  </a:lnTo>
                  <a:lnTo>
                    <a:pt x="3" y="2"/>
                  </a:lnTo>
                  <a:lnTo>
                    <a:pt x="0" y="2"/>
                  </a:lnTo>
                  <a:lnTo>
                    <a:pt x="0" y="4"/>
                  </a:lnTo>
                  <a:lnTo>
                    <a:pt x="0" y="4"/>
                  </a:lnTo>
                  <a:lnTo>
                    <a:pt x="0" y="7"/>
                  </a:lnTo>
                  <a:lnTo>
                    <a:pt x="0" y="7"/>
                  </a:lnTo>
                  <a:lnTo>
                    <a:pt x="0" y="9"/>
                  </a:lnTo>
                  <a:lnTo>
                    <a:pt x="0" y="9"/>
                  </a:lnTo>
                  <a:lnTo>
                    <a:pt x="0" y="11"/>
                  </a:lnTo>
                  <a:lnTo>
                    <a:pt x="0" y="11"/>
                  </a:lnTo>
                  <a:lnTo>
                    <a:pt x="3" y="11"/>
                  </a:lnTo>
                  <a:lnTo>
                    <a:pt x="3" y="14"/>
                  </a:lnTo>
                  <a:lnTo>
                    <a:pt x="3" y="14"/>
                  </a:lnTo>
                  <a:lnTo>
                    <a:pt x="5" y="14"/>
                  </a:lnTo>
                  <a:lnTo>
                    <a:pt x="5" y="14"/>
                  </a:lnTo>
                  <a:lnTo>
                    <a:pt x="8" y="14"/>
                  </a:lnTo>
                  <a:lnTo>
                    <a:pt x="8" y="14"/>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28" name="Freeform 369">
              <a:extLst>
                <a:ext uri="{FF2B5EF4-FFF2-40B4-BE49-F238E27FC236}">
                  <a16:creationId xmlns:a16="http://schemas.microsoft.com/office/drawing/2014/main" id="{7198218E-9C6F-4ED1-A9BB-3985DDADAF07}"/>
                </a:ext>
              </a:extLst>
            </p:cNvPr>
            <p:cNvSpPr>
              <a:spLocks noEditPoints="1"/>
            </p:cNvSpPr>
            <p:nvPr/>
          </p:nvSpPr>
          <p:spPr bwMode="auto">
            <a:xfrm>
              <a:off x="2546" y="1427"/>
              <a:ext cx="40" cy="25"/>
            </a:xfrm>
            <a:custGeom>
              <a:avLst/>
              <a:gdLst>
                <a:gd name="T0" fmla="*/ 0 w 40"/>
                <a:gd name="T1" fmla="*/ 0 h 25"/>
                <a:gd name="T2" fmla="*/ 40 w 40"/>
                <a:gd name="T3" fmla="*/ 2 h 25"/>
                <a:gd name="T4" fmla="*/ 40 w 40"/>
                <a:gd name="T5" fmla="*/ 7 h 25"/>
                <a:gd name="T6" fmla="*/ 0 w 40"/>
                <a:gd name="T7" fmla="*/ 7 h 25"/>
                <a:gd name="T8" fmla="*/ 0 w 40"/>
                <a:gd name="T9" fmla="*/ 2 h 25"/>
                <a:gd name="T10" fmla="*/ 0 w 40"/>
                <a:gd name="T11" fmla="*/ 2 h 25"/>
                <a:gd name="T12" fmla="*/ 0 w 40"/>
                <a:gd name="T13" fmla="*/ 0 h 25"/>
                <a:gd name="T14" fmla="*/ 0 w 40"/>
                <a:gd name="T15" fmla="*/ 18 h 25"/>
                <a:gd name="T16" fmla="*/ 40 w 40"/>
                <a:gd name="T17" fmla="*/ 18 h 25"/>
                <a:gd name="T18" fmla="*/ 40 w 40"/>
                <a:gd name="T19" fmla="*/ 25 h 25"/>
                <a:gd name="T20" fmla="*/ 0 w 40"/>
                <a:gd name="T21" fmla="*/ 25 h 25"/>
                <a:gd name="T22" fmla="*/ 0 w 40"/>
                <a:gd name="T23" fmla="*/ 18 h 25"/>
                <a:gd name="T24" fmla="*/ 0 w 40"/>
                <a:gd name="T2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5">
                  <a:moveTo>
                    <a:pt x="0" y="0"/>
                  </a:moveTo>
                  <a:lnTo>
                    <a:pt x="40" y="2"/>
                  </a:lnTo>
                  <a:lnTo>
                    <a:pt x="40" y="7"/>
                  </a:lnTo>
                  <a:lnTo>
                    <a:pt x="0" y="7"/>
                  </a:lnTo>
                  <a:lnTo>
                    <a:pt x="0" y="2"/>
                  </a:lnTo>
                  <a:lnTo>
                    <a:pt x="0" y="2"/>
                  </a:lnTo>
                  <a:lnTo>
                    <a:pt x="0" y="0"/>
                  </a:lnTo>
                  <a:close/>
                  <a:moveTo>
                    <a:pt x="0" y="18"/>
                  </a:moveTo>
                  <a:lnTo>
                    <a:pt x="40" y="18"/>
                  </a:lnTo>
                  <a:lnTo>
                    <a:pt x="40" y="25"/>
                  </a:lnTo>
                  <a:lnTo>
                    <a:pt x="0" y="25"/>
                  </a:lnTo>
                  <a:lnTo>
                    <a:pt x="0"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29" name="Freeform 370">
              <a:extLst>
                <a:ext uri="{FF2B5EF4-FFF2-40B4-BE49-F238E27FC236}">
                  <a16:creationId xmlns:a16="http://schemas.microsoft.com/office/drawing/2014/main" id="{8AAB6992-D218-4362-9E78-FB18A2A436D7}"/>
                </a:ext>
              </a:extLst>
            </p:cNvPr>
            <p:cNvSpPr>
              <a:spLocks noEditPoints="1"/>
            </p:cNvSpPr>
            <p:nvPr/>
          </p:nvSpPr>
          <p:spPr bwMode="auto">
            <a:xfrm>
              <a:off x="2546" y="1322"/>
              <a:ext cx="40" cy="24"/>
            </a:xfrm>
            <a:custGeom>
              <a:avLst/>
              <a:gdLst>
                <a:gd name="T0" fmla="*/ 0 w 40"/>
                <a:gd name="T1" fmla="*/ 0 h 24"/>
                <a:gd name="T2" fmla="*/ 40 w 40"/>
                <a:gd name="T3" fmla="*/ 0 h 24"/>
                <a:gd name="T4" fmla="*/ 40 w 40"/>
                <a:gd name="T5" fmla="*/ 7 h 24"/>
                <a:gd name="T6" fmla="*/ 0 w 40"/>
                <a:gd name="T7" fmla="*/ 7 h 24"/>
                <a:gd name="T8" fmla="*/ 0 w 40"/>
                <a:gd name="T9" fmla="*/ 0 h 24"/>
                <a:gd name="T10" fmla="*/ 0 w 40"/>
                <a:gd name="T11" fmla="*/ 0 h 24"/>
                <a:gd name="T12" fmla="*/ 0 w 40"/>
                <a:gd name="T13" fmla="*/ 19 h 24"/>
                <a:gd name="T14" fmla="*/ 40 w 40"/>
                <a:gd name="T15" fmla="*/ 19 h 24"/>
                <a:gd name="T16" fmla="*/ 40 w 40"/>
                <a:gd name="T17" fmla="*/ 24 h 24"/>
                <a:gd name="T18" fmla="*/ 0 w 40"/>
                <a:gd name="T19" fmla="*/ 24 h 24"/>
                <a:gd name="T20" fmla="*/ 0 w 40"/>
                <a:gd name="T21" fmla="*/ 19 h 24"/>
                <a:gd name="T22" fmla="*/ 0 w 40"/>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4">
                  <a:moveTo>
                    <a:pt x="0" y="0"/>
                  </a:moveTo>
                  <a:lnTo>
                    <a:pt x="40" y="0"/>
                  </a:lnTo>
                  <a:lnTo>
                    <a:pt x="40" y="7"/>
                  </a:lnTo>
                  <a:lnTo>
                    <a:pt x="0" y="7"/>
                  </a:lnTo>
                  <a:lnTo>
                    <a:pt x="0" y="0"/>
                  </a:lnTo>
                  <a:lnTo>
                    <a:pt x="0" y="0"/>
                  </a:lnTo>
                  <a:close/>
                  <a:moveTo>
                    <a:pt x="0" y="19"/>
                  </a:moveTo>
                  <a:lnTo>
                    <a:pt x="40" y="19"/>
                  </a:lnTo>
                  <a:lnTo>
                    <a:pt x="40" y="24"/>
                  </a:lnTo>
                  <a:lnTo>
                    <a:pt x="0" y="24"/>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30" name="Freeform 371">
              <a:extLst>
                <a:ext uri="{FF2B5EF4-FFF2-40B4-BE49-F238E27FC236}">
                  <a16:creationId xmlns:a16="http://schemas.microsoft.com/office/drawing/2014/main" id="{7BD67280-957E-44B3-B87A-669224C27CBB}"/>
                </a:ext>
              </a:extLst>
            </p:cNvPr>
            <p:cNvSpPr>
              <a:spLocks noEditPoints="1"/>
            </p:cNvSpPr>
            <p:nvPr/>
          </p:nvSpPr>
          <p:spPr bwMode="auto">
            <a:xfrm>
              <a:off x="2546" y="1213"/>
              <a:ext cx="40" cy="24"/>
            </a:xfrm>
            <a:custGeom>
              <a:avLst/>
              <a:gdLst>
                <a:gd name="T0" fmla="*/ 0 w 40"/>
                <a:gd name="T1" fmla="*/ 0 h 24"/>
                <a:gd name="T2" fmla="*/ 40 w 40"/>
                <a:gd name="T3" fmla="*/ 0 h 24"/>
                <a:gd name="T4" fmla="*/ 40 w 40"/>
                <a:gd name="T5" fmla="*/ 7 h 24"/>
                <a:gd name="T6" fmla="*/ 0 w 40"/>
                <a:gd name="T7" fmla="*/ 7 h 24"/>
                <a:gd name="T8" fmla="*/ 0 w 40"/>
                <a:gd name="T9" fmla="*/ 0 h 24"/>
                <a:gd name="T10" fmla="*/ 0 w 40"/>
                <a:gd name="T11" fmla="*/ 0 h 24"/>
                <a:gd name="T12" fmla="*/ 0 w 40"/>
                <a:gd name="T13" fmla="*/ 19 h 24"/>
                <a:gd name="T14" fmla="*/ 40 w 40"/>
                <a:gd name="T15" fmla="*/ 19 h 24"/>
                <a:gd name="T16" fmla="*/ 40 w 40"/>
                <a:gd name="T17" fmla="*/ 24 h 24"/>
                <a:gd name="T18" fmla="*/ 0 w 40"/>
                <a:gd name="T19" fmla="*/ 24 h 24"/>
                <a:gd name="T20" fmla="*/ 0 w 40"/>
                <a:gd name="T21" fmla="*/ 19 h 24"/>
                <a:gd name="T22" fmla="*/ 0 w 40"/>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4">
                  <a:moveTo>
                    <a:pt x="0" y="0"/>
                  </a:moveTo>
                  <a:lnTo>
                    <a:pt x="40" y="0"/>
                  </a:lnTo>
                  <a:lnTo>
                    <a:pt x="40" y="7"/>
                  </a:lnTo>
                  <a:lnTo>
                    <a:pt x="0" y="7"/>
                  </a:lnTo>
                  <a:lnTo>
                    <a:pt x="0" y="0"/>
                  </a:lnTo>
                  <a:lnTo>
                    <a:pt x="0" y="0"/>
                  </a:lnTo>
                  <a:close/>
                  <a:moveTo>
                    <a:pt x="0" y="19"/>
                  </a:moveTo>
                  <a:lnTo>
                    <a:pt x="40" y="19"/>
                  </a:lnTo>
                  <a:lnTo>
                    <a:pt x="40" y="24"/>
                  </a:lnTo>
                  <a:lnTo>
                    <a:pt x="0" y="24"/>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31" name="Freeform 372">
              <a:extLst>
                <a:ext uri="{FF2B5EF4-FFF2-40B4-BE49-F238E27FC236}">
                  <a16:creationId xmlns:a16="http://schemas.microsoft.com/office/drawing/2014/main" id="{D4CFBE21-9C18-404D-A66A-7D988B0A5DDC}"/>
                </a:ext>
              </a:extLst>
            </p:cNvPr>
            <p:cNvSpPr>
              <a:spLocks noEditPoints="1"/>
            </p:cNvSpPr>
            <p:nvPr/>
          </p:nvSpPr>
          <p:spPr bwMode="auto">
            <a:xfrm>
              <a:off x="2546" y="1104"/>
              <a:ext cx="40" cy="26"/>
            </a:xfrm>
            <a:custGeom>
              <a:avLst/>
              <a:gdLst>
                <a:gd name="T0" fmla="*/ 0 w 40"/>
                <a:gd name="T1" fmla="*/ 0 h 26"/>
                <a:gd name="T2" fmla="*/ 40 w 40"/>
                <a:gd name="T3" fmla="*/ 3 h 26"/>
                <a:gd name="T4" fmla="*/ 40 w 40"/>
                <a:gd name="T5" fmla="*/ 7 h 26"/>
                <a:gd name="T6" fmla="*/ 0 w 40"/>
                <a:gd name="T7" fmla="*/ 7 h 26"/>
                <a:gd name="T8" fmla="*/ 0 w 40"/>
                <a:gd name="T9" fmla="*/ 3 h 26"/>
                <a:gd name="T10" fmla="*/ 0 w 40"/>
                <a:gd name="T11" fmla="*/ 3 h 26"/>
                <a:gd name="T12" fmla="*/ 0 w 40"/>
                <a:gd name="T13" fmla="*/ 0 h 26"/>
                <a:gd name="T14" fmla="*/ 0 w 40"/>
                <a:gd name="T15" fmla="*/ 19 h 26"/>
                <a:gd name="T16" fmla="*/ 40 w 40"/>
                <a:gd name="T17" fmla="*/ 19 h 26"/>
                <a:gd name="T18" fmla="*/ 40 w 40"/>
                <a:gd name="T19" fmla="*/ 26 h 26"/>
                <a:gd name="T20" fmla="*/ 0 w 40"/>
                <a:gd name="T21" fmla="*/ 26 h 26"/>
                <a:gd name="T22" fmla="*/ 0 w 40"/>
                <a:gd name="T23" fmla="*/ 19 h 26"/>
                <a:gd name="T24" fmla="*/ 0 w 40"/>
                <a:gd name="T25"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6">
                  <a:moveTo>
                    <a:pt x="0" y="0"/>
                  </a:moveTo>
                  <a:lnTo>
                    <a:pt x="40" y="3"/>
                  </a:lnTo>
                  <a:lnTo>
                    <a:pt x="40" y="7"/>
                  </a:lnTo>
                  <a:lnTo>
                    <a:pt x="0" y="7"/>
                  </a:lnTo>
                  <a:lnTo>
                    <a:pt x="0" y="3"/>
                  </a:lnTo>
                  <a:lnTo>
                    <a:pt x="0" y="3"/>
                  </a:lnTo>
                  <a:lnTo>
                    <a:pt x="0" y="0"/>
                  </a:lnTo>
                  <a:close/>
                  <a:moveTo>
                    <a:pt x="0" y="19"/>
                  </a:moveTo>
                  <a:lnTo>
                    <a:pt x="40" y="19"/>
                  </a:lnTo>
                  <a:lnTo>
                    <a:pt x="40" y="26"/>
                  </a:lnTo>
                  <a:lnTo>
                    <a:pt x="0" y="26"/>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32" name="Freeform 373">
              <a:extLst>
                <a:ext uri="{FF2B5EF4-FFF2-40B4-BE49-F238E27FC236}">
                  <a16:creationId xmlns:a16="http://schemas.microsoft.com/office/drawing/2014/main" id="{D9313047-F46B-4EBF-A691-A84E6C947069}"/>
                </a:ext>
              </a:extLst>
            </p:cNvPr>
            <p:cNvSpPr>
              <a:spLocks noEditPoints="1"/>
            </p:cNvSpPr>
            <p:nvPr/>
          </p:nvSpPr>
          <p:spPr bwMode="auto">
            <a:xfrm>
              <a:off x="2546" y="1002"/>
              <a:ext cx="40" cy="23"/>
            </a:xfrm>
            <a:custGeom>
              <a:avLst/>
              <a:gdLst>
                <a:gd name="T0" fmla="*/ 0 w 40"/>
                <a:gd name="T1" fmla="*/ 0 h 23"/>
                <a:gd name="T2" fmla="*/ 40 w 40"/>
                <a:gd name="T3" fmla="*/ 0 h 23"/>
                <a:gd name="T4" fmla="*/ 40 w 40"/>
                <a:gd name="T5" fmla="*/ 7 h 23"/>
                <a:gd name="T6" fmla="*/ 0 w 40"/>
                <a:gd name="T7" fmla="*/ 7 h 23"/>
                <a:gd name="T8" fmla="*/ 0 w 40"/>
                <a:gd name="T9" fmla="*/ 0 h 23"/>
                <a:gd name="T10" fmla="*/ 0 w 40"/>
                <a:gd name="T11" fmla="*/ 0 h 23"/>
                <a:gd name="T12" fmla="*/ 0 w 40"/>
                <a:gd name="T13" fmla="*/ 16 h 23"/>
                <a:gd name="T14" fmla="*/ 40 w 40"/>
                <a:gd name="T15" fmla="*/ 16 h 23"/>
                <a:gd name="T16" fmla="*/ 40 w 40"/>
                <a:gd name="T17" fmla="*/ 23 h 23"/>
                <a:gd name="T18" fmla="*/ 0 w 40"/>
                <a:gd name="T19" fmla="*/ 23 h 23"/>
                <a:gd name="T20" fmla="*/ 0 w 40"/>
                <a:gd name="T21" fmla="*/ 16 h 23"/>
                <a:gd name="T22" fmla="*/ 0 w 40"/>
                <a:gd name="T23"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3">
                  <a:moveTo>
                    <a:pt x="0" y="0"/>
                  </a:moveTo>
                  <a:lnTo>
                    <a:pt x="40" y="0"/>
                  </a:lnTo>
                  <a:lnTo>
                    <a:pt x="40" y="7"/>
                  </a:lnTo>
                  <a:lnTo>
                    <a:pt x="0" y="7"/>
                  </a:lnTo>
                  <a:lnTo>
                    <a:pt x="0" y="0"/>
                  </a:lnTo>
                  <a:lnTo>
                    <a:pt x="0" y="0"/>
                  </a:lnTo>
                  <a:close/>
                  <a:moveTo>
                    <a:pt x="0" y="16"/>
                  </a:moveTo>
                  <a:lnTo>
                    <a:pt x="40" y="16"/>
                  </a:lnTo>
                  <a:lnTo>
                    <a:pt x="40" y="23"/>
                  </a:lnTo>
                  <a:lnTo>
                    <a:pt x="0" y="23"/>
                  </a:lnTo>
                  <a:lnTo>
                    <a:pt x="0" y="16"/>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7633" name="Freeform 374">
              <a:extLst>
                <a:ext uri="{FF2B5EF4-FFF2-40B4-BE49-F238E27FC236}">
                  <a16:creationId xmlns:a16="http://schemas.microsoft.com/office/drawing/2014/main" id="{2E9E1142-E4F9-4239-8692-D51EA1B857A9}"/>
                </a:ext>
              </a:extLst>
            </p:cNvPr>
            <p:cNvSpPr>
              <a:spLocks noEditPoints="1"/>
            </p:cNvSpPr>
            <p:nvPr/>
          </p:nvSpPr>
          <p:spPr bwMode="auto">
            <a:xfrm>
              <a:off x="2546" y="898"/>
              <a:ext cx="40" cy="23"/>
            </a:xfrm>
            <a:custGeom>
              <a:avLst/>
              <a:gdLst>
                <a:gd name="T0" fmla="*/ 0 w 40"/>
                <a:gd name="T1" fmla="*/ 0 h 23"/>
                <a:gd name="T2" fmla="*/ 40 w 40"/>
                <a:gd name="T3" fmla="*/ 0 h 23"/>
                <a:gd name="T4" fmla="*/ 40 w 40"/>
                <a:gd name="T5" fmla="*/ 7 h 23"/>
                <a:gd name="T6" fmla="*/ 0 w 40"/>
                <a:gd name="T7" fmla="*/ 7 h 23"/>
                <a:gd name="T8" fmla="*/ 0 w 40"/>
                <a:gd name="T9" fmla="*/ 0 h 23"/>
                <a:gd name="T10" fmla="*/ 0 w 40"/>
                <a:gd name="T11" fmla="*/ 0 h 23"/>
                <a:gd name="T12" fmla="*/ 0 w 40"/>
                <a:gd name="T13" fmla="*/ 18 h 23"/>
                <a:gd name="T14" fmla="*/ 40 w 40"/>
                <a:gd name="T15" fmla="*/ 18 h 23"/>
                <a:gd name="T16" fmla="*/ 40 w 40"/>
                <a:gd name="T17" fmla="*/ 23 h 23"/>
                <a:gd name="T18" fmla="*/ 0 w 40"/>
                <a:gd name="T19" fmla="*/ 23 h 23"/>
                <a:gd name="T20" fmla="*/ 0 w 40"/>
                <a:gd name="T21" fmla="*/ 18 h 23"/>
                <a:gd name="T22" fmla="*/ 0 w 40"/>
                <a:gd name="T23"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3">
                  <a:moveTo>
                    <a:pt x="0" y="0"/>
                  </a:moveTo>
                  <a:lnTo>
                    <a:pt x="40" y="0"/>
                  </a:lnTo>
                  <a:lnTo>
                    <a:pt x="40" y="7"/>
                  </a:lnTo>
                  <a:lnTo>
                    <a:pt x="0" y="7"/>
                  </a:lnTo>
                  <a:lnTo>
                    <a:pt x="0" y="0"/>
                  </a:lnTo>
                  <a:lnTo>
                    <a:pt x="0" y="0"/>
                  </a:lnTo>
                  <a:close/>
                  <a:moveTo>
                    <a:pt x="0" y="18"/>
                  </a:moveTo>
                  <a:lnTo>
                    <a:pt x="40" y="18"/>
                  </a:lnTo>
                  <a:lnTo>
                    <a:pt x="40" y="23"/>
                  </a:lnTo>
                  <a:lnTo>
                    <a:pt x="0" y="23"/>
                  </a:lnTo>
                  <a:lnTo>
                    <a:pt x="0"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grpSp>
      <p:sp>
        <p:nvSpPr>
          <p:cNvPr id="107834" name="文字方塊 107833">
            <a:extLst>
              <a:ext uri="{FF2B5EF4-FFF2-40B4-BE49-F238E27FC236}">
                <a16:creationId xmlns:a16="http://schemas.microsoft.com/office/drawing/2014/main" id="{BCB56F83-E0EF-448E-87D1-0A5FFEF65B8D}"/>
              </a:ext>
            </a:extLst>
          </p:cNvPr>
          <p:cNvSpPr txBox="1"/>
          <p:nvPr/>
        </p:nvSpPr>
        <p:spPr>
          <a:xfrm>
            <a:off x="8165757" y="1100830"/>
            <a:ext cx="582612" cy="276999"/>
          </a:xfrm>
          <a:prstGeom prst="rect">
            <a:avLst/>
          </a:prstGeom>
          <a:noFill/>
        </p:spPr>
        <p:txBody>
          <a:bodyPr wrap="square" rtlCol="0">
            <a:spAutoFit/>
          </a:bodyPr>
          <a:lstStyle/>
          <a:p>
            <a:r>
              <a:rPr lang="en-US" altLang="zh-TW" sz="1200" dirty="0"/>
              <a:t>(Data)</a:t>
            </a:r>
            <a:endParaRPr lang="zh-TW" alt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42950" y="173038"/>
            <a:ext cx="8420100" cy="901700"/>
          </a:xfrm>
        </p:spPr>
        <p:txBody>
          <a:bodyPr/>
          <a:lstStyle/>
          <a:p>
            <a:r>
              <a:rPr lang="zh-TW" altLang="en-US"/>
              <a:t>4 </a:t>
            </a:r>
            <a:r>
              <a:rPr lang="en-US" altLang="zh-TW"/>
              <a:t>Questions for Hierarchy Design</a:t>
            </a:r>
          </a:p>
        </p:txBody>
      </p:sp>
      <p:sp>
        <p:nvSpPr>
          <p:cNvPr id="20483" name="Rectangle 3"/>
          <p:cNvSpPr>
            <a:spLocks noGrp="1" noChangeArrowheads="1"/>
          </p:cNvSpPr>
          <p:nvPr>
            <p:ph type="body" idx="1"/>
          </p:nvPr>
        </p:nvSpPr>
        <p:spPr/>
        <p:txBody>
          <a:bodyPr/>
          <a:lstStyle/>
          <a:p>
            <a:pPr>
              <a:buFont typeface="Wingdings" pitchFamily="2" charset="2"/>
              <a:buNone/>
            </a:pPr>
            <a:r>
              <a:rPr lang="en-US" altLang="zh-TW"/>
              <a:t>Q1: Where can a block be placed in the upper level?</a:t>
            </a:r>
            <a:br>
              <a:rPr lang="en-US" altLang="zh-TW"/>
            </a:br>
            <a:r>
              <a:rPr lang="en-US" altLang="zh-TW"/>
              <a:t>=&gt; </a:t>
            </a:r>
            <a:r>
              <a:rPr lang="en-US" altLang="zh-TW" i="1"/>
              <a:t>block placement</a:t>
            </a:r>
            <a:endParaRPr lang="en-US" altLang="zh-TW"/>
          </a:p>
          <a:p>
            <a:pPr>
              <a:buFont typeface="Wingdings" pitchFamily="2" charset="2"/>
              <a:buNone/>
            </a:pPr>
            <a:r>
              <a:rPr lang="en-US" altLang="zh-TW"/>
              <a:t>Q2: How is a block found if it is in the upper level?</a:t>
            </a:r>
            <a:br>
              <a:rPr lang="en-US" altLang="zh-TW"/>
            </a:br>
            <a:r>
              <a:rPr lang="en-US" altLang="zh-TW"/>
              <a:t>=&gt; </a:t>
            </a:r>
            <a:r>
              <a:rPr lang="en-US" altLang="zh-TW" i="1"/>
              <a:t>block finding</a:t>
            </a:r>
            <a:endParaRPr lang="en-US" altLang="zh-TW"/>
          </a:p>
          <a:p>
            <a:pPr>
              <a:buFont typeface="Wingdings" pitchFamily="2" charset="2"/>
              <a:buNone/>
            </a:pPr>
            <a:r>
              <a:rPr lang="en-US" altLang="zh-TW"/>
              <a:t>Q3: Which block should be replaced on a miss?</a:t>
            </a:r>
            <a:br>
              <a:rPr lang="en-US" altLang="zh-TW"/>
            </a:br>
            <a:r>
              <a:rPr lang="en-US" altLang="zh-TW"/>
              <a:t>=&gt; </a:t>
            </a:r>
            <a:r>
              <a:rPr lang="en-US" altLang="zh-TW" i="1"/>
              <a:t>block replacement</a:t>
            </a:r>
            <a:endParaRPr lang="en-US" altLang="zh-TW"/>
          </a:p>
          <a:p>
            <a:pPr>
              <a:buFont typeface="Wingdings" pitchFamily="2" charset="2"/>
              <a:buNone/>
            </a:pPr>
            <a:r>
              <a:rPr lang="en-US" altLang="zh-TW"/>
              <a:t>Q4: What happens on a write?</a:t>
            </a:r>
            <a:br>
              <a:rPr lang="en-US" altLang="zh-TW"/>
            </a:br>
            <a:r>
              <a:rPr lang="en-US" altLang="zh-TW"/>
              <a:t>=&gt; </a:t>
            </a:r>
            <a:r>
              <a:rPr lang="en-US" altLang="zh-TW" i="1"/>
              <a:t>write strategy</a:t>
            </a:r>
            <a:endParaRPr lang="en-US" altLang="zh-TW"/>
          </a:p>
        </p:txBody>
      </p:sp>
      <p:sp>
        <p:nvSpPr>
          <p:cNvPr id="20484" name="投影片編號版面配置區 1"/>
          <p:cNvSpPr>
            <a:spLocks noGrp="1"/>
          </p:cNvSpPr>
          <p:nvPr>
            <p:ph type="sldNum" sz="quarter" idx="12"/>
          </p:nvPr>
        </p:nvSpPr>
        <p:spPr>
          <a:noFill/>
          <a:ln>
            <a:miter lim="800000"/>
            <a:headEnd/>
            <a:tailEnd/>
          </a:ln>
        </p:spPr>
        <p:txBody>
          <a:bodyPr/>
          <a:lstStyle/>
          <a:p>
            <a:pPr defTabSz="762000"/>
            <a:fld id="{F12A6380-C68A-4D26-A303-43184B312AD6}" type="slidenum">
              <a:rPr lang="zh-TW" altLang="en-US"/>
              <a:pPr defTabSz="762000"/>
              <a:t>10</a:t>
            </a:fld>
            <a:endParaRPr lang="en-US" altLang="zh-TW"/>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編號版面配置區 1"/>
          <p:cNvSpPr>
            <a:spLocks noGrp="1"/>
          </p:cNvSpPr>
          <p:nvPr>
            <p:ph type="sldNum" sz="quarter" idx="12"/>
          </p:nvPr>
        </p:nvSpPr>
        <p:spPr>
          <a:noFill/>
          <a:ln>
            <a:miter lim="800000"/>
            <a:headEnd/>
            <a:tailEnd/>
          </a:ln>
        </p:spPr>
        <p:txBody>
          <a:bodyPr/>
          <a:lstStyle/>
          <a:p>
            <a:pPr defTabSz="762000"/>
            <a:fld id="{9436B7FC-F74F-4A94-9DBE-3E5B7E9CD4B8}" type="slidenum">
              <a:rPr lang="zh-TW" altLang="en-US"/>
              <a:pPr defTabSz="762000"/>
              <a:t>109</a:t>
            </a:fld>
            <a:endParaRPr lang="en-US" altLang="zh-TW"/>
          </a:p>
        </p:txBody>
      </p:sp>
      <p:sp>
        <p:nvSpPr>
          <p:cNvPr id="108547" name="Rectangle 2"/>
          <p:cNvSpPr>
            <a:spLocks noGrp="1" noChangeArrowheads="1"/>
          </p:cNvSpPr>
          <p:nvPr>
            <p:ph type="title" idx="4294967295"/>
          </p:nvPr>
        </p:nvSpPr>
        <p:spPr>
          <a:xfrm>
            <a:off x="1236663" y="185738"/>
            <a:ext cx="8420100" cy="901700"/>
          </a:xfrm>
          <a:noFill/>
        </p:spPr>
        <p:txBody>
          <a:bodyPr/>
          <a:lstStyle/>
          <a:p>
            <a:r>
              <a:rPr lang="en-US" altLang="zh-TW">
                <a:ea typeface="新細明體" pitchFamily="18" charset="-120"/>
              </a:rPr>
              <a:t>TLBs and caches</a:t>
            </a:r>
          </a:p>
        </p:txBody>
      </p:sp>
      <p:pic>
        <p:nvPicPr>
          <p:cNvPr id="108548" name="Picture 3"/>
          <p:cNvPicPr>
            <a:picLocks noChangeAspect="1" noChangeArrowheads="1"/>
          </p:cNvPicPr>
          <p:nvPr/>
        </p:nvPicPr>
        <p:blipFill>
          <a:blip r:embed="rId3"/>
          <a:srcRect/>
          <a:stretch>
            <a:fillRect/>
          </a:stretch>
        </p:blipFill>
        <p:spPr bwMode="auto">
          <a:xfrm>
            <a:off x="563563" y="339725"/>
            <a:ext cx="7340600" cy="6076950"/>
          </a:xfrm>
          <a:prstGeom prst="rect">
            <a:avLst/>
          </a:prstGeom>
          <a:noFill/>
          <a:ln w="12700">
            <a:noFill/>
            <a:miter lim="800000"/>
            <a:headEnd type="none" w="sm" len="sm"/>
            <a:tailEnd type="none" w="sm" len="sm"/>
          </a:ln>
        </p:spPr>
      </p:pic>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742950" y="180975"/>
            <a:ext cx="8420100" cy="901700"/>
          </a:xfrm>
        </p:spPr>
        <p:txBody>
          <a:bodyPr/>
          <a:lstStyle/>
          <a:p>
            <a:r>
              <a:rPr lang="en-US" altLang="zh-TW"/>
              <a:t>Possible Combinations of Events</a:t>
            </a:r>
          </a:p>
        </p:txBody>
      </p:sp>
      <p:sp>
        <p:nvSpPr>
          <p:cNvPr id="109571" name="Rectangle 4"/>
          <p:cNvSpPr>
            <a:spLocks noChangeArrowheads="1"/>
          </p:cNvSpPr>
          <p:nvPr/>
        </p:nvSpPr>
        <p:spPr bwMode="auto">
          <a:xfrm>
            <a:off x="1397000" y="1457325"/>
            <a:ext cx="685800" cy="274638"/>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Cache</a:t>
            </a:r>
            <a:endParaRPr lang="en-US" altLang="zh-TW"/>
          </a:p>
        </p:txBody>
      </p:sp>
      <p:sp>
        <p:nvSpPr>
          <p:cNvPr id="109572" name="Rectangle 5"/>
          <p:cNvSpPr>
            <a:spLocks noChangeArrowheads="1"/>
          </p:cNvSpPr>
          <p:nvPr/>
        </p:nvSpPr>
        <p:spPr bwMode="auto">
          <a:xfrm>
            <a:off x="2417763" y="1457325"/>
            <a:ext cx="444500" cy="274638"/>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TLB</a:t>
            </a:r>
            <a:endParaRPr lang="en-US" altLang="zh-TW"/>
          </a:p>
        </p:txBody>
      </p:sp>
      <p:sp>
        <p:nvSpPr>
          <p:cNvPr id="109573" name="Rectangle 6"/>
          <p:cNvSpPr>
            <a:spLocks noChangeArrowheads="1"/>
          </p:cNvSpPr>
          <p:nvPr/>
        </p:nvSpPr>
        <p:spPr bwMode="auto">
          <a:xfrm>
            <a:off x="3425825" y="1457325"/>
            <a:ext cx="660400" cy="54927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Page</a:t>
            </a:r>
          </a:p>
          <a:p>
            <a:r>
              <a:rPr lang="en-US" altLang="zh-TW" sz="1800" b="1">
                <a:solidFill>
                  <a:srgbClr val="000000"/>
                </a:solidFill>
                <a:latin typeface="Arial" pitchFamily="34" charset="0"/>
              </a:rPr>
              <a:t> table </a:t>
            </a:r>
            <a:endParaRPr lang="en-US" altLang="zh-TW"/>
          </a:p>
        </p:txBody>
      </p:sp>
      <p:sp>
        <p:nvSpPr>
          <p:cNvPr id="109574" name="Rectangle 8"/>
          <p:cNvSpPr>
            <a:spLocks noChangeArrowheads="1"/>
          </p:cNvSpPr>
          <p:nvPr/>
        </p:nvSpPr>
        <p:spPr bwMode="auto">
          <a:xfrm>
            <a:off x="5278438" y="1457325"/>
            <a:ext cx="2476500" cy="274638"/>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Possible? Conditions?</a:t>
            </a:r>
            <a:endParaRPr lang="en-US" altLang="zh-TW"/>
          </a:p>
        </p:txBody>
      </p:sp>
      <p:sp>
        <p:nvSpPr>
          <p:cNvPr id="109575" name="Rectangle 9"/>
          <p:cNvSpPr>
            <a:spLocks noChangeArrowheads="1"/>
          </p:cNvSpPr>
          <p:nvPr/>
        </p:nvSpPr>
        <p:spPr bwMode="auto">
          <a:xfrm>
            <a:off x="1290638" y="1452563"/>
            <a:ext cx="6350" cy="6350"/>
          </a:xfrm>
          <a:prstGeom prst="rect">
            <a:avLst/>
          </a:prstGeom>
          <a:solidFill>
            <a:srgbClr val="000000"/>
          </a:solidFill>
          <a:ln w="9525">
            <a:noFill/>
            <a:miter lim="800000"/>
            <a:headEnd/>
            <a:tailEnd/>
          </a:ln>
        </p:spPr>
        <p:txBody>
          <a:bodyPr/>
          <a:lstStyle/>
          <a:p>
            <a:endParaRPr lang="zh-TW" altLang="en-US"/>
          </a:p>
        </p:txBody>
      </p:sp>
      <p:sp>
        <p:nvSpPr>
          <p:cNvPr id="109576" name="Line 10"/>
          <p:cNvSpPr>
            <a:spLocks noChangeShapeType="1"/>
          </p:cNvSpPr>
          <p:nvPr/>
        </p:nvSpPr>
        <p:spPr bwMode="auto">
          <a:xfrm>
            <a:off x="1290638" y="1452563"/>
            <a:ext cx="6350" cy="1587"/>
          </a:xfrm>
          <a:prstGeom prst="line">
            <a:avLst/>
          </a:prstGeom>
          <a:noFill/>
          <a:ln w="0">
            <a:solidFill>
              <a:srgbClr val="000000"/>
            </a:solidFill>
            <a:round/>
            <a:headEnd/>
            <a:tailEnd/>
          </a:ln>
        </p:spPr>
        <p:txBody>
          <a:bodyPr/>
          <a:lstStyle/>
          <a:p>
            <a:endParaRPr lang="zh-TW" altLang="en-US"/>
          </a:p>
        </p:txBody>
      </p:sp>
      <p:sp>
        <p:nvSpPr>
          <p:cNvPr id="109577" name="Line 11"/>
          <p:cNvSpPr>
            <a:spLocks noChangeShapeType="1"/>
          </p:cNvSpPr>
          <p:nvPr/>
        </p:nvSpPr>
        <p:spPr bwMode="auto">
          <a:xfrm>
            <a:off x="1290638" y="1452563"/>
            <a:ext cx="1587" cy="6350"/>
          </a:xfrm>
          <a:prstGeom prst="line">
            <a:avLst/>
          </a:prstGeom>
          <a:noFill/>
          <a:ln w="0">
            <a:solidFill>
              <a:srgbClr val="000000"/>
            </a:solidFill>
            <a:round/>
            <a:headEnd/>
            <a:tailEnd/>
          </a:ln>
        </p:spPr>
        <p:txBody>
          <a:bodyPr/>
          <a:lstStyle/>
          <a:p>
            <a:endParaRPr lang="zh-TW" altLang="en-US"/>
          </a:p>
        </p:txBody>
      </p:sp>
      <p:sp>
        <p:nvSpPr>
          <p:cNvPr id="109578" name="Rectangle 12"/>
          <p:cNvSpPr>
            <a:spLocks noChangeArrowheads="1"/>
          </p:cNvSpPr>
          <p:nvPr/>
        </p:nvSpPr>
        <p:spPr bwMode="auto">
          <a:xfrm>
            <a:off x="1290638" y="1452563"/>
            <a:ext cx="6350" cy="6350"/>
          </a:xfrm>
          <a:prstGeom prst="rect">
            <a:avLst/>
          </a:prstGeom>
          <a:solidFill>
            <a:srgbClr val="000000"/>
          </a:solidFill>
          <a:ln w="9525">
            <a:noFill/>
            <a:miter lim="800000"/>
            <a:headEnd/>
            <a:tailEnd/>
          </a:ln>
        </p:spPr>
        <p:txBody>
          <a:bodyPr/>
          <a:lstStyle/>
          <a:p>
            <a:endParaRPr lang="zh-TW" altLang="en-US"/>
          </a:p>
        </p:txBody>
      </p:sp>
      <p:sp>
        <p:nvSpPr>
          <p:cNvPr id="109579" name="Line 13"/>
          <p:cNvSpPr>
            <a:spLocks noChangeShapeType="1"/>
          </p:cNvSpPr>
          <p:nvPr/>
        </p:nvSpPr>
        <p:spPr bwMode="auto">
          <a:xfrm>
            <a:off x="1290638" y="1452563"/>
            <a:ext cx="6350" cy="1587"/>
          </a:xfrm>
          <a:prstGeom prst="line">
            <a:avLst/>
          </a:prstGeom>
          <a:noFill/>
          <a:ln w="0">
            <a:solidFill>
              <a:srgbClr val="000000"/>
            </a:solidFill>
            <a:round/>
            <a:headEnd/>
            <a:tailEnd/>
          </a:ln>
        </p:spPr>
        <p:txBody>
          <a:bodyPr/>
          <a:lstStyle/>
          <a:p>
            <a:endParaRPr lang="zh-TW" altLang="en-US"/>
          </a:p>
        </p:txBody>
      </p:sp>
      <p:sp>
        <p:nvSpPr>
          <p:cNvPr id="109580" name="Line 14"/>
          <p:cNvSpPr>
            <a:spLocks noChangeShapeType="1"/>
          </p:cNvSpPr>
          <p:nvPr/>
        </p:nvSpPr>
        <p:spPr bwMode="auto">
          <a:xfrm>
            <a:off x="1290638" y="1452563"/>
            <a:ext cx="1587" cy="6350"/>
          </a:xfrm>
          <a:prstGeom prst="line">
            <a:avLst/>
          </a:prstGeom>
          <a:noFill/>
          <a:ln w="0">
            <a:solidFill>
              <a:srgbClr val="000000"/>
            </a:solidFill>
            <a:round/>
            <a:headEnd/>
            <a:tailEnd/>
          </a:ln>
        </p:spPr>
        <p:txBody>
          <a:bodyPr/>
          <a:lstStyle/>
          <a:p>
            <a:endParaRPr lang="zh-TW" altLang="en-US"/>
          </a:p>
        </p:txBody>
      </p:sp>
      <p:sp>
        <p:nvSpPr>
          <p:cNvPr id="109581" name="Rectangle 15"/>
          <p:cNvSpPr>
            <a:spLocks noChangeArrowheads="1"/>
          </p:cNvSpPr>
          <p:nvPr/>
        </p:nvSpPr>
        <p:spPr bwMode="auto">
          <a:xfrm>
            <a:off x="1296988" y="1452563"/>
            <a:ext cx="882650" cy="6350"/>
          </a:xfrm>
          <a:prstGeom prst="rect">
            <a:avLst/>
          </a:prstGeom>
          <a:solidFill>
            <a:srgbClr val="000000"/>
          </a:solidFill>
          <a:ln w="9525">
            <a:noFill/>
            <a:miter lim="800000"/>
            <a:headEnd/>
            <a:tailEnd/>
          </a:ln>
        </p:spPr>
        <p:txBody>
          <a:bodyPr/>
          <a:lstStyle/>
          <a:p>
            <a:endParaRPr lang="zh-TW" altLang="en-US"/>
          </a:p>
        </p:txBody>
      </p:sp>
      <p:sp>
        <p:nvSpPr>
          <p:cNvPr id="109582" name="Line 16"/>
          <p:cNvSpPr>
            <a:spLocks noChangeShapeType="1"/>
          </p:cNvSpPr>
          <p:nvPr/>
        </p:nvSpPr>
        <p:spPr bwMode="auto">
          <a:xfrm>
            <a:off x="1296988" y="1452563"/>
            <a:ext cx="882650" cy="1587"/>
          </a:xfrm>
          <a:prstGeom prst="line">
            <a:avLst/>
          </a:prstGeom>
          <a:noFill/>
          <a:ln w="0">
            <a:solidFill>
              <a:srgbClr val="000000"/>
            </a:solidFill>
            <a:round/>
            <a:headEnd/>
            <a:tailEnd/>
          </a:ln>
        </p:spPr>
        <p:txBody>
          <a:bodyPr/>
          <a:lstStyle/>
          <a:p>
            <a:endParaRPr lang="zh-TW" altLang="en-US"/>
          </a:p>
        </p:txBody>
      </p:sp>
      <p:sp>
        <p:nvSpPr>
          <p:cNvPr id="109583" name="Rectangle 17"/>
          <p:cNvSpPr>
            <a:spLocks noChangeArrowheads="1"/>
          </p:cNvSpPr>
          <p:nvPr/>
        </p:nvSpPr>
        <p:spPr bwMode="auto">
          <a:xfrm>
            <a:off x="2179638" y="1452563"/>
            <a:ext cx="6350" cy="6350"/>
          </a:xfrm>
          <a:prstGeom prst="rect">
            <a:avLst/>
          </a:prstGeom>
          <a:solidFill>
            <a:srgbClr val="000000"/>
          </a:solidFill>
          <a:ln w="9525">
            <a:noFill/>
            <a:miter lim="800000"/>
            <a:headEnd/>
            <a:tailEnd/>
          </a:ln>
        </p:spPr>
        <p:txBody>
          <a:bodyPr/>
          <a:lstStyle/>
          <a:p>
            <a:endParaRPr lang="zh-TW" altLang="en-US"/>
          </a:p>
        </p:txBody>
      </p:sp>
      <p:sp>
        <p:nvSpPr>
          <p:cNvPr id="109584" name="Line 18"/>
          <p:cNvSpPr>
            <a:spLocks noChangeShapeType="1"/>
          </p:cNvSpPr>
          <p:nvPr/>
        </p:nvSpPr>
        <p:spPr bwMode="auto">
          <a:xfrm>
            <a:off x="2179638" y="1452563"/>
            <a:ext cx="6350" cy="1587"/>
          </a:xfrm>
          <a:prstGeom prst="line">
            <a:avLst/>
          </a:prstGeom>
          <a:noFill/>
          <a:ln w="0">
            <a:solidFill>
              <a:srgbClr val="000000"/>
            </a:solidFill>
            <a:round/>
            <a:headEnd/>
            <a:tailEnd/>
          </a:ln>
        </p:spPr>
        <p:txBody>
          <a:bodyPr/>
          <a:lstStyle/>
          <a:p>
            <a:endParaRPr lang="zh-TW" altLang="en-US"/>
          </a:p>
        </p:txBody>
      </p:sp>
      <p:sp>
        <p:nvSpPr>
          <p:cNvPr id="109585" name="Line 19"/>
          <p:cNvSpPr>
            <a:spLocks noChangeShapeType="1"/>
          </p:cNvSpPr>
          <p:nvPr/>
        </p:nvSpPr>
        <p:spPr bwMode="auto">
          <a:xfrm>
            <a:off x="2179638" y="1452563"/>
            <a:ext cx="1587" cy="6350"/>
          </a:xfrm>
          <a:prstGeom prst="line">
            <a:avLst/>
          </a:prstGeom>
          <a:noFill/>
          <a:ln w="0">
            <a:solidFill>
              <a:srgbClr val="000000"/>
            </a:solidFill>
            <a:round/>
            <a:headEnd/>
            <a:tailEnd/>
          </a:ln>
        </p:spPr>
        <p:txBody>
          <a:bodyPr/>
          <a:lstStyle/>
          <a:p>
            <a:endParaRPr lang="zh-TW" altLang="en-US"/>
          </a:p>
        </p:txBody>
      </p:sp>
      <p:sp>
        <p:nvSpPr>
          <p:cNvPr id="109586" name="Rectangle 20"/>
          <p:cNvSpPr>
            <a:spLocks noChangeArrowheads="1"/>
          </p:cNvSpPr>
          <p:nvPr/>
        </p:nvSpPr>
        <p:spPr bwMode="auto">
          <a:xfrm>
            <a:off x="2185988" y="1452563"/>
            <a:ext cx="906462" cy="6350"/>
          </a:xfrm>
          <a:prstGeom prst="rect">
            <a:avLst/>
          </a:prstGeom>
          <a:solidFill>
            <a:srgbClr val="000000"/>
          </a:solidFill>
          <a:ln w="9525">
            <a:noFill/>
            <a:miter lim="800000"/>
            <a:headEnd/>
            <a:tailEnd/>
          </a:ln>
        </p:spPr>
        <p:txBody>
          <a:bodyPr/>
          <a:lstStyle/>
          <a:p>
            <a:endParaRPr lang="zh-TW" altLang="en-US"/>
          </a:p>
        </p:txBody>
      </p:sp>
      <p:sp>
        <p:nvSpPr>
          <p:cNvPr id="109587" name="Line 21"/>
          <p:cNvSpPr>
            <a:spLocks noChangeShapeType="1"/>
          </p:cNvSpPr>
          <p:nvPr/>
        </p:nvSpPr>
        <p:spPr bwMode="auto">
          <a:xfrm>
            <a:off x="2185988" y="1452563"/>
            <a:ext cx="906462" cy="1587"/>
          </a:xfrm>
          <a:prstGeom prst="line">
            <a:avLst/>
          </a:prstGeom>
          <a:noFill/>
          <a:ln w="0">
            <a:solidFill>
              <a:srgbClr val="000000"/>
            </a:solidFill>
            <a:round/>
            <a:headEnd/>
            <a:tailEnd/>
          </a:ln>
        </p:spPr>
        <p:txBody>
          <a:bodyPr/>
          <a:lstStyle/>
          <a:p>
            <a:endParaRPr lang="zh-TW" altLang="en-US"/>
          </a:p>
        </p:txBody>
      </p:sp>
      <p:sp>
        <p:nvSpPr>
          <p:cNvPr id="109588" name="Rectangle 22"/>
          <p:cNvSpPr>
            <a:spLocks noChangeArrowheads="1"/>
          </p:cNvSpPr>
          <p:nvPr/>
        </p:nvSpPr>
        <p:spPr bwMode="auto">
          <a:xfrm>
            <a:off x="3092450" y="1452563"/>
            <a:ext cx="6350" cy="6350"/>
          </a:xfrm>
          <a:prstGeom prst="rect">
            <a:avLst/>
          </a:prstGeom>
          <a:solidFill>
            <a:srgbClr val="000000"/>
          </a:solidFill>
          <a:ln w="9525">
            <a:noFill/>
            <a:miter lim="800000"/>
            <a:headEnd/>
            <a:tailEnd/>
          </a:ln>
        </p:spPr>
        <p:txBody>
          <a:bodyPr/>
          <a:lstStyle/>
          <a:p>
            <a:endParaRPr lang="zh-TW" altLang="en-US"/>
          </a:p>
        </p:txBody>
      </p:sp>
      <p:sp>
        <p:nvSpPr>
          <p:cNvPr id="109589" name="Line 23"/>
          <p:cNvSpPr>
            <a:spLocks noChangeShapeType="1"/>
          </p:cNvSpPr>
          <p:nvPr/>
        </p:nvSpPr>
        <p:spPr bwMode="auto">
          <a:xfrm>
            <a:off x="3092450" y="1452563"/>
            <a:ext cx="6350" cy="1587"/>
          </a:xfrm>
          <a:prstGeom prst="line">
            <a:avLst/>
          </a:prstGeom>
          <a:noFill/>
          <a:ln w="0">
            <a:solidFill>
              <a:srgbClr val="000000"/>
            </a:solidFill>
            <a:round/>
            <a:headEnd/>
            <a:tailEnd/>
          </a:ln>
        </p:spPr>
        <p:txBody>
          <a:bodyPr/>
          <a:lstStyle/>
          <a:p>
            <a:endParaRPr lang="zh-TW" altLang="en-US"/>
          </a:p>
        </p:txBody>
      </p:sp>
      <p:sp>
        <p:nvSpPr>
          <p:cNvPr id="109590" name="Line 24"/>
          <p:cNvSpPr>
            <a:spLocks noChangeShapeType="1"/>
          </p:cNvSpPr>
          <p:nvPr/>
        </p:nvSpPr>
        <p:spPr bwMode="auto">
          <a:xfrm>
            <a:off x="3092450" y="1452563"/>
            <a:ext cx="1588" cy="6350"/>
          </a:xfrm>
          <a:prstGeom prst="line">
            <a:avLst/>
          </a:prstGeom>
          <a:noFill/>
          <a:ln w="0">
            <a:solidFill>
              <a:srgbClr val="000000"/>
            </a:solidFill>
            <a:round/>
            <a:headEnd/>
            <a:tailEnd/>
          </a:ln>
        </p:spPr>
        <p:txBody>
          <a:bodyPr/>
          <a:lstStyle/>
          <a:p>
            <a:endParaRPr lang="zh-TW" altLang="en-US"/>
          </a:p>
        </p:txBody>
      </p:sp>
      <p:sp>
        <p:nvSpPr>
          <p:cNvPr id="109591" name="Rectangle 25"/>
          <p:cNvSpPr>
            <a:spLocks noChangeArrowheads="1"/>
          </p:cNvSpPr>
          <p:nvPr/>
        </p:nvSpPr>
        <p:spPr bwMode="auto">
          <a:xfrm>
            <a:off x="3098800" y="1452563"/>
            <a:ext cx="1360488" cy="6350"/>
          </a:xfrm>
          <a:prstGeom prst="rect">
            <a:avLst/>
          </a:prstGeom>
          <a:solidFill>
            <a:srgbClr val="000000"/>
          </a:solidFill>
          <a:ln w="9525">
            <a:noFill/>
            <a:miter lim="800000"/>
            <a:headEnd/>
            <a:tailEnd/>
          </a:ln>
        </p:spPr>
        <p:txBody>
          <a:bodyPr/>
          <a:lstStyle/>
          <a:p>
            <a:endParaRPr lang="zh-TW" altLang="en-US"/>
          </a:p>
        </p:txBody>
      </p:sp>
      <p:sp>
        <p:nvSpPr>
          <p:cNvPr id="109592" name="Line 26"/>
          <p:cNvSpPr>
            <a:spLocks noChangeShapeType="1"/>
          </p:cNvSpPr>
          <p:nvPr/>
        </p:nvSpPr>
        <p:spPr bwMode="auto">
          <a:xfrm>
            <a:off x="3098800" y="1452563"/>
            <a:ext cx="1360488" cy="1587"/>
          </a:xfrm>
          <a:prstGeom prst="line">
            <a:avLst/>
          </a:prstGeom>
          <a:noFill/>
          <a:ln w="0">
            <a:solidFill>
              <a:srgbClr val="000000"/>
            </a:solidFill>
            <a:round/>
            <a:headEnd/>
            <a:tailEnd/>
          </a:ln>
        </p:spPr>
        <p:txBody>
          <a:bodyPr/>
          <a:lstStyle/>
          <a:p>
            <a:endParaRPr lang="zh-TW" altLang="en-US"/>
          </a:p>
        </p:txBody>
      </p:sp>
      <p:sp>
        <p:nvSpPr>
          <p:cNvPr id="109593" name="Rectangle 27"/>
          <p:cNvSpPr>
            <a:spLocks noChangeArrowheads="1"/>
          </p:cNvSpPr>
          <p:nvPr/>
        </p:nvSpPr>
        <p:spPr bwMode="auto">
          <a:xfrm>
            <a:off x="4459288" y="1452563"/>
            <a:ext cx="6350" cy="6350"/>
          </a:xfrm>
          <a:prstGeom prst="rect">
            <a:avLst/>
          </a:prstGeom>
          <a:solidFill>
            <a:srgbClr val="000000"/>
          </a:solidFill>
          <a:ln w="9525">
            <a:noFill/>
            <a:miter lim="800000"/>
            <a:headEnd/>
            <a:tailEnd/>
          </a:ln>
        </p:spPr>
        <p:txBody>
          <a:bodyPr/>
          <a:lstStyle/>
          <a:p>
            <a:endParaRPr lang="zh-TW" altLang="en-US"/>
          </a:p>
        </p:txBody>
      </p:sp>
      <p:sp>
        <p:nvSpPr>
          <p:cNvPr id="109594" name="Line 28"/>
          <p:cNvSpPr>
            <a:spLocks noChangeShapeType="1"/>
          </p:cNvSpPr>
          <p:nvPr/>
        </p:nvSpPr>
        <p:spPr bwMode="auto">
          <a:xfrm>
            <a:off x="4459288" y="1452563"/>
            <a:ext cx="6350" cy="1587"/>
          </a:xfrm>
          <a:prstGeom prst="line">
            <a:avLst/>
          </a:prstGeom>
          <a:noFill/>
          <a:ln w="0">
            <a:solidFill>
              <a:srgbClr val="000000"/>
            </a:solidFill>
            <a:round/>
            <a:headEnd/>
            <a:tailEnd/>
          </a:ln>
        </p:spPr>
        <p:txBody>
          <a:bodyPr/>
          <a:lstStyle/>
          <a:p>
            <a:endParaRPr lang="zh-TW" altLang="en-US"/>
          </a:p>
        </p:txBody>
      </p:sp>
      <p:sp>
        <p:nvSpPr>
          <p:cNvPr id="109595" name="Line 29"/>
          <p:cNvSpPr>
            <a:spLocks noChangeShapeType="1"/>
          </p:cNvSpPr>
          <p:nvPr/>
        </p:nvSpPr>
        <p:spPr bwMode="auto">
          <a:xfrm>
            <a:off x="4459288" y="1452563"/>
            <a:ext cx="1587" cy="6350"/>
          </a:xfrm>
          <a:prstGeom prst="line">
            <a:avLst/>
          </a:prstGeom>
          <a:noFill/>
          <a:ln w="0">
            <a:solidFill>
              <a:srgbClr val="000000"/>
            </a:solidFill>
            <a:round/>
            <a:headEnd/>
            <a:tailEnd/>
          </a:ln>
        </p:spPr>
        <p:txBody>
          <a:bodyPr/>
          <a:lstStyle/>
          <a:p>
            <a:endParaRPr lang="zh-TW" altLang="en-US"/>
          </a:p>
        </p:txBody>
      </p:sp>
      <p:sp>
        <p:nvSpPr>
          <p:cNvPr id="109596" name="Rectangle 30"/>
          <p:cNvSpPr>
            <a:spLocks noChangeArrowheads="1"/>
          </p:cNvSpPr>
          <p:nvPr/>
        </p:nvSpPr>
        <p:spPr bwMode="auto">
          <a:xfrm>
            <a:off x="4465638" y="1452563"/>
            <a:ext cx="4097337" cy="6350"/>
          </a:xfrm>
          <a:prstGeom prst="rect">
            <a:avLst/>
          </a:prstGeom>
          <a:solidFill>
            <a:srgbClr val="000000"/>
          </a:solidFill>
          <a:ln w="9525">
            <a:noFill/>
            <a:miter lim="800000"/>
            <a:headEnd/>
            <a:tailEnd/>
          </a:ln>
        </p:spPr>
        <p:txBody>
          <a:bodyPr/>
          <a:lstStyle/>
          <a:p>
            <a:endParaRPr lang="zh-TW" altLang="en-US"/>
          </a:p>
        </p:txBody>
      </p:sp>
      <p:sp>
        <p:nvSpPr>
          <p:cNvPr id="109597" name="Line 31"/>
          <p:cNvSpPr>
            <a:spLocks noChangeShapeType="1"/>
          </p:cNvSpPr>
          <p:nvPr/>
        </p:nvSpPr>
        <p:spPr bwMode="auto">
          <a:xfrm>
            <a:off x="4465638" y="1452563"/>
            <a:ext cx="4097337" cy="1587"/>
          </a:xfrm>
          <a:prstGeom prst="line">
            <a:avLst/>
          </a:prstGeom>
          <a:noFill/>
          <a:ln w="0">
            <a:solidFill>
              <a:srgbClr val="000000"/>
            </a:solidFill>
            <a:round/>
            <a:headEnd/>
            <a:tailEnd/>
          </a:ln>
        </p:spPr>
        <p:txBody>
          <a:bodyPr/>
          <a:lstStyle/>
          <a:p>
            <a:endParaRPr lang="zh-TW" altLang="en-US"/>
          </a:p>
        </p:txBody>
      </p:sp>
      <p:sp>
        <p:nvSpPr>
          <p:cNvPr id="109598" name="Rectangle 32"/>
          <p:cNvSpPr>
            <a:spLocks noChangeArrowheads="1"/>
          </p:cNvSpPr>
          <p:nvPr/>
        </p:nvSpPr>
        <p:spPr bwMode="auto">
          <a:xfrm>
            <a:off x="8562975" y="1452563"/>
            <a:ext cx="4763" cy="6350"/>
          </a:xfrm>
          <a:prstGeom prst="rect">
            <a:avLst/>
          </a:prstGeom>
          <a:solidFill>
            <a:srgbClr val="000000"/>
          </a:solidFill>
          <a:ln w="9525">
            <a:noFill/>
            <a:miter lim="800000"/>
            <a:headEnd/>
            <a:tailEnd/>
          </a:ln>
        </p:spPr>
        <p:txBody>
          <a:bodyPr/>
          <a:lstStyle/>
          <a:p>
            <a:endParaRPr lang="zh-TW" altLang="en-US"/>
          </a:p>
        </p:txBody>
      </p:sp>
      <p:sp>
        <p:nvSpPr>
          <p:cNvPr id="109599" name="Line 33"/>
          <p:cNvSpPr>
            <a:spLocks noChangeShapeType="1"/>
          </p:cNvSpPr>
          <p:nvPr/>
        </p:nvSpPr>
        <p:spPr bwMode="auto">
          <a:xfrm>
            <a:off x="8562975" y="1452563"/>
            <a:ext cx="4763" cy="1587"/>
          </a:xfrm>
          <a:prstGeom prst="line">
            <a:avLst/>
          </a:prstGeom>
          <a:noFill/>
          <a:ln w="0">
            <a:solidFill>
              <a:srgbClr val="000000"/>
            </a:solidFill>
            <a:round/>
            <a:headEnd/>
            <a:tailEnd/>
          </a:ln>
        </p:spPr>
        <p:txBody>
          <a:bodyPr/>
          <a:lstStyle/>
          <a:p>
            <a:endParaRPr lang="zh-TW" altLang="en-US"/>
          </a:p>
        </p:txBody>
      </p:sp>
      <p:sp>
        <p:nvSpPr>
          <p:cNvPr id="109600" name="Line 34"/>
          <p:cNvSpPr>
            <a:spLocks noChangeShapeType="1"/>
          </p:cNvSpPr>
          <p:nvPr/>
        </p:nvSpPr>
        <p:spPr bwMode="auto">
          <a:xfrm>
            <a:off x="8562975" y="1452563"/>
            <a:ext cx="1588" cy="6350"/>
          </a:xfrm>
          <a:prstGeom prst="line">
            <a:avLst/>
          </a:prstGeom>
          <a:noFill/>
          <a:ln w="0">
            <a:solidFill>
              <a:srgbClr val="000000"/>
            </a:solidFill>
            <a:round/>
            <a:headEnd/>
            <a:tailEnd/>
          </a:ln>
        </p:spPr>
        <p:txBody>
          <a:bodyPr/>
          <a:lstStyle/>
          <a:p>
            <a:endParaRPr lang="zh-TW" altLang="en-US"/>
          </a:p>
        </p:txBody>
      </p:sp>
      <p:sp>
        <p:nvSpPr>
          <p:cNvPr id="109601" name="Rectangle 35"/>
          <p:cNvSpPr>
            <a:spLocks noChangeArrowheads="1"/>
          </p:cNvSpPr>
          <p:nvPr/>
        </p:nvSpPr>
        <p:spPr bwMode="auto">
          <a:xfrm>
            <a:off x="8562975" y="1452563"/>
            <a:ext cx="4763" cy="6350"/>
          </a:xfrm>
          <a:prstGeom prst="rect">
            <a:avLst/>
          </a:prstGeom>
          <a:solidFill>
            <a:srgbClr val="000000"/>
          </a:solidFill>
          <a:ln w="9525">
            <a:noFill/>
            <a:miter lim="800000"/>
            <a:headEnd/>
            <a:tailEnd/>
          </a:ln>
        </p:spPr>
        <p:txBody>
          <a:bodyPr/>
          <a:lstStyle/>
          <a:p>
            <a:endParaRPr lang="zh-TW" altLang="en-US"/>
          </a:p>
        </p:txBody>
      </p:sp>
      <p:sp>
        <p:nvSpPr>
          <p:cNvPr id="109602" name="Line 36"/>
          <p:cNvSpPr>
            <a:spLocks noChangeShapeType="1"/>
          </p:cNvSpPr>
          <p:nvPr/>
        </p:nvSpPr>
        <p:spPr bwMode="auto">
          <a:xfrm>
            <a:off x="8562975" y="1452563"/>
            <a:ext cx="4763" cy="1587"/>
          </a:xfrm>
          <a:prstGeom prst="line">
            <a:avLst/>
          </a:prstGeom>
          <a:noFill/>
          <a:ln w="0">
            <a:solidFill>
              <a:srgbClr val="000000"/>
            </a:solidFill>
            <a:round/>
            <a:headEnd/>
            <a:tailEnd/>
          </a:ln>
        </p:spPr>
        <p:txBody>
          <a:bodyPr/>
          <a:lstStyle/>
          <a:p>
            <a:endParaRPr lang="zh-TW" altLang="en-US"/>
          </a:p>
        </p:txBody>
      </p:sp>
      <p:sp>
        <p:nvSpPr>
          <p:cNvPr id="109603" name="Line 37"/>
          <p:cNvSpPr>
            <a:spLocks noChangeShapeType="1"/>
          </p:cNvSpPr>
          <p:nvPr/>
        </p:nvSpPr>
        <p:spPr bwMode="auto">
          <a:xfrm>
            <a:off x="8562975" y="1452563"/>
            <a:ext cx="1588" cy="6350"/>
          </a:xfrm>
          <a:prstGeom prst="line">
            <a:avLst/>
          </a:prstGeom>
          <a:noFill/>
          <a:ln w="0">
            <a:solidFill>
              <a:srgbClr val="000000"/>
            </a:solidFill>
            <a:round/>
            <a:headEnd/>
            <a:tailEnd/>
          </a:ln>
        </p:spPr>
        <p:txBody>
          <a:bodyPr/>
          <a:lstStyle/>
          <a:p>
            <a:endParaRPr lang="zh-TW" altLang="en-US"/>
          </a:p>
        </p:txBody>
      </p:sp>
      <p:sp>
        <p:nvSpPr>
          <p:cNvPr id="109604" name="Rectangle 38"/>
          <p:cNvSpPr>
            <a:spLocks noChangeArrowheads="1"/>
          </p:cNvSpPr>
          <p:nvPr/>
        </p:nvSpPr>
        <p:spPr bwMode="auto">
          <a:xfrm>
            <a:off x="1290638" y="1458913"/>
            <a:ext cx="6350" cy="565150"/>
          </a:xfrm>
          <a:prstGeom prst="rect">
            <a:avLst/>
          </a:prstGeom>
          <a:solidFill>
            <a:srgbClr val="000000"/>
          </a:solidFill>
          <a:ln w="9525">
            <a:noFill/>
            <a:miter lim="800000"/>
            <a:headEnd/>
            <a:tailEnd/>
          </a:ln>
        </p:spPr>
        <p:txBody>
          <a:bodyPr/>
          <a:lstStyle/>
          <a:p>
            <a:endParaRPr lang="zh-TW" altLang="en-US"/>
          </a:p>
        </p:txBody>
      </p:sp>
      <p:sp>
        <p:nvSpPr>
          <p:cNvPr id="109605" name="Line 39"/>
          <p:cNvSpPr>
            <a:spLocks noChangeShapeType="1"/>
          </p:cNvSpPr>
          <p:nvPr/>
        </p:nvSpPr>
        <p:spPr bwMode="auto">
          <a:xfrm>
            <a:off x="1290638" y="1458913"/>
            <a:ext cx="1587" cy="565150"/>
          </a:xfrm>
          <a:prstGeom prst="line">
            <a:avLst/>
          </a:prstGeom>
          <a:noFill/>
          <a:ln w="0">
            <a:solidFill>
              <a:srgbClr val="000000"/>
            </a:solidFill>
            <a:round/>
            <a:headEnd/>
            <a:tailEnd/>
          </a:ln>
        </p:spPr>
        <p:txBody>
          <a:bodyPr/>
          <a:lstStyle/>
          <a:p>
            <a:endParaRPr lang="zh-TW" altLang="en-US"/>
          </a:p>
        </p:txBody>
      </p:sp>
      <p:sp>
        <p:nvSpPr>
          <p:cNvPr id="109606" name="Rectangle 40"/>
          <p:cNvSpPr>
            <a:spLocks noChangeArrowheads="1"/>
          </p:cNvSpPr>
          <p:nvPr/>
        </p:nvSpPr>
        <p:spPr bwMode="auto">
          <a:xfrm>
            <a:off x="2179638" y="1458913"/>
            <a:ext cx="6350" cy="565150"/>
          </a:xfrm>
          <a:prstGeom prst="rect">
            <a:avLst/>
          </a:prstGeom>
          <a:solidFill>
            <a:srgbClr val="000000"/>
          </a:solidFill>
          <a:ln w="9525">
            <a:noFill/>
            <a:miter lim="800000"/>
            <a:headEnd/>
            <a:tailEnd/>
          </a:ln>
        </p:spPr>
        <p:txBody>
          <a:bodyPr/>
          <a:lstStyle/>
          <a:p>
            <a:endParaRPr lang="zh-TW" altLang="en-US"/>
          </a:p>
        </p:txBody>
      </p:sp>
      <p:sp>
        <p:nvSpPr>
          <p:cNvPr id="109607" name="Line 41"/>
          <p:cNvSpPr>
            <a:spLocks noChangeShapeType="1"/>
          </p:cNvSpPr>
          <p:nvPr/>
        </p:nvSpPr>
        <p:spPr bwMode="auto">
          <a:xfrm>
            <a:off x="2179638" y="1458913"/>
            <a:ext cx="1587" cy="565150"/>
          </a:xfrm>
          <a:prstGeom prst="line">
            <a:avLst/>
          </a:prstGeom>
          <a:noFill/>
          <a:ln w="0">
            <a:solidFill>
              <a:srgbClr val="000000"/>
            </a:solidFill>
            <a:round/>
            <a:headEnd/>
            <a:tailEnd/>
          </a:ln>
        </p:spPr>
        <p:txBody>
          <a:bodyPr/>
          <a:lstStyle/>
          <a:p>
            <a:endParaRPr lang="zh-TW" altLang="en-US"/>
          </a:p>
        </p:txBody>
      </p:sp>
      <p:sp>
        <p:nvSpPr>
          <p:cNvPr id="109608" name="Rectangle 42"/>
          <p:cNvSpPr>
            <a:spLocks noChangeArrowheads="1"/>
          </p:cNvSpPr>
          <p:nvPr/>
        </p:nvSpPr>
        <p:spPr bwMode="auto">
          <a:xfrm>
            <a:off x="3092450" y="1458913"/>
            <a:ext cx="6350" cy="565150"/>
          </a:xfrm>
          <a:prstGeom prst="rect">
            <a:avLst/>
          </a:prstGeom>
          <a:solidFill>
            <a:srgbClr val="000000"/>
          </a:solidFill>
          <a:ln w="9525">
            <a:noFill/>
            <a:miter lim="800000"/>
            <a:headEnd/>
            <a:tailEnd/>
          </a:ln>
        </p:spPr>
        <p:txBody>
          <a:bodyPr/>
          <a:lstStyle/>
          <a:p>
            <a:endParaRPr lang="zh-TW" altLang="en-US"/>
          </a:p>
        </p:txBody>
      </p:sp>
      <p:sp>
        <p:nvSpPr>
          <p:cNvPr id="109609" name="Line 43"/>
          <p:cNvSpPr>
            <a:spLocks noChangeShapeType="1"/>
          </p:cNvSpPr>
          <p:nvPr/>
        </p:nvSpPr>
        <p:spPr bwMode="auto">
          <a:xfrm>
            <a:off x="3092450" y="1458913"/>
            <a:ext cx="1588" cy="565150"/>
          </a:xfrm>
          <a:prstGeom prst="line">
            <a:avLst/>
          </a:prstGeom>
          <a:noFill/>
          <a:ln w="0">
            <a:solidFill>
              <a:srgbClr val="000000"/>
            </a:solidFill>
            <a:round/>
            <a:headEnd/>
            <a:tailEnd/>
          </a:ln>
        </p:spPr>
        <p:txBody>
          <a:bodyPr/>
          <a:lstStyle/>
          <a:p>
            <a:endParaRPr lang="zh-TW" altLang="en-US"/>
          </a:p>
        </p:txBody>
      </p:sp>
      <p:sp>
        <p:nvSpPr>
          <p:cNvPr id="109610" name="Rectangle 44"/>
          <p:cNvSpPr>
            <a:spLocks noChangeArrowheads="1"/>
          </p:cNvSpPr>
          <p:nvPr/>
        </p:nvSpPr>
        <p:spPr bwMode="auto">
          <a:xfrm>
            <a:off x="4459288" y="1458913"/>
            <a:ext cx="6350" cy="565150"/>
          </a:xfrm>
          <a:prstGeom prst="rect">
            <a:avLst/>
          </a:prstGeom>
          <a:solidFill>
            <a:srgbClr val="000000"/>
          </a:solidFill>
          <a:ln w="9525">
            <a:noFill/>
            <a:miter lim="800000"/>
            <a:headEnd/>
            <a:tailEnd/>
          </a:ln>
        </p:spPr>
        <p:txBody>
          <a:bodyPr/>
          <a:lstStyle/>
          <a:p>
            <a:endParaRPr lang="zh-TW" altLang="en-US"/>
          </a:p>
        </p:txBody>
      </p:sp>
      <p:sp>
        <p:nvSpPr>
          <p:cNvPr id="109611" name="Line 45"/>
          <p:cNvSpPr>
            <a:spLocks noChangeShapeType="1"/>
          </p:cNvSpPr>
          <p:nvPr/>
        </p:nvSpPr>
        <p:spPr bwMode="auto">
          <a:xfrm>
            <a:off x="4459288" y="1458913"/>
            <a:ext cx="1587" cy="565150"/>
          </a:xfrm>
          <a:prstGeom prst="line">
            <a:avLst/>
          </a:prstGeom>
          <a:noFill/>
          <a:ln w="0">
            <a:solidFill>
              <a:srgbClr val="000000"/>
            </a:solidFill>
            <a:round/>
            <a:headEnd/>
            <a:tailEnd/>
          </a:ln>
        </p:spPr>
        <p:txBody>
          <a:bodyPr/>
          <a:lstStyle/>
          <a:p>
            <a:endParaRPr lang="zh-TW" altLang="en-US"/>
          </a:p>
        </p:txBody>
      </p:sp>
      <p:sp>
        <p:nvSpPr>
          <p:cNvPr id="109612" name="Rectangle 46"/>
          <p:cNvSpPr>
            <a:spLocks noChangeArrowheads="1"/>
          </p:cNvSpPr>
          <p:nvPr/>
        </p:nvSpPr>
        <p:spPr bwMode="auto">
          <a:xfrm>
            <a:off x="8562975" y="1458913"/>
            <a:ext cx="4763" cy="565150"/>
          </a:xfrm>
          <a:prstGeom prst="rect">
            <a:avLst/>
          </a:prstGeom>
          <a:solidFill>
            <a:srgbClr val="000000"/>
          </a:solidFill>
          <a:ln w="9525">
            <a:noFill/>
            <a:miter lim="800000"/>
            <a:headEnd/>
            <a:tailEnd/>
          </a:ln>
        </p:spPr>
        <p:txBody>
          <a:bodyPr/>
          <a:lstStyle/>
          <a:p>
            <a:endParaRPr lang="zh-TW" altLang="en-US"/>
          </a:p>
        </p:txBody>
      </p:sp>
      <p:sp>
        <p:nvSpPr>
          <p:cNvPr id="109613" name="Line 47"/>
          <p:cNvSpPr>
            <a:spLocks noChangeShapeType="1"/>
          </p:cNvSpPr>
          <p:nvPr/>
        </p:nvSpPr>
        <p:spPr bwMode="auto">
          <a:xfrm>
            <a:off x="8562975" y="1458913"/>
            <a:ext cx="1588" cy="565150"/>
          </a:xfrm>
          <a:prstGeom prst="line">
            <a:avLst/>
          </a:prstGeom>
          <a:noFill/>
          <a:ln w="0">
            <a:solidFill>
              <a:srgbClr val="000000"/>
            </a:solidFill>
            <a:round/>
            <a:headEnd/>
            <a:tailEnd/>
          </a:ln>
        </p:spPr>
        <p:txBody>
          <a:bodyPr/>
          <a:lstStyle/>
          <a:p>
            <a:endParaRPr lang="zh-TW" altLang="en-US"/>
          </a:p>
        </p:txBody>
      </p:sp>
      <p:sp>
        <p:nvSpPr>
          <p:cNvPr id="109614" name="Rectangle 48"/>
          <p:cNvSpPr>
            <a:spLocks noChangeArrowheads="1"/>
          </p:cNvSpPr>
          <p:nvPr/>
        </p:nvSpPr>
        <p:spPr bwMode="auto">
          <a:xfrm>
            <a:off x="1485900" y="2028825"/>
            <a:ext cx="508000" cy="274638"/>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109615" name="Rectangle 49"/>
          <p:cNvSpPr>
            <a:spLocks noChangeArrowheads="1"/>
          </p:cNvSpPr>
          <p:nvPr/>
        </p:nvSpPr>
        <p:spPr bwMode="auto">
          <a:xfrm>
            <a:off x="2487613" y="2028825"/>
            <a:ext cx="304800" cy="274638"/>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Hit</a:t>
            </a:r>
            <a:endParaRPr lang="en-US" altLang="zh-TW"/>
          </a:p>
        </p:txBody>
      </p:sp>
      <p:sp>
        <p:nvSpPr>
          <p:cNvPr id="109616" name="Rectangle 50"/>
          <p:cNvSpPr>
            <a:spLocks noChangeArrowheads="1"/>
          </p:cNvSpPr>
          <p:nvPr/>
        </p:nvSpPr>
        <p:spPr bwMode="auto">
          <a:xfrm>
            <a:off x="3627438" y="2028825"/>
            <a:ext cx="304800" cy="274638"/>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Hit</a:t>
            </a:r>
            <a:endParaRPr lang="en-US" altLang="zh-TW"/>
          </a:p>
        </p:txBody>
      </p:sp>
      <p:sp>
        <p:nvSpPr>
          <p:cNvPr id="602163" name="Rectangle 51"/>
          <p:cNvSpPr>
            <a:spLocks noChangeArrowheads="1"/>
          </p:cNvSpPr>
          <p:nvPr/>
        </p:nvSpPr>
        <p:spPr bwMode="auto">
          <a:xfrm>
            <a:off x="4530725" y="2049463"/>
            <a:ext cx="3949700" cy="54927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Yes; but page table never checked if</a:t>
            </a:r>
          </a:p>
          <a:p>
            <a:r>
              <a:rPr lang="en-US" altLang="zh-TW" sz="1800" b="1">
                <a:solidFill>
                  <a:srgbClr val="000000"/>
                </a:solidFill>
                <a:latin typeface="Arial" pitchFamily="34" charset="0"/>
              </a:rPr>
              <a:t>TLB hits</a:t>
            </a:r>
            <a:endParaRPr lang="en-US" altLang="zh-TW"/>
          </a:p>
        </p:txBody>
      </p:sp>
      <p:sp>
        <p:nvSpPr>
          <p:cNvPr id="109618" name="Rectangle 53"/>
          <p:cNvSpPr>
            <a:spLocks noChangeArrowheads="1"/>
          </p:cNvSpPr>
          <p:nvPr/>
        </p:nvSpPr>
        <p:spPr bwMode="auto">
          <a:xfrm>
            <a:off x="1290638" y="2024063"/>
            <a:ext cx="6350" cy="6350"/>
          </a:xfrm>
          <a:prstGeom prst="rect">
            <a:avLst/>
          </a:prstGeom>
          <a:solidFill>
            <a:srgbClr val="000000"/>
          </a:solidFill>
          <a:ln w="9525">
            <a:noFill/>
            <a:miter lim="800000"/>
            <a:headEnd/>
            <a:tailEnd/>
          </a:ln>
        </p:spPr>
        <p:txBody>
          <a:bodyPr/>
          <a:lstStyle/>
          <a:p>
            <a:endParaRPr lang="zh-TW" altLang="en-US"/>
          </a:p>
        </p:txBody>
      </p:sp>
      <p:sp>
        <p:nvSpPr>
          <p:cNvPr id="109619" name="Line 54"/>
          <p:cNvSpPr>
            <a:spLocks noChangeShapeType="1"/>
          </p:cNvSpPr>
          <p:nvPr/>
        </p:nvSpPr>
        <p:spPr bwMode="auto">
          <a:xfrm>
            <a:off x="1290638" y="2024063"/>
            <a:ext cx="6350" cy="1587"/>
          </a:xfrm>
          <a:prstGeom prst="line">
            <a:avLst/>
          </a:prstGeom>
          <a:noFill/>
          <a:ln w="0">
            <a:solidFill>
              <a:srgbClr val="000000"/>
            </a:solidFill>
            <a:round/>
            <a:headEnd/>
            <a:tailEnd/>
          </a:ln>
        </p:spPr>
        <p:txBody>
          <a:bodyPr/>
          <a:lstStyle/>
          <a:p>
            <a:endParaRPr lang="zh-TW" altLang="en-US"/>
          </a:p>
        </p:txBody>
      </p:sp>
      <p:sp>
        <p:nvSpPr>
          <p:cNvPr id="109620" name="Line 55"/>
          <p:cNvSpPr>
            <a:spLocks noChangeShapeType="1"/>
          </p:cNvSpPr>
          <p:nvPr/>
        </p:nvSpPr>
        <p:spPr bwMode="auto">
          <a:xfrm>
            <a:off x="1290638" y="2024063"/>
            <a:ext cx="1587" cy="6350"/>
          </a:xfrm>
          <a:prstGeom prst="line">
            <a:avLst/>
          </a:prstGeom>
          <a:noFill/>
          <a:ln w="0">
            <a:solidFill>
              <a:srgbClr val="000000"/>
            </a:solidFill>
            <a:round/>
            <a:headEnd/>
            <a:tailEnd/>
          </a:ln>
        </p:spPr>
        <p:txBody>
          <a:bodyPr/>
          <a:lstStyle/>
          <a:p>
            <a:endParaRPr lang="zh-TW" altLang="en-US"/>
          </a:p>
        </p:txBody>
      </p:sp>
      <p:sp>
        <p:nvSpPr>
          <p:cNvPr id="109621" name="Rectangle 56"/>
          <p:cNvSpPr>
            <a:spLocks noChangeArrowheads="1"/>
          </p:cNvSpPr>
          <p:nvPr/>
        </p:nvSpPr>
        <p:spPr bwMode="auto">
          <a:xfrm>
            <a:off x="1296988" y="2024063"/>
            <a:ext cx="882650" cy="6350"/>
          </a:xfrm>
          <a:prstGeom prst="rect">
            <a:avLst/>
          </a:prstGeom>
          <a:solidFill>
            <a:srgbClr val="000000"/>
          </a:solidFill>
          <a:ln w="9525">
            <a:noFill/>
            <a:miter lim="800000"/>
            <a:headEnd/>
            <a:tailEnd/>
          </a:ln>
        </p:spPr>
        <p:txBody>
          <a:bodyPr/>
          <a:lstStyle/>
          <a:p>
            <a:endParaRPr lang="zh-TW" altLang="en-US"/>
          </a:p>
        </p:txBody>
      </p:sp>
      <p:sp>
        <p:nvSpPr>
          <p:cNvPr id="109622" name="Line 57"/>
          <p:cNvSpPr>
            <a:spLocks noChangeShapeType="1"/>
          </p:cNvSpPr>
          <p:nvPr/>
        </p:nvSpPr>
        <p:spPr bwMode="auto">
          <a:xfrm>
            <a:off x="1296988" y="2024063"/>
            <a:ext cx="882650" cy="1587"/>
          </a:xfrm>
          <a:prstGeom prst="line">
            <a:avLst/>
          </a:prstGeom>
          <a:noFill/>
          <a:ln w="0">
            <a:solidFill>
              <a:srgbClr val="000000"/>
            </a:solidFill>
            <a:round/>
            <a:headEnd/>
            <a:tailEnd/>
          </a:ln>
        </p:spPr>
        <p:txBody>
          <a:bodyPr/>
          <a:lstStyle/>
          <a:p>
            <a:endParaRPr lang="zh-TW" altLang="en-US"/>
          </a:p>
        </p:txBody>
      </p:sp>
      <p:sp>
        <p:nvSpPr>
          <p:cNvPr id="109623" name="Rectangle 58"/>
          <p:cNvSpPr>
            <a:spLocks noChangeArrowheads="1"/>
          </p:cNvSpPr>
          <p:nvPr/>
        </p:nvSpPr>
        <p:spPr bwMode="auto">
          <a:xfrm>
            <a:off x="2179638" y="2024063"/>
            <a:ext cx="6350" cy="6350"/>
          </a:xfrm>
          <a:prstGeom prst="rect">
            <a:avLst/>
          </a:prstGeom>
          <a:solidFill>
            <a:srgbClr val="000000"/>
          </a:solidFill>
          <a:ln w="9525">
            <a:noFill/>
            <a:miter lim="800000"/>
            <a:headEnd/>
            <a:tailEnd/>
          </a:ln>
        </p:spPr>
        <p:txBody>
          <a:bodyPr/>
          <a:lstStyle/>
          <a:p>
            <a:endParaRPr lang="zh-TW" altLang="en-US"/>
          </a:p>
        </p:txBody>
      </p:sp>
      <p:sp>
        <p:nvSpPr>
          <p:cNvPr id="109624" name="Line 59"/>
          <p:cNvSpPr>
            <a:spLocks noChangeShapeType="1"/>
          </p:cNvSpPr>
          <p:nvPr/>
        </p:nvSpPr>
        <p:spPr bwMode="auto">
          <a:xfrm>
            <a:off x="2179638" y="2024063"/>
            <a:ext cx="6350" cy="1587"/>
          </a:xfrm>
          <a:prstGeom prst="line">
            <a:avLst/>
          </a:prstGeom>
          <a:noFill/>
          <a:ln w="0">
            <a:solidFill>
              <a:srgbClr val="000000"/>
            </a:solidFill>
            <a:round/>
            <a:headEnd/>
            <a:tailEnd/>
          </a:ln>
        </p:spPr>
        <p:txBody>
          <a:bodyPr/>
          <a:lstStyle/>
          <a:p>
            <a:endParaRPr lang="zh-TW" altLang="en-US"/>
          </a:p>
        </p:txBody>
      </p:sp>
      <p:sp>
        <p:nvSpPr>
          <p:cNvPr id="109625" name="Line 60"/>
          <p:cNvSpPr>
            <a:spLocks noChangeShapeType="1"/>
          </p:cNvSpPr>
          <p:nvPr/>
        </p:nvSpPr>
        <p:spPr bwMode="auto">
          <a:xfrm>
            <a:off x="2179638" y="2024063"/>
            <a:ext cx="1587" cy="6350"/>
          </a:xfrm>
          <a:prstGeom prst="line">
            <a:avLst/>
          </a:prstGeom>
          <a:noFill/>
          <a:ln w="0">
            <a:solidFill>
              <a:srgbClr val="000000"/>
            </a:solidFill>
            <a:round/>
            <a:headEnd/>
            <a:tailEnd/>
          </a:ln>
        </p:spPr>
        <p:txBody>
          <a:bodyPr/>
          <a:lstStyle/>
          <a:p>
            <a:endParaRPr lang="zh-TW" altLang="en-US"/>
          </a:p>
        </p:txBody>
      </p:sp>
      <p:sp>
        <p:nvSpPr>
          <p:cNvPr id="109626" name="Rectangle 61"/>
          <p:cNvSpPr>
            <a:spLocks noChangeArrowheads="1"/>
          </p:cNvSpPr>
          <p:nvPr/>
        </p:nvSpPr>
        <p:spPr bwMode="auto">
          <a:xfrm>
            <a:off x="2185988" y="2024063"/>
            <a:ext cx="906462" cy="6350"/>
          </a:xfrm>
          <a:prstGeom prst="rect">
            <a:avLst/>
          </a:prstGeom>
          <a:solidFill>
            <a:srgbClr val="000000"/>
          </a:solidFill>
          <a:ln w="9525">
            <a:noFill/>
            <a:miter lim="800000"/>
            <a:headEnd/>
            <a:tailEnd/>
          </a:ln>
        </p:spPr>
        <p:txBody>
          <a:bodyPr/>
          <a:lstStyle/>
          <a:p>
            <a:endParaRPr lang="zh-TW" altLang="en-US"/>
          </a:p>
        </p:txBody>
      </p:sp>
      <p:sp>
        <p:nvSpPr>
          <p:cNvPr id="109627" name="Line 62"/>
          <p:cNvSpPr>
            <a:spLocks noChangeShapeType="1"/>
          </p:cNvSpPr>
          <p:nvPr/>
        </p:nvSpPr>
        <p:spPr bwMode="auto">
          <a:xfrm>
            <a:off x="2185988" y="2024063"/>
            <a:ext cx="906462" cy="1587"/>
          </a:xfrm>
          <a:prstGeom prst="line">
            <a:avLst/>
          </a:prstGeom>
          <a:noFill/>
          <a:ln w="0">
            <a:solidFill>
              <a:srgbClr val="000000"/>
            </a:solidFill>
            <a:round/>
            <a:headEnd/>
            <a:tailEnd/>
          </a:ln>
        </p:spPr>
        <p:txBody>
          <a:bodyPr/>
          <a:lstStyle/>
          <a:p>
            <a:endParaRPr lang="zh-TW" altLang="en-US"/>
          </a:p>
        </p:txBody>
      </p:sp>
      <p:sp>
        <p:nvSpPr>
          <p:cNvPr id="109628" name="Rectangle 63"/>
          <p:cNvSpPr>
            <a:spLocks noChangeArrowheads="1"/>
          </p:cNvSpPr>
          <p:nvPr/>
        </p:nvSpPr>
        <p:spPr bwMode="auto">
          <a:xfrm>
            <a:off x="3092450" y="2024063"/>
            <a:ext cx="6350" cy="6350"/>
          </a:xfrm>
          <a:prstGeom prst="rect">
            <a:avLst/>
          </a:prstGeom>
          <a:solidFill>
            <a:srgbClr val="000000"/>
          </a:solidFill>
          <a:ln w="9525">
            <a:noFill/>
            <a:miter lim="800000"/>
            <a:headEnd/>
            <a:tailEnd/>
          </a:ln>
        </p:spPr>
        <p:txBody>
          <a:bodyPr/>
          <a:lstStyle/>
          <a:p>
            <a:endParaRPr lang="zh-TW" altLang="en-US"/>
          </a:p>
        </p:txBody>
      </p:sp>
      <p:sp>
        <p:nvSpPr>
          <p:cNvPr id="109629" name="Line 64"/>
          <p:cNvSpPr>
            <a:spLocks noChangeShapeType="1"/>
          </p:cNvSpPr>
          <p:nvPr/>
        </p:nvSpPr>
        <p:spPr bwMode="auto">
          <a:xfrm>
            <a:off x="3092450" y="2024063"/>
            <a:ext cx="6350" cy="1587"/>
          </a:xfrm>
          <a:prstGeom prst="line">
            <a:avLst/>
          </a:prstGeom>
          <a:noFill/>
          <a:ln w="0">
            <a:solidFill>
              <a:srgbClr val="000000"/>
            </a:solidFill>
            <a:round/>
            <a:headEnd/>
            <a:tailEnd/>
          </a:ln>
        </p:spPr>
        <p:txBody>
          <a:bodyPr/>
          <a:lstStyle/>
          <a:p>
            <a:endParaRPr lang="zh-TW" altLang="en-US"/>
          </a:p>
        </p:txBody>
      </p:sp>
      <p:sp>
        <p:nvSpPr>
          <p:cNvPr id="109630" name="Line 65"/>
          <p:cNvSpPr>
            <a:spLocks noChangeShapeType="1"/>
          </p:cNvSpPr>
          <p:nvPr/>
        </p:nvSpPr>
        <p:spPr bwMode="auto">
          <a:xfrm>
            <a:off x="3092450" y="2024063"/>
            <a:ext cx="1588" cy="6350"/>
          </a:xfrm>
          <a:prstGeom prst="line">
            <a:avLst/>
          </a:prstGeom>
          <a:noFill/>
          <a:ln w="0">
            <a:solidFill>
              <a:srgbClr val="000000"/>
            </a:solidFill>
            <a:round/>
            <a:headEnd/>
            <a:tailEnd/>
          </a:ln>
        </p:spPr>
        <p:txBody>
          <a:bodyPr/>
          <a:lstStyle/>
          <a:p>
            <a:endParaRPr lang="zh-TW" altLang="en-US"/>
          </a:p>
        </p:txBody>
      </p:sp>
      <p:sp>
        <p:nvSpPr>
          <p:cNvPr id="109631" name="Rectangle 66"/>
          <p:cNvSpPr>
            <a:spLocks noChangeArrowheads="1"/>
          </p:cNvSpPr>
          <p:nvPr/>
        </p:nvSpPr>
        <p:spPr bwMode="auto">
          <a:xfrm>
            <a:off x="3098800" y="2024063"/>
            <a:ext cx="1360488" cy="6350"/>
          </a:xfrm>
          <a:prstGeom prst="rect">
            <a:avLst/>
          </a:prstGeom>
          <a:solidFill>
            <a:srgbClr val="000000"/>
          </a:solidFill>
          <a:ln w="9525">
            <a:noFill/>
            <a:miter lim="800000"/>
            <a:headEnd/>
            <a:tailEnd/>
          </a:ln>
        </p:spPr>
        <p:txBody>
          <a:bodyPr/>
          <a:lstStyle/>
          <a:p>
            <a:endParaRPr lang="zh-TW" altLang="en-US"/>
          </a:p>
        </p:txBody>
      </p:sp>
      <p:sp>
        <p:nvSpPr>
          <p:cNvPr id="109632" name="Line 67"/>
          <p:cNvSpPr>
            <a:spLocks noChangeShapeType="1"/>
          </p:cNvSpPr>
          <p:nvPr/>
        </p:nvSpPr>
        <p:spPr bwMode="auto">
          <a:xfrm>
            <a:off x="3098800" y="2024063"/>
            <a:ext cx="1360488" cy="1587"/>
          </a:xfrm>
          <a:prstGeom prst="line">
            <a:avLst/>
          </a:prstGeom>
          <a:noFill/>
          <a:ln w="0">
            <a:solidFill>
              <a:srgbClr val="000000"/>
            </a:solidFill>
            <a:round/>
            <a:headEnd/>
            <a:tailEnd/>
          </a:ln>
        </p:spPr>
        <p:txBody>
          <a:bodyPr/>
          <a:lstStyle/>
          <a:p>
            <a:endParaRPr lang="zh-TW" altLang="en-US"/>
          </a:p>
        </p:txBody>
      </p:sp>
      <p:sp>
        <p:nvSpPr>
          <p:cNvPr id="109633" name="Rectangle 68"/>
          <p:cNvSpPr>
            <a:spLocks noChangeArrowheads="1"/>
          </p:cNvSpPr>
          <p:nvPr/>
        </p:nvSpPr>
        <p:spPr bwMode="auto">
          <a:xfrm>
            <a:off x="4459288" y="2024063"/>
            <a:ext cx="6350" cy="6350"/>
          </a:xfrm>
          <a:prstGeom prst="rect">
            <a:avLst/>
          </a:prstGeom>
          <a:solidFill>
            <a:srgbClr val="000000"/>
          </a:solidFill>
          <a:ln w="9525">
            <a:noFill/>
            <a:miter lim="800000"/>
            <a:headEnd/>
            <a:tailEnd/>
          </a:ln>
        </p:spPr>
        <p:txBody>
          <a:bodyPr/>
          <a:lstStyle/>
          <a:p>
            <a:endParaRPr lang="zh-TW" altLang="en-US"/>
          </a:p>
        </p:txBody>
      </p:sp>
      <p:sp>
        <p:nvSpPr>
          <p:cNvPr id="109634" name="Line 69"/>
          <p:cNvSpPr>
            <a:spLocks noChangeShapeType="1"/>
          </p:cNvSpPr>
          <p:nvPr/>
        </p:nvSpPr>
        <p:spPr bwMode="auto">
          <a:xfrm>
            <a:off x="4459288" y="2024063"/>
            <a:ext cx="6350" cy="1587"/>
          </a:xfrm>
          <a:prstGeom prst="line">
            <a:avLst/>
          </a:prstGeom>
          <a:noFill/>
          <a:ln w="0">
            <a:solidFill>
              <a:srgbClr val="000000"/>
            </a:solidFill>
            <a:round/>
            <a:headEnd/>
            <a:tailEnd/>
          </a:ln>
        </p:spPr>
        <p:txBody>
          <a:bodyPr/>
          <a:lstStyle/>
          <a:p>
            <a:endParaRPr lang="zh-TW" altLang="en-US"/>
          </a:p>
        </p:txBody>
      </p:sp>
      <p:sp>
        <p:nvSpPr>
          <p:cNvPr id="109635" name="Line 70"/>
          <p:cNvSpPr>
            <a:spLocks noChangeShapeType="1"/>
          </p:cNvSpPr>
          <p:nvPr/>
        </p:nvSpPr>
        <p:spPr bwMode="auto">
          <a:xfrm>
            <a:off x="4459288" y="2024063"/>
            <a:ext cx="1587" cy="6350"/>
          </a:xfrm>
          <a:prstGeom prst="line">
            <a:avLst/>
          </a:prstGeom>
          <a:noFill/>
          <a:ln w="0">
            <a:solidFill>
              <a:srgbClr val="000000"/>
            </a:solidFill>
            <a:round/>
            <a:headEnd/>
            <a:tailEnd/>
          </a:ln>
        </p:spPr>
        <p:txBody>
          <a:bodyPr/>
          <a:lstStyle/>
          <a:p>
            <a:endParaRPr lang="zh-TW" altLang="en-US"/>
          </a:p>
        </p:txBody>
      </p:sp>
      <p:sp>
        <p:nvSpPr>
          <p:cNvPr id="109636" name="Rectangle 71"/>
          <p:cNvSpPr>
            <a:spLocks noChangeArrowheads="1"/>
          </p:cNvSpPr>
          <p:nvPr/>
        </p:nvSpPr>
        <p:spPr bwMode="auto">
          <a:xfrm>
            <a:off x="4465638" y="2024063"/>
            <a:ext cx="4097337" cy="6350"/>
          </a:xfrm>
          <a:prstGeom prst="rect">
            <a:avLst/>
          </a:prstGeom>
          <a:solidFill>
            <a:srgbClr val="000000"/>
          </a:solidFill>
          <a:ln w="9525">
            <a:noFill/>
            <a:miter lim="800000"/>
            <a:headEnd/>
            <a:tailEnd/>
          </a:ln>
        </p:spPr>
        <p:txBody>
          <a:bodyPr/>
          <a:lstStyle/>
          <a:p>
            <a:endParaRPr lang="zh-TW" altLang="en-US"/>
          </a:p>
        </p:txBody>
      </p:sp>
      <p:sp>
        <p:nvSpPr>
          <p:cNvPr id="109637" name="Line 72"/>
          <p:cNvSpPr>
            <a:spLocks noChangeShapeType="1"/>
          </p:cNvSpPr>
          <p:nvPr/>
        </p:nvSpPr>
        <p:spPr bwMode="auto">
          <a:xfrm>
            <a:off x="4465638" y="2024063"/>
            <a:ext cx="4097337" cy="1587"/>
          </a:xfrm>
          <a:prstGeom prst="line">
            <a:avLst/>
          </a:prstGeom>
          <a:noFill/>
          <a:ln w="0">
            <a:solidFill>
              <a:srgbClr val="000000"/>
            </a:solidFill>
            <a:round/>
            <a:headEnd/>
            <a:tailEnd/>
          </a:ln>
        </p:spPr>
        <p:txBody>
          <a:bodyPr/>
          <a:lstStyle/>
          <a:p>
            <a:endParaRPr lang="zh-TW" altLang="en-US"/>
          </a:p>
        </p:txBody>
      </p:sp>
      <p:sp>
        <p:nvSpPr>
          <p:cNvPr id="109638" name="Rectangle 73"/>
          <p:cNvSpPr>
            <a:spLocks noChangeArrowheads="1"/>
          </p:cNvSpPr>
          <p:nvPr/>
        </p:nvSpPr>
        <p:spPr bwMode="auto">
          <a:xfrm>
            <a:off x="8562975" y="2024063"/>
            <a:ext cx="4763" cy="6350"/>
          </a:xfrm>
          <a:prstGeom prst="rect">
            <a:avLst/>
          </a:prstGeom>
          <a:solidFill>
            <a:srgbClr val="000000"/>
          </a:solidFill>
          <a:ln w="9525">
            <a:noFill/>
            <a:miter lim="800000"/>
            <a:headEnd/>
            <a:tailEnd/>
          </a:ln>
        </p:spPr>
        <p:txBody>
          <a:bodyPr/>
          <a:lstStyle/>
          <a:p>
            <a:endParaRPr lang="zh-TW" altLang="en-US"/>
          </a:p>
        </p:txBody>
      </p:sp>
      <p:sp>
        <p:nvSpPr>
          <p:cNvPr id="109639" name="Line 74"/>
          <p:cNvSpPr>
            <a:spLocks noChangeShapeType="1"/>
          </p:cNvSpPr>
          <p:nvPr/>
        </p:nvSpPr>
        <p:spPr bwMode="auto">
          <a:xfrm>
            <a:off x="8562975" y="2024063"/>
            <a:ext cx="4763" cy="1587"/>
          </a:xfrm>
          <a:prstGeom prst="line">
            <a:avLst/>
          </a:prstGeom>
          <a:noFill/>
          <a:ln w="0">
            <a:solidFill>
              <a:srgbClr val="000000"/>
            </a:solidFill>
            <a:round/>
            <a:headEnd/>
            <a:tailEnd/>
          </a:ln>
        </p:spPr>
        <p:txBody>
          <a:bodyPr/>
          <a:lstStyle/>
          <a:p>
            <a:endParaRPr lang="zh-TW" altLang="en-US"/>
          </a:p>
        </p:txBody>
      </p:sp>
      <p:sp>
        <p:nvSpPr>
          <p:cNvPr id="109640" name="Line 75"/>
          <p:cNvSpPr>
            <a:spLocks noChangeShapeType="1"/>
          </p:cNvSpPr>
          <p:nvPr/>
        </p:nvSpPr>
        <p:spPr bwMode="auto">
          <a:xfrm>
            <a:off x="8562975" y="2024063"/>
            <a:ext cx="1588" cy="6350"/>
          </a:xfrm>
          <a:prstGeom prst="line">
            <a:avLst/>
          </a:prstGeom>
          <a:noFill/>
          <a:ln w="0">
            <a:solidFill>
              <a:srgbClr val="000000"/>
            </a:solidFill>
            <a:round/>
            <a:headEnd/>
            <a:tailEnd/>
          </a:ln>
        </p:spPr>
        <p:txBody>
          <a:bodyPr/>
          <a:lstStyle/>
          <a:p>
            <a:endParaRPr lang="zh-TW" altLang="en-US"/>
          </a:p>
        </p:txBody>
      </p:sp>
      <p:sp>
        <p:nvSpPr>
          <p:cNvPr id="109641" name="Rectangle 76"/>
          <p:cNvSpPr>
            <a:spLocks noChangeArrowheads="1"/>
          </p:cNvSpPr>
          <p:nvPr/>
        </p:nvSpPr>
        <p:spPr bwMode="auto">
          <a:xfrm>
            <a:off x="1290638" y="2030413"/>
            <a:ext cx="6350" cy="565150"/>
          </a:xfrm>
          <a:prstGeom prst="rect">
            <a:avLst/>
          </a:prstGeom>
          <a:solidFill>
            <a:srgbClr val="000000"/>
          </a:solidFill>
          <a:ln w="9525">
            <a:noFill/>
            <a:miter lim="800000"/>
            <a:headEnd/>
            <a:tailEnd/>
          </a:ln>
        </p:spPr>
        <p:txBody>
          <a:bodyPr/>
          <a:lstStyle/>
          <a:p>
            <a:endParaRPr lang="zh-TW" altLang="en-US"/>
          </a:p>
        </p:txBody>
      </p:sp>
      <p:sp>
        <p:nvSpPr>
          <p:cNvPr id="109642" name="Line 77"/>
          <p:cNvSpPr>
            <a:spLocks noChangeShapeType="1"/>
          </p:cNvSpPr>
          <p:nvPr/>
        </p:nvSpPr>
        <p:spPr bwMode="auto">
          <a:xfrm>
            <a:off x="1290638" y="2030413"/>
            <a:ext cx="1587" cy="565150"/>
          </a:xfrm>
          <a:prstGeom prst="line">
            <a:avLst/>
          </a:prstGeom>
          <a:noFill/>
          <a:ln w="0">
            <a:solidFill>
              <a:srgbClr val="000000"/>
            </a:solidFill>
            <a:round/>
            <a:headEnd/>
            <a:tailEnd/>
          </a:ln>
        </p:spPr>
        <p:txBody>
          <a:bodyPr/>
          <a:lstStyle/>
          <a:p>
            <a:endParaRPr lang="zh-TW" altLang="en-US"/>
          </a:p>
        </p:txBody>
      </p:sp>
      <p:sp>
        <p:nvSpPr>
          <p:cNvPr id="109643" name="Rectangle 78"/>
          <p:cNvSpPr>
            <a:spLocks noChangeArrowheads="1"/>
          </p:cNvSpPr>
          <p:nvPr/>
        </p:nvSpPr>
        <p:spPr bwMode="auto">
          <a:xfrm>
            <a:off x="2179638" y="2030413"/>
            <a:ext cx="6350" cy="565150"/>
          </a:xfrm>
          <a:prstGeom prst="rect">
            <a:avLst/>
          </a:prstGeom>
          <a:solidFill>
            <a:srgbClr val="000000"/>
          </a:solidFill>
          <a:ln w="9525">
            <a:noFill/>
            <a:miter lim="800000"/>
            <a:headEnd/>
            <a:tailEnd/>
          </a:ln>
        </p:spPr>
        <p:txBody>
          <a:bodyPr/>
          <a:lstStyle/>
          <a:p>
            <a:endParaRPr lang="zh-TW" altLang="en-US"/>
          </a:p>
        </p:txBody>
      </p:sp>
      <p:sp>
        <p:nvSpPr>
          <p:cNvPr id="109644" name="Line 79"/>
          <p:cNvSpPr>
            <a:spLocks noChangeShapeType="1"/>
          </p:cNvSpPr>
          <p:nvPr/>
        </p:nvSpPr>
        <p:spPr bwMode="auto">
          <a:xfrm>
            <a:off x="2179638" y="2030413"/>
            <a:ext cx="1587" cy="565150"/>
          </a:xfrm>
          <a:prstGeom prst="line">
            <a:avLst/>
          </a:prstGeom>
          <a:noFill/>
          <a:ln w="0">
            <a:solidFill>
              <a:srgbClr val="000000"/>
            </a:solidFill>
            <a:round/>
            <a:headEnd/>
            <a:tailEnd/>
          </a:ln>
        </p:spPr>
        <p:txBody>
          <a:bodyPr/>
          <a:lstStyle/>
          <a:p>
            <a:endParaRPr lang="zh-TW" altLang="en-US"/>
          </a:p>
        </p:txBody>
      </p:sp>
      <p:sp>
        <p:nvSpPr>
          <p:cNvPr id="109645" name="Rectangle 80"/>
          <p:cNvSpPr>
            <a:spLocks noChangeArrowheads="1"/>
          </p:cNvSpPr>
          <p:nvPr/>
        </p:nvSpPr>
        <p:spPr bwMode="auto">
          <a:xfrm>
            <a:off x="3092450" y="2030413"/>
            <a:ext cx="6350" cy="565150"/>
          </a:xfrm>
          <a:prstGeom prst="rect">
            <a:avLst/>
          </a:prstGeom>
          <a:solidFill>
            <a:srgbClr val="000000"/>
          </a:solidFill>
          <a:ln w="9525">
            <a:noFill/>
            <a:miter lim="800000"/>
            <a:headEnd/>
            <a:tailEnd/>
          </a:ln>
        </p:spPr>
        <p:txBody>
          <a:bodyPr/>
          <a:lstStyle/>
          <a:p>
            <a:endParaRPr lang="zh-TW" altLang="en-US"/>
          </a:p>
        </p:txBody>
      </p:sp>
      <p:sp>
        <p:nvSpPr>
          <p:cNvPr id="109646" name="Line 81"/>
          <p:cNvSpPr>
            <a:spLocks noChangeShapeType="1"/>
          </p:cNvSpPr>
          <p:nvPr/>
        </p:nvSpPr>
        <p:spPr bwMode="auto">
          <a:xfrm>
            <a:off x="3092450" y="2030413"/>
            <a:ext cx="1588" cy="565150"/>
          </a:xfrm>
          <a:prstGeom prst="line">
            <a:avLst/>
          </a:prstGeom>
          <a:noFill/>
          <a:ln w="0">
            <a:solidFill>
              <a:srgbClr val="000000"/>
            </a:solidFill>
            <a:round/>
            <a:headEnd/>
            <a:tailEnd/>
          </a:ln>
        </p:spPr>
        <p:txBody>
          <a:bodyPr/>
          <a:lstStyle/>
          <a:p>
            <a:endParaRPr lang="zh-TW" altLang="en-US"/>
          </a:p>
        </p:txBody>
      </p:sp>
      <p:sp>
        <p:nvSpPr>
          <p:cNvPr id="109647" name="Rectangle 82"/>
          <p:cNvSpPr>
            <a:spLocks noChangeArrowheads="1"/>
          </p:cNvSpPr>
          <p:nvPr/>
        </p:nvSpPr>
        <p:spPr bwMode="auto">
          <a:xfrm>
            <a:off x="4459288" y="2030413"/>
            <a:ext cx="6350" cy="565150"/>
          </a:xfrm>
          <a:prstGeom prst="rect">
            <a:avLst/>
          </a:prstGeom>
          <a:solidFill>
            <a:srgbClr val="000000"/>
          </a:solidFill>
          <a:ln w="9525">
            <a:noFill/>
            <a:miter lim="800000"/>
            <a:headEnd/>
            <a:tailEnd/>
          </a:ln>
        </p:spPr>
        <p:txBody>
          <a:bodyPr/>
          <a:lstStyle/>
          <a:p>
            <a:endParaRPr lang="zh-TW" altLang="en-US"/>
          </a:p>
        </p:txBody>
      </p:sp>
      <p:sp>
        <p:nvSpPr>
          <p:cNvPr id="109648" name="Line 83"/>
          <p:cNvSpPr>
            <a:spLocks noChangeShapeType="1"/>
          </p:cNvSpPr>
          <p:nvPr/>
        </p:nvSpPr>
        <p:spPr bwMode="auto">
          <a:xfrm>
            <a:off x="4459288" y="2030413"/>
            <a:ext cx="1587" cy="565150"/>
          </a:xfrm>
          <a:prstGeom prst="line">
            <a:avLst/>
          </a:prstGeom>
          <a:noFill/>
          <a:ln w="0">
            <a:solidFill>
              <a:srgbClr val="000000"/>
            </a:solidFill>
            <a:round/>
            <a:headEnd/>
            <a:tailEnd/>
          </a:ln>
        </p:spPr>
        <p:txBody>
          <a:bodyPr/>
          <a:lstStyle/>
          <a:p>
            <a:endParaRPr lang="zh-TW" altLang="en-US"/>
          </a:p>
        </p:txBody>
      </p:sp>
      <p:sp>
        <p:nvSpPr>
          <p:cNvPr id="109649" name="Rectangle 84"/>
          <p:cNvSpPr>
            <a:spLocks noChangeArrowheads="1"/>
          </p:cNvSpPr>
          <p:nvPr/>
        </p:nvSpPr>
        <p:spPr bwMode="auto">
          <a:xfrm>
            <a:off x="8562975" y="2030413"/>
            <a:ext cx="4763" cy="565150"/>
          </a:xfrm>
          <a:prstGeom prst="rect">
            <a:avLst/>
          </a:prstGeom>
          <a:solidFill>
            <a:srgbClr val="000000"/>
          </a:solidFill>
          <a:ln w="9525">
            <a:noFill/>
            <a:miter lim="800000"/>
            <a:headEnd/>
            <a:tailEnd/>
          </a:ln>
        </p:spPr>
        <p:txBody>
          <a:bodyPr/>
          <a:lstStyle/>
          <a:p>
            <a:endParaRPr lang="zh-TW" altLang="en-US"/>
          </a:p>
        </p:txBody>
      </p:sp>
      <p:sp>
        <p:nvSpPr>
          <p:cNvPr id="109650" name="Line 85"/>
          <p:cNvSpPr>
            <a:spLocks noChangeShapeType="1"/>
          </p:cNvSpPr>
          <p:nvPr/>
        </p:nvSpPr>
        <p:spPr bwMode="auto">
          <a:xfrm>
            <a:off x="8562975" y="2030413"/>
            <a:ext cx="1588" cy="565150"/>
          </a:xfrm>
          <a:prstGeom prst="line">
            <a:avLst/>
          </a:prstGeom>
          <a:noFill/>
          <a:ln w="0">
            <a:solidFill>
              <a:srgbClr val="000000"/>
            </a:solidFill>
            <a:round/>
            <a:headEnd/>
            <a:tailEnd/>
          </a:ln>
        </p:spPr>
        <p:txBody>
          <a:bodyPr/>
          <a:lstStyle/>
          <a:p>
            <a:endParaRPr lang="zh-TW" altLang="en-US"/>
          </a:p>
        </p:txBody>
      </p:sp>
      <p:sp>
        <p:nvSpPr>
          <p:cNvPr id="109651" name="Rectangle 86"/>
          <p:cNvSpPr>
            <a:spLocks noChangeArrowheads="1"/>
          </p:cNvSpPr>
          <p:nvPr/>
        </p:nvSpPr>
        <p:spPr bwMode="auto">
          <a:xfrm>
            <a:off x="1585913" y="2600325"/>
            <a:ext cx="304800" cy="274638"/>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Hit</a:t>
            </a:r>
            <a:endParaRPr lang="en-US" altLang="zh-TW"/>
          </a:p>
        </p:txBody>
      </p:sp>
      <p:sp>
        <p:nvSpPr>
          <p:cNvPr id="109652" name="Rectangle 87"/>
          <p:cNvSpPr>
            <a:spLocks noChangeArrowheads="1"/>
          </p:cNvSpPr>
          <p:nvPr/>
        </p:nvSpPr>
        <p:spPr bwMode="auto">
          <a:xfrm>
            <a:off x="2386013" y="2600325"/>
            <a:ext cx="508000" cy="274638"/>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109653" name="Rectangle 88"/>
          <p:cNvSpPr>
            <a:spLocks noChangeArrowheads="1"/>
          </p:cNvSpPr>
          <p:nvPr/>
        </p:nvSpPr>
        <p:spPr bwMode="auto">
          <a:xfrm>
            <a:off x="3627438" y="2600325"/>
            <a:ext cx="304800" cy="274638"/>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Hit</a:t>
            </a:r>
            <a:endParaRPr lang="en-US" altLang="zh-TW"/>
          </a:p>
        </p:txBody>
      </p:sp>
      <p:sp>
        <p:nvSpPr>
          <p:cNvPr id="602201" name="Rectangle 89"/>
          <p:cNvSpPr>
            <a:spLocks noChangeArrowheads="1"/>
          </p:cNvSpPr>
          <p:nvPr/>
        </p:nvSpPr>
        <p:spPr bwMode="auto">
          <a:xfrm>
            <a:off x="4530725" y="2620963"/>
            <a:ext cx="3695700" cy="54927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TLB miss, but entry found in page</a:t>
            </a:r>
          </a:p>
          <a:p>
            <a:r>
              <a:rPr lang="en-US" altLang="zh-TW" sz="1800" b="1">
                <a:solidFill>
                  <a:srgbClr val="000000"/>
                </a:solidFill>
                <a:latin typeface="Arial" pitchFamily="34" charset="0"/>
              </a:rPr>
              <a:t>table;after retry, data in cache</a:t>
            </a:r>
            <a:endParaRPr lang="en-US" altLang="zh-TW"/>
          </a:p>
        </p:txBody>
      </p:sp>
      <p:sp>
        <p:nvSpPr>
          <p:cNvPr id="109655" name="Rectangle 91"/>
          <p:cNvSpPr>
            <a:spLocks noChangeArrowheads="1"/>
          </p:cNvSpPr>
          <p:nvPr/>
        </p:nvSpPr>
        <p:spPr bwMode="auto">
          <a:xfrm>
            <a:off x="1290638" y="2595563"/>
            <a:ext cx="6350" cy="4762"/>
          </a:xfrm>
          <a:prstGeom prst="rect">
            <a:avLst/>
          </a:prstGeom>
          <a:solidFill>
            <a:srgbClr val="000000"/>
          </a:solidFill>
          <a:ln w="9525">
            <a:noFill/>
            <a:miter lim="800000"/>
            <a:headEnd/>
            <a:tailEnd/>
          </a:ln>
        </p:spPr>
        <p:txBody>
          <a:bodyPr/>
          <a:lstStyle/>
          <a:p>
            <a:endParaRPr lang="zh-TW" altLang="en-US"/>
          </a:p>
        </p:txBody>
      </p:sp>
      <p:sp>
        <p:nvSpPr>
          <p:cNvPr id="109656" name="Line 92"/>
          <p:cNvSpPr>
            <a:spLocks noChangeShapeType="1"/>
          </p:cNvSpPr>
          <p:nvPr/>
        </p:nvSpPr>
        <p:spPr bwMode="auto">
          <a:xfrm>
            <a:off x="1290638" y="2595563"/>
            <a:ext cx="6350" cy="1587"/>
          </a:xfrm>
          <a:prstGeom prst="line">
            <a:avLst/>
          </a:prstGeom>
          <a:noFill/>
          <a:ln w="0">
            <a:solidFill>
              <a:srgbClr val="000000"/>
            </a:solidFill>
            <a:round/>
            <a:headEnd/>
            <a:tailEnd/>
          </a:ln>
        </p:spPr>
        <p:txBody>
          <a:bodyPr/>
          <a:lstStyle/>
          <a:p>
            <a:endParaRPr lang="zh-TW" altLang="en-US"/>
          </a:p>
        </p:txBody>
      </p:sp>
      <p:sp>
        <p:nvSpPr>
          <p:cNvPr id="109657" name="Line 93"/>
          <p:cNvSpPr>
            <a:spLocks noChangeShapeType="1"/>
          </p:cNvSpPr>
          <p:nvPr/>
        </p:nvSpPr>
        <p:spPr bwMode="auto">
          <a:xfrm>
            <a:off x="1290638" y="2595563"/>
            <a:ext cx="1587" cy="4762"/>
          </a:xfrm>
          <a:prstGeom prst="line">
            <a:avLst/>
          </a:prstGeom>
          <a:noFill/>
          <a:ln w="0">
            <a:solidFill>
              <a:srgbClr val="000000"/>
            </a:solidFill>
            <a:round/>
            <a:headEnd/>
            <a:tailEnd/>
          </a:ln>
        </p:spPr>
        <p:txBody>
          <a:bodyPr/>
          <a:lstStyle/>
          <a:p>
            <a:endParaRPr lang="zh-TW" altLang="en-US"/>
          </a:p>
        </p:txBody>
      </p:sp>
      <p:sp>
        <p:nvSpPr>
          <p:cNvPr id="109658" name="Rectangle 94"/>
          <p:cNvSpPr>
            <a:spLocks noChangeArrowheads="1"/>
          </p:cNvSpPr>
          <p:nvPr/>
        </p:nvSpPr>
        <p:spPr bwMode="auto">
          <a:xfrm>
            <a:off x="1296988" y="2595563"/>
            <a:ext cx="882650" cy="4762"/>
          </a:xfrm>
          <a:prstGeom prst="rect">
            <a:avLst/>
          </a:prstGeom>
          <a:solidFill>
            <a:srgbClr val="000000"/>
          </a:solidFill>
          <a:ln w="9525">
            <a:noFill/>
            <a:miter lim="800000"/>
            <a:headEnd/>
            <a:tailEnd/>
          </a:ln>
        </p:spPr>
        <p:txBody>
          <a:bodyPr/>
          <a:lstStyle/>
          <a:p>
            <a:endParaRPr lang="zh-TW" altLang="en-US"/>
          </a:p>
        </p:txBody>
      </p:sp>
      <p:sp>
        <p:nvSpPr>
          <p:cNvPr id="109659" name="Line 95"/>
          <p:cNvSpPr>
            <a:spLocks noChangeShapeType="1"/>
          </p:cNvSpPr>
          <p:nvPr/>
        </p:nvSpPr>
        <p:spPr bwMode="auto">
          <a:xfrm>
            <a:off x="1296988" y="2595563"/>
            <a:ext cx="882650" cy="1587"/>
          </a:xfrm>
          <a:prstGeom prst="line">
            <a:avLst/>
          </a:prstGeom>
          <a:noFill/>
          <a:ln w="0">
            <a:solidFill>
              <a:srgbClr val="000000"/>
            </a:solidFill>
            <a:round/>
            <a:headEnd/>
            <a:tailEnd/>
          </a:ln>
        </p:spPr>
        <p:txBody>
          <a:bodyPr/>
          <a:lstStyle/>
          <a:p>
            <a:endParaRPr lang="zh-TW" altLang="en-US"/>
          </a:p>
        </p:txBody>
      </p:sp>
      <p:sp>
        <p:nvSpPr>
          <p:cNvPr id="109660" name="Rectangle 96"/>
          <p:cNvSpPr>
            <a:spLocks noChangeArrowheads="1"/>
          </p:cNvSpPr>
          <p:nvPr/>
        </p:nvSpPr>
        <p:spPr bwMode="auto">
          <a:xfrm>
            <a:off x="2179638" y="2595563"/>
            <a:ext cx="6350" cy="4762"/>
          </a:xfrm>
          <a:prstGeom prst="rect">
            <a:avLst/>
          </a:prstGeom>
          <a:solidFill>
            <a:srgbClr val="000000"/>
          </a:solidFill>
          <a:ln w="9525">
            <a:noFill/>
            <a:miter lim="800000"/>
            <a:headEnd/>
            <a:tailEnd/>
          </a:ln>
        </p:spPr>
        <p:txBody>
          <a:bodyPr/>
          <a:lstStyle/>
          <a:p>
            <a:endParaRPr lang="zh-TW" altLang="en-US"/>
          </a:p>
        </p:txBody>
      </p:sp>
      <p:sp>
        <p:nvSpPr>
          <p:cNvPr id="109661" name="Line 97"/>
          <p:cNvSpPr>
            <a:spLocks noChangeShapeType="1"/>
          </p:cNvSpPr>
          <p:nvPr/>
        </p:nvSpPr>
        <p:spPr bwMode="auto">
          <a:xfrm>
            <a:off x="2179638" y="2595563"/>
            <a:ext cx="6350" cy="1587"/>
          </a:xfrm>
          <a:prstGeom prst="line">
            <a:avLst/>
          </a:prstGeom>
          <a:noFill/>
          <a:ln w="0">
            <a:solidFill>
              <a:srgbClr val="000000"/>
            </a:solidFill>
            <a:round/>
            <a:headEnd/>
            <a:tailEnd/>
          </a:ln>
        </p:spPr>
        <p:txBody>
          <a:bodyPr/>
          <a:lstStyle/>
          <a:p>
            <a:endParaRPr lang="zh-TW" altLang="en-US"/>
          </a:p>
        </p:txBody>
      </p:sp>
      <p:sp>
        <p:nvSpPr>
          <p:cNvPr id="109662" name="Line 98"/>
          <p:cNvSpPr>
            <a:spLocks noChangeShapeType="1"/>
          </p:cNvSpPr>
          <p:nvPr/>
        </p:nvSpPr>
        <p:spPr bwMode="auto">
          <a:xfrm>
            <a:off x="2179638" y="2595563"/>
            <a:ext cx="1587" cy="4762"/>
          </a:xfrm>
          <a:prstGeom prst="line">
            <a:avLst/>
          </a:prstGeom>
          <a:noFill/>
          <a:ln w="0">
            <a:solidFill>
              <a:srgbClr val="000000"/>
            </a:solidFill>
            <a:round/>
            <a:headEnd/>
            <a:tailEnd/>
          </a:ln>
        </p:spPr>
        <p:txBody>
          <a:bodyPr/>
          <a:lstStyle/>
          <a:p>
            <a:endParaRPr lang="zh-TW" altLang="en-US"/>
          </a:p>
        </p:txBody>
      </p:sp>
      <p:sp>
        <p:nvSpPr>
          <p:cNvPr id="109663" name="Rectangle 99"/>
          <p:cNvSpPr>
            <a:spLocks noChangeArrowheads="1"/>
          </p:cNvSpPr>
          <p:nvPr/>
        </p:nvSpPr>
        <p:spPr bwMode="auto">
          <a:xfrm>
            <a:off x="2185988" y="2595563"/>
            <a:ext cx="906462" cy="4762"/>
          </a:xfrm>
          <a:prstGeom prst="rect">
            <a:avLst/>
          </a:prstGeom>
          <a:solidFill>
            <a:srgbClr val="000000"/>
          </a:solidFill>
          <a:ln w="9525">
            <a:noFill/>
            <a:miter lim="800000"/>
            <a:headEnd/>
            <a:tailEnd/>
          </a:ln>
        </p:spPr>
        <p:txBody>
          <a:bodyPr/>
          <a:lstStyle/>
          <a:p>
            <a:endParaRPr lang="zh-TW" altLang="en-US"/>
          </a:p>
        </p:txBody>
      </p:sp>
      <p:sp>
        <p:nvSpPr>
          <p:cNvPr id="109664" name="Line 100"/>
          <p:cNvSpPr>
            <a:spLocks noChangeShapeType="1"/>
          </p:cNvSpPr>
          <p:nvPr/>
        </p:nvSpPr>
        <p:spPr bwMode="auto">
          <a:xfrm>
            <a:off x="2185988" y="2595563"/>
            <a:ext cx="906462" cy="1587"/>
          </a:xfrm>
          <a:prstGeom prst="line">
            <a:avLst/>
          </a:prstGeom>
          <a:noFill/>
          <a:ln w="0">
            <a:solidFill>
              <a:srgbClr val="000000"/>
            </a:solidFill>
            <a:round/>
            <a:headEnd/>
            <a:tailEnd/>
          </a:ln>
        </p:spPr>
        <p:txBody>
          <a:bodyPr/>
          <a:lstStyle/>
          <a:p>
            <a:endParaRPr lang="zh-TW" altLang="en-US"/>
          </a:p>
        </p:txBody>
      </p:sp>
      <p:sp>
        <p:nvSpPr>
          <p:cNvPr id="109665" name="Rectangle 101"/>
          <p:cNvSpPr>
            <a:spLocks noChangeArrowheads="1"/>
          </p:cNvSpPr>
          <p:nvPr/>
        </p:nvSpPr>
        <p:spPr bwMode="auto">
          <a:xfrm>
            <a:off x="3092450" y="2595563"/>
            <a:ext cx="6350" cy="4762"/>
          </a:xfrm>
          <a:prstGeom prst="rect">
            <a:avLst/>
          </a:prstGeom>
          <a:solidFill>
            <a:srgbClr val="000000"/>
          </a:solidFill>
          <a:ln w="9525">
            <a:noFill/>
            <a:miter lim="800000"/>
            <a:headEnd/>
            <a:tailEnd/>
          </a:ln>
        </p:spPr>
        <p:txBody>
          <a:bodyPr/>
          <a:lstStyle/>
          <a:p>
            <a:endParaRPr lang="zh-TW" altLang="en-US"/>
          </a:p>
        </p:txBody>
      </p:sp>
      <p:sp>
        <p:nvSpPr>
          <p:cNvPr id="109666" name="Line 102"/>
          <p:cNvSpPr>
            <a:spLocks noChangeShapeType="1"/>
          </p:cNvSpPr>
          <p:nvPr/>
        </p:nvSpPr>
        <p:spPr bwMode="auto">
          <a:xfrm>
            <a:off x="3092450" y="2595563"/>
            <a:ext cx="6350" cy="1587"/>
          </a:xfrm>
          <a:prstGeom prst="line">
            <a:avLst/>
          </a:prstGeom>
          <a:noFill/>
          <a:ln w="0">
            <a:solidFill>
              <a:srgbClr val="000000"/>
            </a:solidFill>
            <a:round/>
            <a:headEnd/>
            <a:tailEnd/>
          </a:ln>
        </p:spPr>
        <p:txBody>
          <a:bodyPr/>
          <a:lstStyle/>
          <a:p>
            <a:endParaRPr lang="zh-TW" altLang="en-US"/>
          </a:p>
        </p:txBody>
      </p:sp>
      <p:sp>
        <p:nvSpPr>
          <p:cNvPr id="109667" name="Line 103"/>
          <p:cNvSpPr>
            <a:spLocks noChangeShapeType="1"/>
          </p:cNvSpPr>
          <p:nvPr/>
        </p:nvSpPr>
        <p:spPr bwMode="auto">
          <a:xfrm>
            <a:off x="3092450" y="2595563"/>
            <a:ext cx="1588" cy="4762"/>
          </a:xfrm>
          <a:prstGeom prst="line">
            <a:avLst/>
          </a:prstGeom>
          <a:noFill/>
          <a:ln w="0">
            <a:solidFill>
              <a:srgbClr val="000000"/>
            </a:solidFill>
            <a:round/>
            <a:headEnd/>
            <a:tailEnd/>
          </a:ln>
        </p:spPr>
        <p:txBody>
          <a:bodyPr/>
          <a:lstStyle/>
          <a:p>
            <a:endParaRPr lang="zh-TW" altLang="en-US"/>
          </a:p>
        </p:txBody>
      </p:sp>
      <p:sp>
        <p:nvSpPr>
          <p:cNvPr id="109668" name="Rectangle 104"/>
          <p:cNvSpPr>
            <a:spLocks noChangeArrowheads="1"/>
          </p:cNvSpPr>
          <p:nvPr/>
        </p:nvSpPr>
        <p:spPr bwMode="auto">
          <a:xfrm>
            <a:off x="3098800" y="2595563"/>
            <a:ext cx="1360488" cy="4762"/>
          </a:xfrm>
          <a:prstGeom prst="rect">
            <a:avLst/>
          </a:prstGeom>
          <a:solidFill>
            <a:srgbClr val="000000"/>
          </a:solidFill>
          <a:ln w="9525">
            <a:noFill/>
            <a:miter lim="800000"/>
            <a:headEnd/>
            <a:tailEnd/>
          </a:ln>
        </p:spPr>
        <p:txBody>
          <a:bodyPr/>
          <a:lstStyle/>
          <a:p>
            <a:endParaRPr lang="zh-TW" altLang="en-US"/>
          </a:p>
        </p:txBody>
      </p:sp>
      <p:sp>
        <p:nvSpPr>
          <p:cNvPr id="109669" name="Line 105"/>
          <p:cNvSpPr>
            <a:spLocks noChangeShapeType="1"/>
          </p:cNvSpPr>
          <p:nvPr/>
        </p:nvSpPr>
        <p:spPr bwMode="auto">
          <a:xfrm>
            <a:off x="3098800" y="2595563"/>
            <a:ext cx="1360488" cy="1587"/>
          </a:xfrm>
          <a:prstGeom prst="line">
            <a:avLst/>
          </a:prstGeom>
          <a:noFill/>
          <a:ln w="0">
            <a:solidFill>
              <a:srgbClr val="000000"/>
            </a:solidFill>
            <a:round/>
            <a:headEnd/>
            <a:tailEnd/>
          </a:ln>
        </p:spPr>
        <p:txBody>
          <a:bodyPr/>
          <a:lstStyle/>
          <a:p>
            <a:endParaRPr lang="zh-TW" altLang="en-US"/>
          </a:p>
        </p:txBody>
      </p:sp>
      <p:sp>
        <p:nvSpPr>
          <p:cNvPr id="109670" name="Rectangle 106"/>
          <p:cNvSpPr>
            <a:spLocks noChangeArrowheads="1"/>
          </p:cNvSpPr>
          <p:nvPr/>
        </p:nvSpPr>
        <p:spPr bwMode="auto">
          <a:xfrm>
            <a:off x="4459288" y="2595563"/>
            <a:ext cx="6350" cy="4762"/>
          </a:xfrm>
          <a:prstGeom prst="rect">
            <a:avLst/>
          </a:prstGeom>
          <a:solidFill>
            <a:srgbClr val="000000"/>
          </a:solidFill>
          <a:ln w="9525">
            <a:noFill/>
            <a:miter lim="800000"/>
            <a:headEnd/>
            <a:tailEnd/>
          </a:ln>
        </p:spPr>
        <p:txBody>
          <a:bodyPr/>
          <a:lstStyle/>
          <a:p>
            <a:endParaRPr lang="zh-TW" altLang="en-US"/>
          </a:p>
        </p:txBody>
      </p:sp>
      <p:sp>
        <p:nvSpPr>
          <p:cNvPr id="109671" name="Line 107"/>
          <p:cNvSpPr>
            <a:spLocks noChangeShapeType="1"/>
          </p:cNvSpPr>
          <p:nvPr/>
        </p:nvSpPr>
        <p:spPr bwMode="auto">
          <a:xfrm>
            <a:off x="4459288" y="2595563"/>
            <a:ext cx="6350" cy="1587"/>
          </a:xfrm>
          <a:prstGeom prst="line">
            <a:avLst/>
          </a:prstGeom>
          <a:noFill/>
          <a:ln w="0">
            <a:solidFill>
              <a:srgbClr val="000000"/>
            </a:solidFill>
            <a:round/>
            <a:headEnd/>
            <a:tailEnd/>
          </a:ln>
        </p:spPr>
        <p:txBody>
          <a:bodyPr/>
          <a:lstStyle/>
          <a:p>
            <a:endParaRPr lang="zh-TW" altLang="en-US"/>
          </a:p>
        </p:txBody>
      </p:sp>
      <p:sp>
        <p:nvSpPr>
          <p:cNvPr id="109672" name="Line 108"/>
          <p:cNvSpPr>
            <a:spLocks noChangeShapeType="1"/>
          </p:cNvSpPr>
          <p:nvPr/>
        </p:nvSpPr>
        <p:spPr bwMode="auto">
          <a:xfrm>
            <a:off x="4459288" y="2595563"/>
            <a:ext cx="1587" cy="4762"/>
          </a:xfrm>
          <a:prstGeom prst="line">
            <a:avLst/>
          </a:prstGeom>
          <a:noFill/>
          <a:ln w="0">
            <a:solidFill>
              <a:srgbClr val="000000"/>
            </a:solidFill>
            <a:round/>
            <a:headEnd/>
            <a:tailEnd/>
          </a:ln>
        </p:spPr>
        <p:txBody>
          <a:bodyPr/>
          <a:lstStyle/>
          <a:p>
            <a:endParaRPr lang="zh-TW" altLang="en-US"/>
          </a:p>
        </p:txBody>
      </p:sp>
      <p:sp>
        <p:nvSpPr>
          <p:cNvPr id="109673" name="Rectangle 109"/>
          <p:cNvSpPr>
            <a:spLocks noChangeArrowheads="1"/>
          </p:cNvSpPr>
          <p:nvPr/>
        </p:nvSpPr>
        <p:spPr bwMode="auto">
          <a:xfrm>
            <a:off x="4465638" y="2595563"/>
            <a:ext cx="4097337" cy="4762"/>
          </a:xfrm>
          <a:prstGeom prst="rect">
            <a:avLst/>
          </a:prstGeom>
          <a:solidFill>
            <a:srgbClr val="000000"/>
          </a:solidFill>
          <a:ln w="9525">
            <a:noFill/>
            <a:miter lim="800000"/>
            <a:headEnd/>
            <a:tailEnd/>
          </a:ln>
        </p:spPr>
        <p:txBody>
          <a:bodyPr/>
          <a:lstStyle/>
          <a:p>
            <a:endParaRPr lang="zh-TW" altLang="en-US"/>
          </a:p>
        </p:txBody>
      </p:sp>
      <p:sp>
        <p:nvSpPr>
          <p:cNvPr id="109674" name="Line 110"/>
          <p:cNvSpPr>
            <a:spLocks noChangeShapeType="1"/>
          </p:cNvSpPr>
          <p:nvPr/>
        </p:nvSpPr>
        <p:spPr bwMode="auto">
          <a:xfrm>
            <a:off x="4465638" y="2595563"/>
            <a:ext cx="4097337" cy="1587"/>
          </a:xfrm>
          <a:prstGeom prst="line">
            <a:avLst/>
          </a:prstGeom>
          <a:noFill/>
          <a:ln w="0">
            <a:solidFill>
              <a:srgbClr val="000000"/>
            </a:solidFill>
            <a:round/>
            <a:headEnd/>
            <a:tailEnd/>
          </a:ln>
        </p:spPr>
        <p:txBody>
          <a:bodyPr/>
          <a:lstStyle/>
          <a:p>
            <a:endParaRPr lang="zh-TW" altLang="en-US"/>
          </a:p>
        </p:txBody>
      </p:sp>
      <p:sp>
        <p:nvSpPr>
          <p:cNvPr id="109675" name="Rectangle 111"/>
          <p:cNvSpPr>
            <a:spLocks noChangeArrowheads="1"/>
          </p:cNvSpPr>
          <p:nvPr/>
        </p:nvSpPr>
        <p:spPr bwMode="auto">
          <a:xfrm>
            <a:off x="8562975" y="2595563"/>
            <a:ext cx="4763" cy="4762"/>
          </a:xfrm>
          <a:prstGeom prst="rect">
            <a:avLst/>
          </a:prstGeom>
          <a:solidFill>
            <a:srgbClr val="000000"/>
          </a:solidFill>
          <a:ln w="9525">
            <a:noFill/>
            <a:miter lim="800000"/>
            <a:headEnd/>
            <a:tailEnd/>
          </a:ln>
        </p:spPr>
        <p:txBody>
          <a:bodyPr/>
          <a:lstStyle/>
          <a:p>
            <a:endParaRPr lang="zh-TW" altLang="en-US"/>
          </a:p>
        </p:txBody>
      </p:sp>
      <p:sp>
        <p:nvSpPr>
          <p:cNvPr id="109676" name="Line 112"/>
          <p:cNvSpPr>
            <a:spLocks noChangeShapeType="1"/>
          </p:cNvSpPr>
          <p:nvPr/>
        </p:nvSpPr>
        <p:spPr bwMode="auto">
          <a:xfrm>
            <a:off x="8562975" y="2595563"/>
            <a:ext cx="4763" cy="1587"/>
          </a:xfrm>
          <a:prstGeom prst="line">
            <a:avLst/>
          </a:prstGeom>
          <a:noFill/>
          <a:ln w="0">
            <a:solidFill>
              <a:srgbClr val="000000"/>
            </a:solidFill>
            <a:round/>
            <a:headEnd/>
            <a:tailEnd/>
          </a:ln>
        </p:spPr>
        <p:txBody>
          <a:bodyPr/>
          <a:lstStyle/>
          <a:p>
            <a:endParaRPr lang="zh-TW" altLang="en-US"/>
          </a:p>
        </p:txBody>
      </p:sp>
      <p:sp>
        <p:nvSpPr>
          <p:cNvPr id="109677" name="Line 113"/>
          <p:cNvSpPr>
            <a:spLocks noChangeShapeType="1"/>
          </p:cNvSpPr>
          <p:nvPr/>
        </p:nvSpPr>
        <p:spPr bwMode="auto">
          <a:xfrm>
            <a:off x="8562975" y="2595563"/>
            <a:ext cx="1588" cy="4762"/>
          </a:xfrm>
          <a:prstGeom prst="line">
            <a:avLst/>
          </a:prstGeom>
          <a:noFill/>
          <a:ln w="0">
            <a:solidFill>
              <a:srgbClr val="000000"/>
            </a:solidFill>
            <a:round/>
            <a:headEnd/>
            <a:tailEnd/>
          </a:ln>
        </p:spPr>
        <p:txBody>
          <a:bodyPr/>
          <a:lstStyle/>
          <a:p>
            <a:endParaRPr lang="zh-TW" altLang="en-US"/>
          </a:p>
        </p:txBody>
      </p:sp>
      <p:sp>
        <p:nvSpPr>
          <p:cNvPr id="109678" name="Rectangle 114"/>
          <p:cNvSpPr>
            <a:spLocks noChangeArrowheads="1"/>
          </p:cNvSpPr>
          <p:nvPr/>
        </p:nvSpPr>
        <p:spPr bwMode="auto">
          <a:xfrm>
            <a:off x="1290638" y="2600325"/>
            <a:ext cx="6350" cy="565150"/>
          </a:xfrm>
          <a:prstGeom prst="rect">
            <a:avLst/>
          </a:prstGeom>
          <a:solidFill>
            <a:srgbClr val="000000"/>
          </a:solidFill>
          <a:ln w="9525">
            <a:noFill/>
            <a:miter lim="800000"/>
            <a:headEnd/>
            <a:tailEnd/>
          </a:ln>
        </p:spPr>
        <p:txBody>
          <a:bodyPr/>
          <a:lstStyle/>
          <a:p>
            <a:endParaRPr lang="zh-TW" altLang="en-US"/>
          </a:p>
        </p:txBody>
      </p:sp>
      <p:sp>
        <p:nvSpPr>
          <p:cNvPr id="109679" name="Line 115"/>
          <p:cNvSpPr>
            <a:spLocks noChangeShapeType="1"/>
          </p:cNvSpPr>
          <p:nvPr/>
        </p:nvSpPr>
        <p:spPr bwMode="auto">
          <a:xfrm>
            <a:off x="1290638" y="2600325"/>
            <a:ext cx="1587" cy="565150"/>
          </a:xfrm>
          <a:prstGeom prst="line">
            <a:avLst/>
          </a:prstGeom>
          <a:noFill/>
          <a:ln w="0">
            <a:solidFill>
              <a:srgbClr val="000000"/>
            </a:solidFill>
            <a:round/>
            <a:headEnd/>
            <a:tailEnd/>
          </a:ln>
        </p:spPr>
        <p:txBody>
          <a:bodyPr/>
          <a:lstStyle/>
          <a:p>
            <a:endParaRPr lang="zh-TW" altLang="en-US"/>
          </a:p>
        </p:txBody>
      </p:sp>
      <p:sp>
        <p:nvSpPr>
          <p:cNvPr id="109680" name="Rectangle 116"/>
          <p:cNvSpPr>
            <a:spLocks noChangeArrowheads="1"/>
          </p:cNvSpPr>
          <p:nvPr/>
        </p:nvSpPr>
        <p:spPr bwMode="auto">
          <a:xfrm>
            <a:off x="2179638" y="2600325"/>
            <a:ext cx="6350" cy="565150"/>
          </a:xfrm>
          <a:prstGeom prst="rect">
            <a:avLst/>
          </a:prstGeom>
          <a:solidFill>
            <a:srgbClr val="000000"/>
          </a:solidFill>
          <a:ln w="9525">
            <a:noFill/>
            <a:miter lim="800000"/>
            <a:headEnd/>
            <a:tailEnd/>
          </a:ln>
        </p:spPr>
        <p:txBody>
          <a:bodyPr/>
          <a:lstStyle/>
          <a:p>
            <a:endParaRPr lang="zh-TW" altLang="en-US"/>
          </a:p>
        </p:txBody>
      </p:sp>
      <p:sp>
        <p:nvSpPr>
          <p:cNvPr id="109681" name="Line 117"/>
          <p:cNvSpPr>
            <a:spLocks noChangeShapeType="1"/>
          </p:cNvSpPr>
          <p:nvPr/>
        </p:nvSpPr>
        <p:spPr bwMode="auto">
          <a:xfrm>
            <a:off x="2179638" y="2600325"/>
            <a:ext cx="1587" cy="565150"/>
          </a:xfrm>
          <a:prstGeom prst="line">
            <a:avLst/>
          </a:prstGeom>
          <a:noFill/>
          <a:ln w="0">
            <a:solidFill>
              <a:srgbClr val="000000"/>
            </a:solidFill>
            <a:round/>
            <a:headEnd/>
            <a:tailEnd/>
          </a:ln>
        </p:spPr>
        <p:txBody>
          <a:bodyPr/>
          <a:lstStyle/>
          <a:p>
            <a:endParaRPr lang="zh-TW" altLang="en-US"/>
          </a:p>
        </p:txBody>
      </p:sp>
      <p:sp>
        <p:nvSpPr>
          <p:cNvPr id="109682" name="Rectangle 118"/>
          <p:cNvSpPr>
            <a:spLocks noChangeArrowheads="1"/>
          </p:cNvSpPr>
          <p:nvPr/>
        </p:nvSpPr>
        <p:spPr bwMode="auto">
          <a:xfrm>
            <a:off x="3092450" y="2600325"/>
            <a:ext cx="6350" cy="565150"/>
          </a:xfrm>
          <a:prstGeom prst="rect">
            <a:avLst/>
          </a:prstGeom>
          <a:solidFill>
            <a:srgbClr val="000000"/>
          </a:solidFill>
          <a:ln w="9525">
            <a:noFill/>
            <a:miter lim="800000"/>
            <a:headEnd/>
            <a:tailEnd/>
          </a:ln>
        </p:spPr>
        <p:txBody>
          <a:bodyPr/>
          <a:lstStyle/>
          <a:p>
            <a:endParaRPr lang="zh-TW" altLang="en-US"/>
          </a:p>
        </p:txBody>
      </p:sp>
      <p:sp>
        <p:nvSpPr>
          <p:cNvPr id="109683" name="Line 119"/>
          <p:cNvSpPr>
            <a:spLocks noChangeShapeType="1"/>
          </p:cNvSpPr>
          <p:nvPr/>
        </p:nvSpPr>
        <p:spPr bwMode="auto">
          <a:xfrm>
            <a:off x="3092450" y="2600325"/>
            <a:ext cx="1588" cy="565150"/>
          </a:xfrm>
          <a:prstGeom prst="line">
            <a:avLst/>
          </a:prstGeom>
          <a:noFill/>
          <a:ln w="0">
            <a:solidFill>
              <a:srgbClr val="000000"/>
            </a:solidFill>
            <a:round/>
            <a:headEnd/>
            <a:tailEnd/>
          </a:ln>
        </p:spPr>
        <p:txBody>
          <a:bodyPr/>
          <a:lstStyle/>
          <a:p>
            <a:endParaRPr lang="zh-TW" altLang="en-US"/>
          </a:p>
        </p:txBody>
      </p:sp>
      <p:sp>
        <p:nvSpPr>
          <p:cNvPr id="109684" name="Rectangle 120"/>
          <p:cNvSpPr>
            <a:spLocks noChangeArrowheads="1"/>
          </p:cNvSpPr>
          <p:nvPr/>
        </p:nvSpPr>
        <p:spPr bwMode="auto">
          <a:xfrm>
            <a:off x="4459288" y="2600325"/>
            <a:ext cx="6350" cy="565150"/>
          </a:xfrm>
          <a:prstGeom prst="rect">
            <a:avLst/>
          </a:prstGeom>
          <a:solidFill>
            <a:srgbClr val="000000"/>
          </a:solidFill>
          <a:ln w="9525">
            <a:noFill/>
            <a:miter lim="800000"/>
            <a:headEnd/>
            <a:tailEnd/>
          </a:ln>
        </p:spPr>
        <p:txBody>
          <a:bodyPr/>
          <a:lstStyle/>
          <a:p>
            <a:endParaRPr lang="zh-TW" altLang="en-US"/>
          </a:p>
        </p:txBody>
      </p:sp>
      <p:sp>
        <p:nvSpPr>
          <p:cNvPr id="109685" name="Line 121"/>
          <p:cNvSpPr>
            <a:spLocks noChangeShapeType="1"/>
          </p:cNvSpPr>
          <p:nvPr/>
        </p:nvSpPr>
        <p:spPr bwMode="auto">
          <a:xfrm>
            <a:off x="4459288" y="2600325"/>
            <a:ext cx="1587" cy="565150"/>
          </a:xfrm>
          <a:prstGeom prst="line">
            <a:avLst/>
          </a:prstGeom>
          <a:noFill/>
          <a:ln w="0">
            <a:solidFill>
              <a:srgbClr val="000000"/>
            </a:solidFill>
            <a:round/>
            <a:headEnd/>
            <a:tailEnd/>
          </a:ln>
        </p:spPr>
        <p:txBody>
          <a:bodyPr/>
          <a:lstStyle/>
          <a:p>
            <a:endParaRPr lang="zh-TW" altLang="en-US"/>
          </a:p>
        </p:txBody>
      </p:sp>
      <p:sp>
        <p:nvSpPr>
          <p:cNvPr id="109686" name="Rectangle 122"/>
          <p:cNvSpPr>
            <a:spLocks noChangeArrowheads="1"/>
          </p:cNvSpPr>
          <p:nvPr/>
        </p:nvSpPr>
        <p:spPr bwMode="auto">
          <a:xfrm>
            <a:off x="8562975" y="2600325"/>
            <a:ext cx="4763" cy="565150"/>
          </a:xfrm>
          <a:prstGeom prst="rect">
            <a:avLst/>
          </a:prstGeom>
          <a:solidFill>
            <a:srgbClr val="000000"/>
          </a:solidFill>
          <a:ln w="9525">
            <a:noFill/>
            <a:miter lim="800000"/>
            <a:headEnd/>
            <a:tailEnd/>
          </a:ln>
        </p:spPr>
        <p:txBody>
          <a:bodyPr/>
          <a:lstStyle/>
          <a:p>
            <a:endParaRPr lang="zh-TW" altLang="en-US"/>
          </a:p>
        </p:txBody>
      </p:sp>
      <p:sp>
        <p:nvSpPr>
          <p:cNvPr id="109687" name="Line 123"/>
          <p:cNvSpPr>
            <a:spLocks noChangeShapeType="1"/>
          </p:cNvSpPr>
          <p:nvPr/>
        </p:nvSpPr>
        <p:spPr bwMode="auto">
          <a:xfrm>
            <a:off x="8562975" y="2600325"/>
            <a:ext cx="1588" cy="565150"/>
          </a:xfrm>
          <a:prstGeom prst="line">
            <a:avLst/>
          </a:prstGeom>
          <a:noFill/>
          <a:ln w="0">
            <a:solidFill>
              <a:srgbClr val="000000"/>
            </a:solidFill>
            <a:round/>
            <a:headEnd/>
            <a:tailEnd/>
          </a:ln>
        </p:spPr>
        <p:txBody>
          <a:bodyPr/>
          <a:lstStyle/>
          <a:p>
            <a:endParaRPr lang="zh-TW" altLang="en-US"/>
          </a:p>
        </p:txBody>
      </p:sp>
      <p:sp>
        <p:nvSpPr>
          <p:cNvPr id="109688" name="Rectangle 124"/>
          <p:cNvSpPr>
            <a:spLocks noChangeArrowheads="1"/>
          </p:cNvSpPr>
          <p:nvPr/>
        </p:nvSpPr>
        <p:spPr bwMode="auto">
          <a:xfrm>
            <a:off x="1485900" y="3170238"/>
            <a:ext cx="508000" cy="274637"/>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109689" name="Rectangle 125"/>
          <p:cNvSpPr>
            <a:spLocks noChangeArrowheads="1"/>
          </p:cNvSpPr>
          <p:nvPr/>
        </p:nvSpPr>
        <p:spPr bwMode="auto">
          <a:xfrm>
            <a:off x="2386013" y="3170238"/>
            <a:ext cx="508000" cy="274637"/>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109690" name="Rectangle 126"/>
          <p:cNvSpPr>
            <a:spLocks noChangeArrowheads="1"/>
          </p:cNvSpPr>
          <p:nvPr/>
        </p:nvSpPr>
        <p:spPr bwMode="auto">
          <a:xfrm>
            <a:off x="3627438" y="3170238"/>
            <a:ext cx="304800" cy="274637"/>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Hit</a:t>
            </a:r>
            <a:endParaRPr lang="en-US" altLang="zh-TW"/>
          </a:p>
        </p:txBody>
      </p:sp>
      <p:sp>
        <p:nvSpPr>
          <p:cNvPr id="602239" name="Rectangle 127"/>
          <p:cNvSpPr>
            <a:spLocks noChangeArrowheads="1"/>
          </p:cNvSpPr>
          <p:nvPr/>
        </p:nvSpPr>
        <p:spPr bwMode="auto">
          <a:xfrm>
            <a:off x="4530725" y="3190875"/>
            <a:ext cx="3898900" cy="54927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TLB miss, but entry found in page</a:t>
            </a:r>
          </a:p>
          <a:p>
            <a:r>
              <a:rPr lang="en-US" altLang="zh-TW" sz="1800" b="1">
                <a:solidFill>
                  <a:srgbClr val="000000"/>
                </a:solidFill>
                <a:latin typeface="Arial" pitchFamily="34" charset="0"/>
              </a:rPr>
              <a:t>table; after retry, data miss in cache</a:t>
            </a:r>
            <a:endParaRPr lang="en-US" altLang="zh-TW"/>
          </a:p>
        </p:txBody>
      </p:sp>
      <p:sp>
        <p:nvSpPr>
          <p:cNvPr id="109692" name="Rectangle 129"/>
          <p:cNvSpPr>
            <a:spLocks noChangeArrowheads="1"/>
          </p:cNvSpPr>
          <p:nvPr/>
        </p:nvSpPr>
        <p:spPr bwMode="auto">
          <a:xfrm>
            <a:off x="1290638" y="3165475"/>
            <a:ext cx="6350" cy="6350"/>
          </a:xfrm>
          <a:prstGeom prst="rect">
            <a:avLst/>
          </a:prstGeom>
          <a:solidFill>
            <a:srgbClr val="000000"/>
          </a:solidFill>
          <a:ln w="9525">
            <a:noFill/>
            <a:miter lim="800000"/>
            <a:headEnd/>
            <a:tailEnd/>
          </a:ln>
        </p:spPr>
        <p:txBody>
          <a:bodyPr/>
          <a:lstStyle/>
          <a:p>
            <a:endParaRPr lang="zh-TW" altLang="en-US"/>
          </a:p>
        </p:txBody>
      </p:sp>
      <p:sp>
        <p:nvSpPr>
          <p:cNvPr id="109693" name="Line 130"/>
          <p:cNvSpPr>
            <a:spLocks noChangeShapeType="1"/>
          </p:cNvSpPr>
          <p:nvPr/>
        </p:nvSpPr>
        <p:spPr bwMode="auto">
          <a:xfrm>
            <a:off x="1290638" y="3165475"/>
            <a:ext cx="6350" cy="1588"/>
          </a:xfrm>
          <a:prstGeom prst="line">
            <a:avLst/>
          </a:prstGeom>
          <a:noFill/>
          <a:ln w="0">
            <a:solidFill>
              <a:srgbClr val="000000"/>
            </a:solidFill>
            <a:round/>
            <a:headEnd/>
            <a:tailEnd/>
          </a:ln>
        </p:spPr>
        <p:txBody>
          <a:bodyPr/>
          <a:lstStyle/>
          <a:p>
            <a:endParaRPr lang="zh-TW" altLang="en-US"/>
          </a:p>
        </p:txBody>
      </p:sp>
      <p:sp>
        <p:nvSpPr>
          <p:cNvPr id="109694" name="Line 131"/>
          <p:cNvSpPr>
            <a:spLocks noChangeShapeType="1"/>
          </p:cNvSpPr>
          <p:nvPr/>
        </p:nvSpPr>
        <p:spPr bwMode="auto">
          <a:xfrm>
            <a:off x="1290638" y="3165475"/>
            <a:ext cx="1587" cy="6350"/>
          </a:xfrm>
          <a:prstGeom prst="line">
            <a:avLst/>
          </a:prstGeom>
          <a:noFill/>
          <a:ln w="0">
            <a:solidFill>
              <a:srgbClr val="000000"/>
            </a:solidFill>
            <a:round/>
            <a:headEnd/>
            <a:tailEnd/>
          </a:ln>
        </p:spPr>
        <p:txBody>
          <a:bodyPr/>
          <a:lstStyle/>
          <a:p>
            <a:endParaRPr lang="zh-TW" altLang="en-US"/>
          </a:p>
        </p:txBody>
      </p:sp>
      <p:sp>
        <p:nvSpPr>
          <p:cNvPr id="109695" name="Rectangle 132"/>
          <p:cNvSpPr>
            <a:spLocks noChangeArrowheads="1"/>
          </p:cNvSpPr>
          <p:nvPr/>
        </p:nvSpPr>
        <p:spPr bwMode="auto">
          <a:xfrm>
            <a:off x="1296988" y="3165475"/>
            <a:ext cx="882650" cy="6350"/>
          </a:xfrm>
          <a:prstGeom prst="rect">
            <a:avLst/>
          </a:prstGeom>
          <a:solidFill>
            <a:srgbClr val="000000"/>
          </a:solidFill>
          <a:ln w="9525">
            <a:noFill/>
            <a:miter lim="800000"/>
            <a:headEnd/>
            <a:tailEnd/>
          </a:ln>
        </p:spPr>
        <p:txBody>
          <a:bodyPr/>
          <a:lstStyle/>
          <a:p>
            <a:endParaRPr lang="zh-TW" altLang="en-US"/>
          </a:p>
        </p:txBody>
      </p:sp>
      <p:sp>
        <p:nvSpPr>
          <p:cNvPr id="109696" name="Line 133"/>
          <p:cNvSpPr>
            <a:spLocks noChangeShapeType="1"/>
          </p:cNvSpPr>
          <p:nvPr/>
        </p:nvSpPr>
        <p:spPr bwMode="auto">
          <a:xfrm>
            <a:off x="1296988" y="3165475"/>
            <a:ext cx="882650" cy="1588"/>
          </a:xfrm>
          <a:prstGeom prst="line">
            <a:avLst/>
          </a:prstGeom>
          <a:noFill/>
          <a:ln w="0">
            <a:solidFill>
              <a:srgbClr val="000000"/>
            </a:solidFill>
            <a:round/>
            <a:headEnd/>
            <a:tailEnd/>
          </a:ln>
        </p:spPr>
        <p:txBody>
          <a:bodyPr/>
          <a:lstStyle/>
          <a:p>
            <a:endParaRPr lang="zh-TW" altLang="en-US"/>
          </a:p>
        </p:txBody>
      </p:sp>
      <p:sp>
        <p:nvSpPr>
          <p:cNvPr id="109697" name="Rectangle 134"/>
          <p:cNvSpPr>
            <a:spLocks noChangeArrowheads="1"/>
          </p:cNvSpPr>
          <p:nvPr/>
        </p:nvSpPr>
        <p:spPr bwMode="auto">
          <a:xfrm>
            <a:off x="2179638" y="3165475"/>
            <a:ext cx="6350" cy="6350"/>
          </a:xfrm>
          <a:prstGeom prst="rect">
            <a:avLst/>
          </a:prstGeom>
          <a:solidFill>
            <a:srgbClr val="000000"/>
          </a:solidFill>
          <a:ln w="9525">
            <a:noFill/>
            <a:miter lim="800000"/>
            <a:headEnd/>
            <a:tailEnd/>
          </a:ln>
        </p:spPr>
        <p:txBody>
          <a:bodyPr/>
          <a:lstStyle/>
          <a:p>
            <a:endParaRPr lang="zh-TW" altLang="en-US"/>
          </a:p>
        </p:txBody>
      </p:sp>
      <p:sp>
        <p:nvSpPr>
          <p:cNvPr id="109698" name="Line 135"/>
          <p:cNvSpPr>
            <a:spLocks noChangeShapeType="1"/>
          </p:cNvSpPr>
          <p:nvPr/>
        </p:nvSpPr>
        <p:spPr bwMode="auto">
          <a:xfrm>
            <a:off x="2179638" y="3165475"/>
            <a:ext cx="6350" cy="1588"/>
          </a:xfrm>
          <a:prstGeom prst="line">
            <a:avLst/>
          </a:prstGeom>
          <a:noFill/>
          <a:ln w="0">
            <a:solidFill>
              <a:srgbClr val="000000"/>
            </a:solidFill>
            <a:round/>
            <a:headEnd/>
            <a:tailEnd/>
          </a:ln>
        </p:spPr>
        <p:txBody>
          <a:bodyPr/>
          <a:lstStyle/>
          <a:p>
            <a:endParaRPr lang="zh-TW" altLang="en-US"/>
          </a:p>
        </p:txBody>
      </p:sp>
      <p:sp>
        <p:nvSpPr>
          <p:cNvPr id="109699" name="Line 136"/>
          <p:cNvSpPr>
            <a:spLocks noChangeShapeType="1"/>
          </p:cNvSpPr>
          <p:nvPr/>
        </p:nvSpPr>
        <p:spPr bwMode="auto">
          <a:xfrm>
            <a:off x="2179638" y="3165475"/>
            <a:ext cx="1587" cy="6350"/>
          </a:xfrm>
          <a:prstGeom prst="line">
            <a:avLst/>
          </a:prstGeom>
          <a:noFill/>
          <a:ln w="0">
            <a:solidFill>
              <a:srgbClr val="000000"/>
            </a:solidFill>
            <a:round/>
            <a:headEnd/>
            <a:tailEnd/>
          </a:ln>
        </p:spPr>
        <p:txBody>
          <a:bodyPr/>
          <a:lstStyle/>
          <a:p>
            <a:endParaRPr lang="zh-TW" altLang="en-US"/>
          </a:p>
        </p:txBody>
      </p:sp>
      <p:sp>
        <p:nvSpPr>
          <p:cNvPr id="109700" name="Rectangle 137"/>
          <p:cNvSpPr>
            <a:spLocks noChangeArrowheads="1"/>
          </p:cNvSpPr>
          <p:nvPr/>
        </p:nvSpPr>
        <p:spPr bwMode="auto">
          <a:xfrm>
            <a:off x="2185988" y="3165475"/>
            <a:ext cx="906462" cy="6350"/>
          </a:xfrm>
          <a:prstGeom prst="rect">
            <a:avLst/>
          </a:prstGeom>
          <a:solidFill>
            <a:srgbClr val="000000"/>
          </a:solidFill>
          <a:ln w="9525">
            <a:noFill/>
            <a:miter lim="800000"/>
            <a:headEnd/>
            <a:tailEnd/>
          </a:ln>
        </p:spPr>
        <p:txBody>
          <a:bodyPr/>
          <a:lstStyle/>
          <a:p>
            <a:endParaRPr lang="zh-TW" altLang="en-US"/>
          </a:p>
        </p:txBody>
      </p:sp>
      <p:sp>
        <p:nvSpPr>
          <p:cNvPr id="109701" name="Line 138"/>
          <p:cNvSpPr>
            <a:spLocks noChangeShapeType="1"/>
          </p:cNvSpPr>
          <p:nvPr/>
        </p:nvSpPr>
        <p:spPr bwMode="auto">
          <a:xfrm>
            <a:off x="2185988" y="3165475"/>
            <a:ext cx="906462" cy="1588"/>
          </a:xfrm>
          <a:prstGeom prst="line">
            <a:avLst/>
          </a:prstGeom>
          <a:noFill/>
          <a:ln w="0">
            <a:solidFill>
              <a:srgbClr val="000000"/>
            </a:solidFill>
            <a:round/>
            <a:headEnd/>
            <a:tailEnd/>
          </a:ln>
        </p:spPr>
        <p:txBody>
          <a:bodyPr/>
          <a:lstStyle/>
          <a:p>
            <a:endParaRPr lang="zh-TW" altLang="en-US"/>
          </a:p>
        </p:txBody>
      </p:sp>
      <p:sp>
        <p:nvSpPr>
          <p:cNvPr id="109702" name="Rectangle 139"/>
          <p:cNvSpPr>
            <a:spLocks noChangeArrowheads="1"/>
          </p:cNvSpPr>
          <p:nvPr/>
        </p:nvSpPr>
        <p:spPr bwMode="auto">
          <a:xfrm>
            <a:off x="3092450" y="3165475"/>
            <a:ext cx="6350" cy="6350"/>
          </a:xfrm>
          <a:prstGeom prst="rect">
            <a:avLst/>
          </a:prstGeom>
          <a:solidFill>
            <a:srgbClr val="000000"/>
          </a:solidFill>
          <a:ln w="9525">
            <a:noFill/>
            <a:miter lim="800000"/>
            <a:headEnd/>
            <a:tailEnd/>
          </a:ln>
        </p:spPr>
        <p:txBody>
          <a:bodyPr/>
          <a:lstStyle/>
          <a:p>
            <a:endParaRPr lang="zh-TW" altLang="en-US"/>
          </a:p>
        </p:txBody>
      </p:sp>
      <p:sp>
        <p:nvSpPr>
          <p:cNvPr id="109703" name="Line 140"/>
          <p:cNvSpPr>
            <a:spLocks noChangeShapeType="1"/>
          </p:cNvSpPr>
          <p:nvPr/>
        </p:nvSpPr>
        <p:spPr bwMode="auto">
          <a:xfrm>
            <a:off x="3092450" y="3165475"/>
            <a:ext cx="6350" cy="1588"/>
          </a:xfrm>
          <a:prstGeom prst="line">
            <a:avLst/>
          </a:prstGeom>
          <a:noFill/>
          <a:ln w="0">
            <a:solidFill>
              <a:srgbClr val="000000"/>
            </a:solidFill>
            <a:round/>
            <a:headEnd/>
            <a:tailEnd/>
          </a:ln>
        </p:spPr>
        <p:txBody>
          <a:bodyPr/>
          <a:lstStyle/>
          <a:p>
            <a:endParaRPr lang="zh-TW" altLang="en-US"/>
          </a:p>
        </p:txBody>
      </p:sp>
      <p:sp>
        <p:nvSpPr>
          <p:cNvPr id="109704" name="Line 141"/>
          <p:cNvSpPr>
            <a:spLocks noChangeShapeType="1"/>
          </p:cNvSpPr>
          <p:nvPr/>
        </p:nvSpPr>
        <p:spPr bwMode="auto">
          <a:xfrm>
            <a:off x="3092450" y="3165475"/>
            <a:ext cx="1588" cy="6350"/>
          </a:xfrm>
          <a:prstGeom prst="line">
            <a:avLst/>
          </a:prstGeom>
          <a:noFill/>
          <a:ln w="0">
            <a:solidFill>
              <a:srgbClr val="000000"/>
            </a:solidFill>
            <a:round/>
            <a:headEnd/>
            <a:tailEnd/>
          </a:ln>
        </p:spPr>
        <p:txBody>
          <a:bodyPr/>
          <a:lstStyle/>
          <a:p>
            <a:endParaRPr lang="zh-TW" altLang="en-US"/>
          </a:p>
        </p:txBody>
      </p:sp>
      <p:sp>
        <p:nvSpPr>
          <p:cNvPr id="109705" name="Rectangle 142"/>
          <p:cNvSpPr>
            <a:spLocks noChangeArrowheads="1"/>
          </p:cNvSpPr>
          <p:nvPr/>
        </p:nvSpPr>
        <p:spPr bwMode="auto">
          <a:xfrm>
            <a:off x="3098800" y="3165475"/>
            <a:ext cx="1360488" cy="6350"/>
          </a:xfrm>
          <a:prstGeom prst="rect">
            <a:avLst/>
          </a:prstGeom>
          <a:solidFill>
            <a:srgbClr val="000000"/>
          </a:solidFill>
          <a:ln w="9525">
            <a:noFill/>
            <a:miter lim="800000"/>
            <a:headEnd/>
            <a:tailEnd/>
          </a:ln>
        </p:spPr>
        <p:txBody>
          <a:bodyPr/>
          <a:lstStyle/>
          <a:p>
            <a:endParaRPr lang="zh-TW" altLang="en-US"/>
          </a:p>
        </p:txBody>
      </p:sp>
      <p:sp>
        <p:nvSpPr>
          <p:cNvPr id="109706" name="Line 143"/>
          <p:cNvSpPr>
            <a:spLocks noChangeShapeType="1"/>
          </p:cNvSpPr>
          <p:nvPr/>
        </p:nvSpPr>
        <p:spPr bwMode="auto">
          <a:xfrm>
            <a:off x="3098800" y="3165475"/>
            <a:ext cx="1360488" cy="1588"/>
          </a:xfrm>
          <a:prstGeom prst="line">
            <a:avLst/>
          </a:prstGeom>
          <a:noFill/>
          <a:ln w="0">
            <a:solidFill>
              <a:srgbClr val="000000"/>
            </a:solidFill>
            <a:round/>
            <a:headEnd/>
            <a:tailEnd/>
          </a:ln>
        </p:spPr>
        <p:txBody>
          <a:bodyPr/>
          <a:lstStyle/>
          <a:p>
            <a:endParaRPr lang="zh-TW" altLang="en-US"/>
          </a:p>
        </p:txBody>
      </p:sp>
      <p:sp>
        <p:nvSpPr>
          <p:cNvPr id="109707" name="Rectangle 144"/>
          <p:cNvSpPr>
            <a:spLocks noChangeArrowheads="1"/>
          </p:cNvSpPr>
          <p:nvPr/>
        </p:nvSpPr>
        <p:spPr bwMode="auto">
          <a:xfrm>
            <a:off x="4459288" y="3165475"/>
            <a:ext cx="6350" cy="6350"/>
          </a:xfrm>
          <a:prstGeom prst="rect">
            <a:avLst/>
          </a:prstGeom>
          <a:solidFill>
            <a:srgbClr val="000000"/>
          </a:solidFill>
          <a:ln w="9525">
            <a:noFill/>
            <a:miter lim="800000"/>
            <a:headEnd/>
            <a:tailEnd/>
          </a:ln>
        </p:spPr>
        <p:txBody>
          <a:bodyPr/>
          <a:lstStyle/>
          <a:p>
            <a:endParaRPr lang="zh-TW" altLang="en-US"/>
          </a:p>
        </p:txBody>
      </p:sp>
      <p:sp>
        <p:nvSpPr>
          <p:cNvPr id="109708" name="Line 145"/>
          <p:cNvSpPr>
            <a:spLocks noChangeShapeType="1"/>
          </p:cNvSpPr>
          <p:nvPr/>
        </p:nvSpPr>
        <p:spPr bwMode="auto">
          <a:xfrm>
            <a:off x="4459288" y="3165475"/>
            <a:ext cx="6350" cy="1588"/>
          </a:xfrm>
          <a:prstGeom prst="line">
            <a:avLst/>
          </a:prstGeom>
          <a:noFill/>
          <a:ln w="0">
            <a:solidFill>
              <a:srgbClr val="000000"/>
            </a:solidFill>
            <a:round/>
            <a:headEnd/>
            <a:tailEnd/>
          </a:ln>
        </p:spPr>
        <p:txBody>
          <a:bodyPr/>
          <a:lstStyle/>
          <a:p>
            <a:endParaRPr lang="zh-TW" altLang="en-US"/>
          </a:p>
        </p:txBody>
      </p:sp>
      <p:sp>
        <p:nvSpPr>
          <p:cNvPr id="109709" name="Line 146"/>
          <p:cNvSpPr>
            <a:spLocks noChangeShapeType="1"/>
          </p:cNvSpPr>
          <p:nvPr/>
        </p:nvSpPr>
        <p:spPr bwMode="auto">
          <a:xfrm>
            <a:off x="4459288" y="3165475"/>
            <a:ext cx="1587" cy="6350"/>
          </a:xfrm>
          <a:prstGeom prst="line">
            <a:avLst/>
          </a:prstGeom>
          <a:noFill/>
          <a:ln w="0">
            <a:solidFill>
              <a:srgbClr val="000000"/>
            </a:solidFill>
            <a:round/>
            <a:headEnd/>
            <a:tailEnd/>
          </a:ln>
        </p:spPr>
        <p:txBody>
          <a:bodyPr/>
          <a:lstStyle/>
          <a:p>
            <a:endParaRPr lang="zh-TW" altLang="en-US"/>
          </a:p>
        </p:txBody>
      </p:sp>
      <p:sp>
        <p:nvSpPr>
          <p:cNvPr id="109710" name="Rectangle 147"/>
          <p:cNvSpPr>
            <a:spLocks noChangeArrowheads="1"/>
          </p:cNvSpPr>
          <p:nvPr/>
        </p:nvSpPr>
        <p:spPr bwMode="auto">
          <a:xfrm>
            <a:off x="4465638" y="3165475"/>
            <a:ext cx="4097337" cy="6350"/>
          </a:xfrm>
          <a:prstGeom prst="rect">
            <a:avLst/>
          </a:prstGeom>
          <a:solidFill>
            <a:srgbClr val="000000"/>
          </a:solidFill>
          <a:ln w="9525">
            <a:noFill/>
            <a:miter lim="800000"/>
            <a:headEnd/>
            <a:tailEnd/>
          </a:ln>
        </p:spPr>
        <p:txBody>
          <a:bodyPr/>
          <a:lstStyle/>
          <a:p>
            <a:endParaRPr lang="zh-TW" altLang="en-US"/>
          </a:p>
        </p:txBody>
      </p:sp>
      <p:sp>
        <p:nvSpPr>
          <p:cNvPr id="109711" name="Line 148"/>
          <p:cNvSpPr>
            <a:spLocks noChangeShapeType="1"/>
          </p:cNvSpPr>
          <p:nvPr/>
        </p:nvSpPr>
        <p:spPr bwMode="auto">
          <a:xfrm>
            <a:off x="4465638" y="3165475"/>
            <a:ext cx="4097337" cy="1588"/>
          </a:xfrm>
          <a:prstGeom prst="line">
            <a:avLst/>
          </a:prstGeom>
          <a:noFill/>
          <a:ln w="0">
            <a:solidFill>
              <a:srgbClr val="000000"/>
            </a:solidFill>
            <a:round/>
            <a:headEnd/>
            <a:tailEnd/>
          </a:ln>
        </p:spPr>
        <p:txBody>
          <a:bodyPr/>
          <a:lstStyle/>
          <a:p>
            <a:endParaRPr lang="zh-TW" altLang="en-US"/>
          </a:p>
        </p:txBody>
      </p:sp>
      <p:sp>
        <p:nvSpPr>
          <p:cNvPr id="109712" name="Rectangle 149"/>
          <p:cNvSpPr>
            <a:spLocks noChangeArrowheads="1"/>
          </p:cNvSpPr>
          <p:nvPr/>
        </p:nvSpPr>
        <p:spPr bwMode="auto">
          <a:xfrm>
            <a:off x="8562975" y="3165475"/>
            <a:ext cx="4763" cy="6350"/>
          </a:xfrm>
          <a:prstGeom prst="rect">
            <a:avLst/>
          </a:prstGeom>
          <a:solidFill>
            <a:srgbClr val="000000"/>
          </a:solidFill>
          <a:ln w="9525">
            <a:noFill/>
            <a:miter lim="800000"/>
            <a:headEnd/>
            <a:tailEnd/>
          </a:ln>
        </p:spPr>
        <p:txBody>
          <a:bodyPr/>
          <a:lstStyle/>
          <a:p>
            <a:endParaRPr lang="zh-TW" altLang="en-US"/>
          </a:p>
        </p:txBody>
      </p:sp>
      <p:sp>
        <p:nvSpPr>
          <p:cNvPr id="109713" name="Line 150"/>
          <p:cNvSpPr>
            <a:spLocks noChangeShapeType="1"/>
          </p:cNvSpPr>
          <p:nvPr/>
        </p:nvSpPr>
        <p:spPr bwMode="auto">
          <a:xfrm>
            <a:off x="8562975" y="3165475"/>
            <a:ext cx="4763" cy="1588"/>
          </a:xfrm>
          <a:prstGeom prst="line">
            <a:avLst/>
          </a:prstGeom>
          <a:noFill/>
          <a:ln w="0">
            <a:solidFill>
              <a:srgbClr val="000000"/>
            </a:solidFill>
            <a:round/>
            <a:headEnd/>
            <a:tailEnd/>
          </a:ln>
        </p:spPr>
        <p:txBody>
          <a:bodyPr/>
          <a:lstStyle/>
          <a:p>
            <a:endParaRPr lang="zh-TW" altLang="en-US"/>
          </a:p>
        </p:txBody>
      </p:sp>
      <p:sp>
        <p:nvSpPr>
          <p:cNvPr id="109714" name="Line 151"/>
          <p:cNvSpPr>
            <a:spLocks noChangeShapeType="1"/>
          </p:cNvSpPr>
          <p:nvPr/>
        </p:nvSpPr>
        <p:spPr bwMode="auto">
          <a:xfrm>
            <a:off x="8562975" y="3165475"/>
            <a:ext cx="1588" cy="6350"/>
          </a:xfrm>
          <a:prstGeom prst="line">
            <a:avLst/>
          </a:prstGeom>
          <a:noFill/>
          <a:ln w="0">
            <a:solidFill>
              <a:srgbClr val="000000"/>
            </a:solidFill>
            <a:round/>
            <a:headEnd/>
            <a:tailEnd/>
          </a:ln>
        </p:spPr>
        <p:txBody>
          <a:bodyPr/>
          <a:lstStyle/>
          <a:p>
            <a:endParaRPr lang="zh-TW" altLang="en-US"/>
          </a:p>
        </p:txBody>
      </p:sp>
      <p:sp>
        <p:nvSpPr>
          <p:cNvPr id="109715" name="Rectangle 152"/>
          <p:cNvSpPr>
            <a:spLocks noChangeArrowheads="1"/>
          </p:cNvSpPr>
          <p:nvPr/>
        </p:nvSpPr>
        <p:spPr bwMode="auto">
          <a:xfrm>
            <a:off x="1290638" y="3171825"/>
            <a:ext cx="6350" cy="565150"/>
          </a:xfrm>
          <a:prstGeom prst="rect">
            <a:avLst/>
          </a:prstGeom>
          <a:solidFill>
            <a:srgbClr val="000000"/>
          </a:solidFill>
          <a:ln w="9525">
            <a:noFill/>
            <a:miter lim="800000"/>
            <a:headEnd/>
            <a:tailEnd/>
          </a:ln>
        </p:spPr>
        <p:txBody>
          <a:bodyPr/>
          <a:lstStyle/>
          <a:p>
            <a:endParaRPr lang="zh-TW" altLang="en-US"/>
          </a:p>
        </p:txBody>
      </p:sp>
      <p:sp>
        <p:nvSpPr>
          <p:cNvPr id="109716" name="Line 153"/>
          <p:cNvSpPr>
            <a:spLocks noChangeShapeType="1"/>
          </p:cNvSpPr>
          <p:nvPr/>
        </p:nvSpPr>
        <p:spPr bwMode="auto">
          <a:xfrm>
            <a:off x="1290638" y="3171825"/>
            <a:ext cx="1587" cy="565150"/>
          </a:xfrm>
          <a:prstGeom prst="line">
            <a:avLst/>
          </a:prstGeom>
          <a:noFill/>
          <a:ln w="0">
            <a:solidFill>
              <a:srgbClr val="000000"/>
            </a:solidFill>
            <a:round/>
            <a:headEnd/>
            <a:tailEnd/>
          </a:ln>
        </p:spPr>
        <p:txBody>
          <a:bodyPr/>
          <a:lstStyle/>
          <a:p>
            <a:endParaRPr lang="zh-TW" altLang="en-US"/>
          </a:p>
        </p:txBody>
      </p:sp>
      <p:sp>
        <p:nvSpPr>
          <p:cNvPr id="109717" name="Rectangle 154"/>
          <p:cNvSpPr>
            <a:spLocks noChangeArrowheads="1"/>
          </p:cNvSpPr>
          <p:nvPr/>
        </p:nvSpPr>
        <p:spPr bwMode="auto">
          <a:xfrm>
            <a:off x="2179638" y="3171825"/>
            <a:ext cx="6350" cy="565150"/>
          </a:xfrm>
          <a:prstGeom prst="rect">
            <a:avLst/>
          </a:prstGeom>
          <a:solidFill>
            <a:srgbClr val="000000"/>
          </a:solidFill>
          <a:ln w="9525">
            <a:noFill/>
            <a:miter lim="800000"/>
            <a:headEnd/>
            <a:tailEnd/>
          </a:ln>
        </p:spPr>
        <p:txBody>
          <a:bodyPr/>
          <a:lstStyle/>
          <a:p>
            <a:endParaRPr lang="zh-TW" altLang="en-US"/>
          </a:p>
        </p:txBody>
      </p:sp>
      <p:sp>
        <p:nvSpPr>
          <p:cNvPr id="109718" name="Line 155"/>
          <p:cNvSpPr>
            <a:spLocks noChangeShapeType="1"/>
          </p:cNvSpPr>
          <p:nvPr/>
        </p:nvSpPr>
        <p:spPr bwMode="auto">
          <a:xfrm>
            <a:off x="2179638" y="3171825"/>
            <a:ext cx="1587" cy="565150"/>
          </a:xfrm>
          <a:prstGeom prst="line">
            <a:avLst/>
          </a:prstGeom>
          <a:noFill/>
          <a:ln w="0">
            <a:solidFill>
              <a:srgbClr val="000000"/>
            </a:solidFill>
            <a:round/>
            <a:headEnd/>
            <a:tailEnd/>
          </a:ln>
        </p:spPr>
        <p:txBody>
          <a:bodyPr/>
          <a:lstStyle/>
          <a:p>
            <a:endParaRPr lang="zh-TW" altLang="en-US"/>
          </a:p>
        </p:txBody>
      </p:sp>
      <p:sp>
        <p:nvSpPr>
          <p:cNvPr id="109719" name="Rectangle 156"/>
          <p:cNvSpPr>
            <a:spLocks noChangeArrowheads="1"/>
          </p:cNvSpPr>
          <p:nvPr/>
        </p:nvSpPr>
        <p:spPr bwMode="auto">
          <a:xfrm>
            <a:off x="3092450" y="3171825"/>
            <a:ext cx="6350" cy="565150"/>
          </a:xfrm>
          <a:prstGeom prst="rect">
            <a:avLst/>
          </a:prstGeom>
          <a:solidFill>
            <a:srgbClr val="000000"/>
          </a:solidFill>
          <a:ln w="9525">
            <a:noFill/>
            <a:miter lim="800000"/>
            <a:headEnd/>
            <a:tailEnd/>
          </a:ln>
        </p:spPr>
        <p:txBody>
          <a:bodyPr/>
          <a:lstStyle/>
          <a:p>
            <a:endParaRPr lang="zh-TW" altLang="en-US"/>
          </a:p>
        </p:txBody>
      </p:sp>
      <p:sp>
        <p:nvSpPr>
          <p:cNvPr id="109720" name="Line 157"/>
          <p:cNvSpPr>
            <a:spLocks noChangeShapeType="1"/>
          </p:cNvSpPr>
          <p:nvPr/>
        </p:nvSpPr>
        <p:spPr bwMode="auto">
          <a:xfrm>
            <a:off x="3092450" y="3171825"/>
            <a:ext cx="1588" cy="565150"/>
          </a:xfrm>
          <a:prstGeom prst="line">
            <a:avLst/>
          </a:prstGeom>
          <a:noFill/>
          <a:ln w="0">
            <a:solidFill>
              <a:srgbClr val="000000"/>
            </a:solidFill>
            <a:round/>
            <a:headEnd/>
            <a:tailEnd/>
          </a:ln>
        </p:spPr>
        <p:txBody>
          <a:bodyPr/>
          <a:lstStyle/>
          <a:p>
            <a:endParaRPr lang="zh-TW" altLang="en-US"/>
          </a:p>
        </p:txBody>
      </p:sp>
      <p:sp>
        <p:nvSpPr>
          <p:cNvPr id="109721" name="Rectangle 158"/>
          <p:cNvSpPr>
            <a:spLocks noChangeArrowheads="1"/>
          </p:cNvSpPr>
          <p:nvPr/>
        </p:nvSpPr>
        <p:spPr bwMode="auto">
          <a:xfrm>
            <a:off x="4459288" y="3171825"/>
            <a:ext cx="6350" cy="565150"/>
          </a:xfrm>
          <a:prstGeom prst="rect">
            <a:avLst/>
          </a:prstGeom>
          <a:solidFill>
            <a:srgbClr val="000000"/>
          </a:solidFill>
          <a:ln w="9525">
            <a:noFill/>
            <a:miter lim="800000"/>
            <a:headEnd/>
            <a:tailEnd/>
          </a:ln>
        </p:spPr>
        <p:txBody>
          <a:bodyPr/>
          <a:lstStyle/>
          <a:p>
            <a:endParaRPr lang="zh-TW" altLang="en-US"/>
          </a:p>
        </p:txBody>
      </p:sp>
      <p:sp>
        <p:nvSpPr>
          <p:cNvPr id="109722" name="Line 159"/>
          <p:cNvSpPr>
            <a:spLocks noChangeShapeType="1"/>
          </p:cNvSpPr>
          <p:nvPr/>
        </p:nvSpPr>
        <p:spPr bwMode="auto">
          <a:xfrm>
            <a:off x="4459288" y="3171825"/>
            <a:ext cx="1587" cy="565150"/>
          </a:xfrm>
          <a:prstGeom prst="line">
            <a:avLst/>
          </a:prstGeom>
          <a:noFill/>
          <a:ln w="0">
            <a:solidFill>
              <a:srgbClr val="000000"/>
            </a:solidFill>
            <a:round/>
            <a:headEnd/>
            <a:tailEnd/>
          </a:ln>
        </p:spPr>
        <p:txBody>
          <a:bodyPr/>
          <a:lstStyle/>
          <a:p>
            <a:endParaRPr lang="zh-TW" altLang="en-US"/>
          </a:p>
        </p:txBody>
      </p:sp>
      <p:sp>
        <p:nvSpPr>
          <p:cNvPr id="109723" name="Rectangle 160"/>
          <p:cNvSpPr>
            <a:spLocks noChangeArrowheads="1"/>
          </p:cNvSpPr>
          <p:nvPr/>
        </p:nvSpPr>
        <p:spPr bwMode="auto">
          <a:xfrm>
            <a:off x="8562975" y="3171825"/>
            <a:ext cx="4763" cy="565150"/>
          </a:xfrm>
          <a:prstGeom prst="rect">
            <a:avLst/>
          </a:prstGeom>
          <a:solidFill>
            <a:srgbClr val="000000"/>
          </a:solidFill>
          <a:ln w="9525">
            <a:noFill/>
            <a:miter lim="800000"/>
            <a:headEnd/>
            <a:tailEnd/>
          </a:ln>
        </p:spPr>
        <p:txBody>
          <a:bodyPr/>
          <a:lstStyle/>
          <a:p>
            <a:endParaRPr lang="zh-TW" altLang="en-US"/>
          </a:p>
        </p:txBody>
      </p:sp>
      <p:sp>
        <p:nvSpPr>
          <p:cNvPr id="109724" name="Line 161"/>
          <p:cNvSpPr>
            <a:spLocks noChangeShapeType="1"/>
          </p:cNvSpPr>
          <p:nvPr/>
        </p:nvSpPr>
        <p:spPr bwMode="auto">
          <a:xfrm>
            <a:off x="8562975" y="3171825"/>
            <a:ext cx="1588" cy="565150"/>
          </a:xfrm>
          <a:prstGeom prst="line">
            <a:avLst/>
          </a:prstGeom>
          <a:noFill/>
          <a:ln w="0">
            <a:solidFill>
              <a:srgbClr val="000000"/>
            </a:solidFill>
            <a:round/>
            <a:headEnd/>
            <a:tailEnd/>
          </a:ln>
        </p:spPr>
        <p:txBody>
          <a:bodyPr/>
          <a:lstStyle/>
          <a:p>
            <a:endParaRPr lang="zh-TW" altLang="en-US"/>
          </a:p>
        </p:txBody>
      </p:sp>
      <p:sp>
        <p:nvSpPr>
          <p:cNvPr id="109725" name="Rectangle 162"/>
          <p:cNvSpPr>
            <a:spLocks noChangeArrowheads="1"/>
          </p:cNvSpPr>
          <p:nvPr/>
        </p:nvSpPr>
        <p:spPr bwMode="auto">
          <a:xfrm>
            <a:off x="1485900" y="3741738"/>
            <a:ext cx="508000" cy="274637"/>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109726" name="Rectangle 163"/>
          <p:cNvSpPr>
            <a:spLocks noChangeArrowheads="1"/>
          </p:cNvSpPr>
          <p:nvPr/>
        </p:nvSpPr>
        <p:spPr bwMode="auto">
          <a:xfrm>
            <a:off x="2386013" y="3741738"/>
            <a:ext cx="508000" cy="274637"/>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109727" name="Rectangle 164"/>
          <p:cNvSpPr>
            <a:spLocks noChangeArrowheads="1"/>
          </p:cNvSpPr>
          <p:nvPr/>
        </p:nvSpPr>
        <p:spPr bwMode="auto">
          <a:xfrm>
            <a:off x="3524250" y="3741738"/>
            <a:ext cx="508000" cy="274637"/>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602277" name="Rectangle 165"/>
          <p:cNvSpPr>
            <a:spLocks noChangeArrowheads="1"/>
          </p:cNvSpPr>
          <p:nvPr/>
        </p:nvSpPr>
        <p:spPr bwMode="auto">
          <a:xfrm>
            <a:off x="4530725" y="3762375"/>
            <a:ext cx="3911600" cy="54927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TLB miss and is followed by a page</a:t>
            </a:r>
          </a:p>
          <a:p>
            <a:r>
              <a:rPr lang="en-US" altLang="zh-TW" sz="1800" b="1">
                <a:solidFill>
                  <a:srgbClr val="000000"/>
                </a:solidFill>
                <a:latin typeface="Arial" pitchFamily="34" charset="0"/>
              </a:rPr>
              <a:t>fault; after retry, data miss in cache </a:t>
            </a:r>
            <a:endParaRPr lang="en-US" altLang="zh-TW"/>
          </a:p>
        </p:txBody>
      </p:sp>
      <p:sp>
        <p:nvSpPr>
          <p:cNvPr id="109729" name="Rectangle 167"/>
          <p:cNvSpPr>
            <a:spLocks noChangeArrowheads="1"/>
          </p:cNvSpPr>
          <p:nvPr/>
        </p:nvSpPr>
        <p:spPr bwMode="auto">
          <a:xfrm>
            <a:off x="1290638" y="3735388"/>
            <a:ext cx="6350" cy="6350"/>
          </a:xfrm>
          <a:prstGeom prst="rect">
            <a:avLst/>
          </a:prstGeom>
          <a:solidFill>
            <a:srgbClr val="000000"/>
          </a:solidFill>
          <a:ln w="9525">
            <a:noFill/>
            <a:miter lim="800000"/>
            <a:headEnd/>
            <a:tailEnd/>
          </a:ln>
        </p:spPr>
        <p:txBody>
          <a:bodyPr/>
          <a:lstStyle/>
          <a:p>
            <a:endParaRPr lang="zh-TW" altLang="en-US"/>
          </a:p>
        </p:txBody>
      </p:sp>
      <p:sp>
        <p:nvSpPr>
          <p:cNvPr id="109730" name="Line 168"/>
          <p:cNvSpPr>
            <a:spLocks noChangeShapeType="1"/>
          </p:cNvSpPr>
          <p:nvPr/>
        </p:nvSpPr>
        <p:spPr bwMode="auto">
          <a:xfrm>
            <a:off x="1290638" y="3735388"/>
            <a:ext cx="6350" cy="1587"/>
          </a:xfrm>
          <a:prstGeom prst="line">
            <a:avLst/>
          </a:prstGeom>
          <a:noFill/>
          <a:ln w="0">
            <a:solidFill>
              <a:srgbClr val="000000"/>
            </a:solidFill>
            <a:round/>
            <a:headEnd/>
            <a:tailEnd/>
          </a:ln>
        </p:spPr>
        <p:txBody>
          <a:bodyPr/>
          <a:lstStyle/>
          <a:p>
            <a:endParaRPr lang="zh-TW" altLang="en-US"/>
          </a:p>
        </p:txBody>
      </p:sp>
      <p:sp>
        <p:nvSpPr>
          <p:cNvPr id="109731" name="Line 169"/>
          <p:cNvSpPr>
            <a:spLocks noChangeShapeType="1"/>
          </p:cNvSpPr>
          <p:nvPr/>
        </p:nvSpPr>
        <p:spPr bwMode="auto">
          <a:xfrm>
            <a:off x="1290638" y="3735388"/>
            <a:ext cx="1587" cy="6350"/>
          </a:xfrm>
          <a:prstGeom prst="line">
            <a:avLst/>
          </a:prstGeom>
          <a:noFill/>
          <a:ln w="0">
            <a:solidFill>
              <a:srgbClr val="000000"/>
            </a:solidFill>
            <a:round/>
            <a:headEnd/>
            <a:tailEnd/>
          </a:ln>
        </p:spPr>
        <p:txBody>
          <a:bodyPr/>
          <a:lstStyle/>
          <a:p>
            <a:endParaRPr lang="zh-TW" altLang="en-US"/>
          </a:p>
        </p:txBody>
      </p:sp>
      <p:sp>
        <p:nvSpPr>
          <p:cNvPr id="109732" name="Rectangle 170"/>
          <p:cNvSpPr>
            <a:spLocks noChangeArrowheads="1"/>
          </p:cNvSpPr>
          <p:nvPr/>
        </p:nvSpPr>
        <p:spPr bwMode="auto">
          <a:xfrm>
            <a:off x="1296988" y="3735388"/>
            <a:ext cx="882650" cy="6350"/>
          </a:xfrm>
          <a:prstGeom prst="rect">
            <a:avLst/>
          </a:prstGeom>
          <a:solidFill>
            <a:srgbClr val="000000"/>
          </a:solidFill>
          <a:ln w="9525">
            <a:noFill/>
            <a:miter lim="800000"/>
            <a:headEnd/>
            <a:tailEnd/>
          </a:ln>
        </p:spPr>
        <p:txBody>
          <a:bodyPr/>
          <a:lstStyle/>
          <a:p>
            <a:endParaRPr lang="zh-TW" altLang="en-US"/>
          </a:p>
        </p:txBody>
      </p:sp>
      <p:sp>
        <p:nvSpPr>
          <p:cNvPr id="109733" name="Line 171"/>
          <p:cNvSpPr>
            <a:spLocks noChangeShapeType="1"/>
          </p:cNvSpPr>
          <p:nvPr/>
        </p:nvSpPr>
        <p:spPr bwMode="auto">
          <a:xfrm>
            <a:off x="1296988" y="3735388"/>
            <a:ext cx="882650" cy="1587"/>
          </a:xfrm>
          <a:prstGeom prst="line">
            <a:avLst/>
          </a:prstGeom>
          <a:noFill/>
          <a:ln w="0">
            <a:solidFill>
              <a:srgbClr val="000000"/>
            </a:solidFill>
            <a:round/>
            <a:headEnd/>
            <a:tailEnd/>
          </a:ln>
        </p:spPr>
        <p:txBody>
          <a:bodyPr/>
          <a:lstStyle/>
          <a:p>
            <a:endParaRPr lang="zh-TW" altLang="en-US"/>
          </a:p>
        </p:txBody>
      </p:sp>
      <p:sp>
        <p:nvSpPr>
          <p:cNvPr id="109734" name="Rectangle 172"/>
          <p:cNvSpPr>
            <a:spLocks noChangeArrowheads="1"/>
          </p:cNvSpPr>
          <p:nvPr/>
        </p:nvSpPr>
        <p:spPr bwMode="auto">
          <a:xfrm>
            <a:off x="2179638" y="3735388"/>
            <a:ext cx="6350" cy="6350"/>
          </a:xfrm>
          <a:prstGeom prst="rect">
            <a:avLst/>
          </a:prstGeom>
          <a:solidFill>
            <a:srgbClr val="000000"/>
          </a:solidFill>
          <a:ln w="9525">
            <a:noFill/>
            <a:miter lim="800000"/>
            <a:headEnd/>
            <a:tailEnd/>
          </a:ln>
        </p:spPr>
        <p:txBody>
          <a:bodyPr/>
          <a:lstStyle/>
          <a:p>
            <a:endParaRPr lang="zh-TW" altLang="en-US"/>
          </a:p>
        </p:txBody>
      </p:sp>
      <p:sp>
        <p:nvSpPr>
          <p:cNvPr id="109735" name="Line 173"/>
          <p:cNvSpPr>
            <a:spLocks noChangeShapeType="1"/>
          </p:cNvSpPr>
          <p:nvPr/>
        </p:nvSpPr>
        <p:spPr bwMode="auto">
          <a:xfrm>
            <a:off x="2179638" y="3735388"/>
            <a:ext cx="6350" cy="1587"/>
          </a:xfrm>
          <a:prstGeom prst="line">
            <a:avLst/>
          </a:prstGeom>
          <a:noFill/>
          <a:ln w="0">
            <a:solidFill>
              <a:srgbClr val="000000"/>
            </a:solidFill>
            <a:round/>
            <a:headEnd/>
            <a:tailEnd/>
          </a:ln>
        </p:spPr>
        <p:txBody>
          <a:bodyPr/>
          <a:lstStyle/>
          <a:p>
            <a:endParaRPr lang="zh-TW" altLang="en-US"/>
          </a:p>
        </p:txBody>
      </p:sp>
      <p:sp>
        <p:nvSpPr>
          <p:cNvPr id="109736" name="Line 174"/>
          <p:cNvSpPr>
            <a:spLocks noChangeShapeType="1"/>
          </p:cNvSpPr>
          <p:nvPr/>
        </p:nvSpPr>
        <p:spPr bwMode="auto">
          <a:xfrm>
            <a:off x="2179638" y="3735388"/>
            <a:ext cx="1587" cy="6350"/>
          </a:xfrm>
          <a:prstGeom prst="line">
            <a:avLst/>
          </a:prstGeom>
          <a:noFill/>
          <a:ln w="0">
            <a:solidFill>
              <a:srgbClr val="000000"/>
            </a:solidFill>
            <a:round/>
            <a:headEnd/>
            <a:tailEnd/>
          </a:ln>
        </p:spPr>
        <p:txBody>
          <a:bodyPr/>
          <a:lstStyle/>
          <a:p>
            <a:endParaRPr lang="zh-TW" altLang="en-US"/>
          </a:p>
        </p:txBody>
      </p:sp>
      <p:sp>
        <p:nvSpPr>
          <p:cNvPr id="109737" name="Rectangle 175"/>
          <p:cNvSpPr>
            <a:spLocks noChangeArrowheads="1"/>
          </p:cNvSpPr>
          <p:nvPr/>
        </p:nvSpPr>
        <p:spPr bwMode="auto">
          <a:xfrm>
            <a:off x="2185988" y="3735388"/>
            <a:ext cx="906462" cy="6350"/>
          </a:xfrm>
          <a:prstGeom prst="rect">
            <a:avLst/>
          </a:prstGeom>
          <a:solidFill>
            <a:srgbClr val="000000"/>
          </a:solidFill>
          <a:ln w="9525">
            <a:noFill/>
            <a:miter lim="800000"/>
            <a:headEnd/>
            <a:tailEnd/>
          </a:ln>
        </p:spPr>
        <p:txBody>
          <a:bodyPr/>
          <a:lstStyle/>
          <a:p>
            <a:endParaRPr lang="zh-TW" altLang="en-US"/>
          </a:p>
        </p:txBody>
      </p:sp>
      <p:sp>
        <p:nvSpPr>
          <p:cNvPr id="109738" name="Line 176"/>
          <p:cNvSpPr>
            <a:spLocks noChangeShapeType="1"/>
          </p:cNvSpPr>
          <p:nvPr/>
        </p:nvSpPr>
        <p:spPr bwMode="auto">
          <a:xfrm>
            <a:off x="2185988" y="3735388"/>
            <a:ext cx="906462" cy="1587"/>
          </a:xfrm>
          <a:prstGeom prst="line">
            <a:avLst/>
          </a:prstGeom>
          <a:noFill/>
          <a:ln w="0">
            <a:solidFill>
              <a:srgbClr val="000000"/>
            </a:solidFill>
            <a:round/>
            <a:headEnd/>
            <a:tailEnd/>
          </a:ln>
        </p:spPr>
        <p:txBody>
          <a:bodyPr/>
          <a:lstStyle/>
          <a:p>
            <a:endParaRPr lang="zh-TW" altLang="en-US"/>
          </a:p>
        </p:txBody>
      </p:sp>
      <p:sp>
        <p:nvSpPr>
          <p:cNvPr id="109739" name="Rectangle 177"/>
          <p:cNvSpPr>
            <a:spLocks noChangeArrowheads="1"/>
          </p:cNvSpPr>
          <p:nvPr/>
        </p:nvSpPr>
        <p:spPr bwMode="auto">
          <a:xfrm>
            <a:off x="3092450" y="3735388"/>
            <a:ext cx="6350" cy="6350"/>
          </a:xfrm>
          <a:prstGeom prst="rect">
            <a:avLst/>
          </a:prstGeom>
          <a:solidFill>
            <a:srgbClr val="000000"/>
          </a:solidFill>
          <a:ln w="9525">
            <a:noFill/>
            <a:miter lim="800000"/>
            <a:headEnd/>
            <a:tailEnd/>
          </a:ln>
        </p:spPr>
        <p:txBody>
          <a:bodyPr/>
          <a:lstStyle/>
          <a:p>
            <a:endParaRPr lang="zh-TW" altLang="en-US"/>
          </a:p>
        </p:txBody>
      </p:sp>
      <p:sp>
        <p:nvSpPr>
          <p:cNvPr id="109740" name="Line 178"/>
          <p:cNvSpPr>
            <a:spLocks noChangeShapeType="1"/>
          </p:cNvSpPr>
          <p:nvPr/>
        </p:nvSpPr>
        <p:spPr bwMode="auto">
          <a:xfrm>
            <a:off x="3092450" y="3735388"/>
            <a:ext cx="6350" cy="1587"/>
          </a:xfrm>
          <a:prstGeom prst="line">
            <a:avLst/>
          </a:prstGeom>
          <a:noFill/>
          <a:ln w="0">
            <a:solidFill>
              <a:srgbClr val="000000"/>
            </a:solidFill>
            <a:round/>
            <a:headEnd/>
            <a:tailEnd/>
          </a:ln>
        </p:spPr>
        <p:txBody>
          <a:bodyPr/>
          <a:lstStyle/>
          <a:p>
            <a:endParaRPr lang="zh-TW" altLang="en-US"/>
          </a:p>
        </p:txBody>
      </p:sp>
      <p:sp>
        <p:nvSpPr>
          <p:cNvPr id="109741" name="Line 179"/>
          <p:cNvSpPr>
            <a:spLocks noChangeShapeType="1"/>
          </p:cNvSpPr>
          <p:nvPr/>
        </p:nvSpPr>
        <p:spPr bwMode="auto">
          <a:xfrm>
            <a:off x="3092450" y="3735388"/>
            <a:ext cx="1588" cy="6350"/>
          </a:xfrm>
          <a:prstGeom prst="line">
            <a:avLst/>
          </a:prstGeom>
          <a:noFill/>
          <a:ln w="0">
            <a:solidFill>
              <a:srgbClr val="000000"/>
            </a:solidFill>
            <a:round/>
            <a:headEnd/>
            <a:tailEnd/>
          </a:ln>
        </p:spPr>
        <p:txBody>
          <a:bodyPr/>
          <a:lstStyle/>
          <a:p>
            <a:endParaRPr lang="zh-TW" altLang="en-US"/>
          </a:p>
        </p:txBody>
      </p:sp>
      <p:sp>
        <p:nvSpPr>
          <p:cNvPr id="109742" name="Rectangle 180"/>
          <p:cNvSpPr>
            <a:spLocks noChangeArrowheads="1"/>
          </p:cNvSpPr>
          <p:nvPr/>
        </p:nvSpPr>
        <p:spPr bwMode="auto">
          <a:xfrm>
            <a:off x="3098800" y="3735388"/>
            <a:ext cx="1360488" cy="6350"/>
          </a:xfrm>
          <a:prstGeom prst="rect">
            <a:avLst/>
          </a:prstGeom>
          <a:solidFill>
            <a:srgbClr val="000000"/>
          </a:solidFill>
          <a:ln w="9525">
            <a:noFill/>
            <a:miter lim="800000"/>
            <a:headEnd/>
            <a:tailEnd/>
          </a:ln>
        </p:spPr>
        <p:txBody>
          <a:bodyPr/>
          <a:lstStyle/>
          <a:p>
            <a:endParaRPr lang="zh-TW" altLang="en-US"/>
          </a:p>
        </p:txBody>
      </p:sp>
      <p:sp>
        <p:nvSpPr>
          <p:cNvPr id="109743" name="Line 181"/>
          <p:cNvSpPr>
            <a:spLocks noChangeShapeType="1"/>
          </p:cNvSpPr>
          <p:nvPr/>
        </p:nvSpPr>
        <p:spPr bwMode="auto">
          <a:xfrm>
            <a:off x="3098800" y="3735388"/>
            <a:ext cx="1360488" cy="1587"/>
          </a:xfrm>
          <a:prstGeom prst="line">
            <a:avLst/>
          </a:prstGeom>
          <a:noFill/>
          <a:ln w="0">
            <a:solidFill>
              <a:srgbClr val="000000"/>
            </a:solidFill>
            <a:round/>
            <a:headEnd/>
            <a:tailEnd/>
          </a:ln>
        </p:spPr>
        <p:txBody>
          <a:bodyPr/>
          <a:lstStyle/>
          <a:p>
            <a:endParaRPr lang="zh-TW" altLang="en-US"/>
          </a:p>
        </p:txBody>
      </p:sp>
      <p:sp>
        <p:nvSpPr>
          <p:cNvPr id="109744" name="Rectangle 182"/>
          <p:cNvSpPr>
            <a:spLocks noChangeArrowheads="1"/>
          </p:cNvSpPr>
          <p:nvPr/>
        </p:nvSpPr>
        <p:spPr bwMode="auto">
          <a:xfrm>
            <a:off x="4459288" y="3735388"/>
            <a:ext cx="6350" cy="6350"/>
          </a:xfrm>
          <a:prstGeom prst="rect">
            <a:avLst/>
          </a:prstGeom>
          <a:solidFill>
            <a:srgbClr val="000000"/>
          </a:solidFill>
          <a:ln w="9525">
            <a:noFill/>
            <a:miter lim="800000"/>
            <a:headEnd/>
            <a:tailEnd/>
          </a:ln>
        </p:spPr>
        <p:txBody>
          <a:bodyPr/>
          <a:lstStyle/>
          <a:p>
            <a:endParaRPr lang="zh-TW" altLang="en-US"/>
          </a:p>
        </p:txBody>
      </p:sp>
      <p:sp>
        <p:nvSpPr>
          <p:cNvPr id="109745" name="Line 183"/>
          <p:cNvSpPr>
            <a:spLocks noChangeShapeType="1"/>
          </p:cNvSpPr>
          <p:nvPr/>
        </p:nvSpPr>
        <p:spPr bwMode="auto">
          <a:xfrm>
            <a:off x="4459288" y="3735388"/>
            <a:ext cx="6350" cy="1587"/>
          </a:xfrm>
          <a:prstGeom prst="line">
            <a:avLst/>
          </a:prstGeom>
          <a:noFill/>
          <a:ln w="0">
            <a:solidFill>
              <a:srgbClr val="000000"/>
            </a:solidFill>
            <a:round/>
            <a:headEnd/>
            <a:tailEnd/>
          </a:ln>
        </p:spPr>
        <p:txBody>
          <a:bodyPr/>
          <a:lstStyle/>
          <a:p>
            <a:endParaRPr lang="zh-TW" altLang="en-US"/>
          </a:p>
        </p:txBody>
      </p:sp>
      <p:sp>
        <p:nvSpPr>
          <p:cNvPr id="109746" name="Line 184"/>
          <p:cNvSpPr>
            <a:spLocks noChangeShapeType="1"/>
          </p:cNvSpPr>
          <p:nvPr/>
        </p:nvSpPr>
        <p:spPr bwMode="auto">
          <a:xfrm>
            <a:off x="4459288" y="3735388"/>
            <a:ext cx="1587" cy="6350"/>
          </a:xfrm>
          <a:prstGeom prst="line">
            <a:avLst/>
          </a:prstGeom>
          <a:noFill/>
          <a:ln w="0">
            <a:solidFill>
              <a:srgbClr val="000000"/>
            </a:solidFill>
            <a:round/>
            <a:headEnd/>
            <a:tailEnd/>
          </a:ln>
        </p:spPr>
        <p:txBody>
          <a:bodyPr/>
          <a:lstStyle/>
          <a:p>
            <a:endParaRPr lang="zh-TW" altLang="en-US"/>
          </a:p>
        </p:txBody>
      </p:sp>
      <p:sp>
        <p:nvSpPr>
          <p:cNvPr id="109747" name="Rectangle 185"/>
          <p:cNvSpPr>
            <a:spLocks noChangeArrowheads="1"/>
          </p:cNvSpPr>
          <p:nvPr/>
        </p:nvSpPr>
        <p:spPr bwMode="auto">
          <a:xfrm>
            <a:off x="4465638" y="3735388"/>
            <a:ext cx="4097337" cy="6350"/>
          </a:xfrm>
          <a:prstGeom prst="rect">
            <a:avLst/>
          </a:prstGeom>
          <a:solidFill>
            <a:srgbClr val="000000"/>
          </a:solidFill>
          <a:ln w="9525">
            <a:noFill/>
            <a:miter lim="800000"/>
            <a:headEnd/>
            <a:tailEnd/>
          </a:ln>
        </p:spPr>
        <p:txBody>
          <a:bodyPr/>
          <a:lstStyle/>
          <a:p>
            <a:endParaRPr lang="zh-TW" altLang="en-US"/>
          </a:p>
        </p:txBody>
      </p:sp>
      <p:sp>
        <p:nvSpPr>
          <p:cNvPr id="109748" name="Line 186"/>
          <p:cNvSpPr>
            <a:spLocks noChangeShapeType="1"/>
          </p:cNvSpPr>
          <p:nvPr/>
        </p:nvSpPr>
        <p:spPr bwMode="auto">
          <a:xfrm>
            <a:off x="4465638" y="3735388"/>
            <a:ext cx="4097337" cy="1587"/>
          </a:xfrm>
          <a:prstGeom prst="line">
            <a:avLst/>
          </a:prstGeom>
          <a:noFill/>
          <a:ln w="0">
            <a:solidFill>
              <a:srgbClr val="000000"/>
            </a:solidFill>
            <a:round/>
            <a:headEnd/>
            <a:tailEnd/>
          </a:ln>
        </p:spPr>
        <p:txBody>
          <a:bodyPr/>
          <a:lstStyle/>
          <a:p>
            <a:endParaRPr lang="zh-TW" altLang="en-US"/>
          </a:p>
        </p:txBody>
      </p:sp>
      <p:sp>
        <p:nvSpPr>
          <p:cNvPr id="109749" name="Rectangle 187"/>
          <p:cNvSpPr>
            <a:spLocks noChangeArrowheads="1"/>
          </p:cNvSpPr>
          <p:nvPr/>
        </p:nvSpPr>
        <p:spPr bwMode="auto">
          <a:xfrm>
            <a:off x="8562975" y="3735388"/>
            <a:ext cx="4763" cy="6350"/>
          </a:xfrm>
          <a:prstGeom prst="rect">
            <a:avLst/>
          </a:prstGeom>
          <a:solidFill>
            <a:srgbClr val="000000"/>
          </a:solidFill>
          <a:ln w="9525">
            <a:noFill/>
            <a:miter lim="800000"/>
            <a:headEnd/>
            <a:tailEnd/>
          </a:ln>
        </p:spPr>
        <p:txBody>
          <a:bodyPr/>
          <a:lstStyle/>
          <a:p>
            <a:endParaRPr lang="zh-TW" altLang="en-US"/>
          </a:p>
        </p:txBody>
      </p:sp>
      <p:sp>
        <p:nvSpPr>
          <p:cNvPr id="109750" name="Line 188"/>
          <p:cNvSpPr>
            <a:spLocks noChangeShapeType="1"/>
          </p:cNvSpPr>
          <p:nvPr/>
        </p:nvSpPr>
        <p:spPr bwMode="auto">
          <a:xfrm>
            <a:off x="8562975" y="3735388"/>
            <a:ext cx="4763" cy="1587"/>
          </a:xfrm>
          <a:prstGeom prst="line">
            <a:avLst/>
          </a:prstGeom>
          <a:noFill/>
          <a:ln w="0">
            <a:solidFill>
              <a:srgbClr val="000000"/>
            </a:solidFill>
            <a:round/>
            <a:headEnd/>
            <a:tailEnd/>
          </a:ln>
        </p:spPr>
        <p:txBody>
          <a:bodyPr/>
          <a:lstStyle/>
          <a:p>
            <a:endParaRPr lang="zh-TW" altLang="en-US"/>
          </a:p>
        </p:txBody>
      </p:sp>
      <p:sp>
        <p:nvSpPr>
          <p:cNvPr id="109751" name="Line 189"/>
          <p:cNvSpPr>
            <a:spLocks noChangeShapeType="1"/>
          </p:cNvSpPr>
          <p:nvPr/>
        </p:nvSpPr>
        <p:spPr bwMode="auto">
          <a:xfrm>
            <a:off x="8562975" y="3735388"/>
            <a:ext cx="1588" cy="6350"/>
          </a:xfrm>
          <a:prstGeom prst="line">
            <a:avLst/>
          </a:prstGeom>
          <a:noFill/>
          <a:ln w="0">
            <a:solidFill>
              <a:srgbClr val="000000"/>
            </a:solidFill>
            <a:round/>
            <a:headEnd/>
            <a:tailEnd/>
          </a:ln>
        </p:spPr>
        <p:txBody>
          <a:bodyPr/>
          <a:lstStyle/>
          <a:p>
            <a:endParaRPr lang="zh-TW" altLang="en-US"/>
          </a:p>
        </p:txBody>
      </p:sp>
      <p:sp>
        <p:nvSpPr>
          <p:cNvPr id="109752" name="Rectangle 190"/>
          <p:cNvSpPr>
            <a:spLocks noChangeArrowheads="1"/>
          </p:cNvSpPr>
          <p:nvPr/>
        </p:nvSpPr>
        <p:spPr bwMode="auto">
          <a:xfrm>
            <a:off x="1290638" y="3741738"/>
            <a:ext cx="6350" cy="565150"/>
          </a:xfrm>
          <a:prstGeom prst="rect">
            <a:avLst/>
          </a:prstGeom>
          <a:solidFill>
            <a:srgbClr val="000000"/>
          </a:solidFill>
          <a:ln w="9525">
            <a:noFill/>
            <a:miter lim="800000"/>
            <a:headEnd/>
            <a:tailEnd/>
          </a:ln>
        </p:spPr>
        <p:txBody>
          <a:bodyPr/>
          <a:lstStyle/>
          <a:p>
            <a:endParaRPr lang="zh-TW" altLang="en-US"/>
          </a:p>
        </p:txBody>
      </p:sp>
      <p:sp>
        <p:nvSpPr>
          <p:cNvPr id="109753" name="Line 191"/>
          <p:cNvSpPr>
            <a:spLocks noChangeShapeType="1"/>
          </p:cNvSpPr>
          <p:nvPr/>
        </p:nvSpPr>
        <p:spPr bwMode="auto">
          <a:xfrm>
            <a:off x="1290638" y="3741738"/>
            <a:ext cx="1587" cy="565150"/>
          </a:xfrm>
          <a:prstGeom prst="line">
            <a:avLst/>
          </a:prstGeom>
          <a:noFill/>
          <a:ln w="0">
            <a:solidFill>
              <a:srgbClr val="000000"/>
            </a:solidFill>
            <a:round/>
            <a:headEnd/>
            <a:tailEnd/>
          </a:ln>
        </p:spPr>
        <p:txBody>
          <a:bodyPr/>
          <a:lstStyle/>
          <a:p>
            <a:endParaRPr lang="zh-TW" altLang="en-US"/>
          </a:p>
        </p:txBody>
      </p:sp>
      <p:sp>
        <p:nvSpPr>
          <p:cNvPr id="109754" name="Rectangle 192"/>
          <p:cNvSpPr>
            <a:spLocks noChangeArrowheads="1"/>
          </p:cNvSpPr>
          <p:nvPr/>
        </p:nvSpPr>
        <p:spPr bwMode="auto">
          <a:xfrm>
            <a:off x="2179638" y="3741738"/>
            <a:ext cx="6350" cy="565150"/>
          </a:xfrm>
          <a:prstGeom prst="rect">
            <a:avLst/>
          </a:prstGeom>
          <a:solidFill>
            <a:srgbClr val="000000"/>
          </a:solidFill>
          <a:ln w="9525">
            <a:noFill/>
            <a:miter lim="800000"/>
            <a:headEnd/>
            <a:tailEnd/>
          </a:ln>
        </p:spPr>
        <p:txBody>
          <a:bodyPr/>
          <a:lstStyle/>
          <a:p>
            <a:endParaRPr lang="zh-TW" altLang="en-US"/>
          </a:p>
        </p:txBody>
      </p:sp>
      <p:sp>
        <p:nvSpPr>
          <p:cNvPr id="109755" name="Line 193"/>
          <p:cNvSpPr>
            <a:spLocks noChangeShapeType="1"/>
          </p:cNvSpPr>
          <p:nvPr/>
        </p:nvSpPr>
        <p:spPr bwMode="auto">
          <a:xfrm>
            <a:off x="2179638" y="3741738"/>
            <a:ext cx="1587" cy="565150"/>
          </a:xfrm>
          <a:prstGeom prst="line">
            <a:avLst/>
          </a:prstGeom>
          <a:noFill/>
          <a:ln w="0">
            <a:solidFill>
              <a:srgbClr val="000000"/>
            </a:solidFill>
            <a:round/>
            <a:headEnd/>
            <a:tailEnd/>
          </a:ln>
        </p:spPr>
        <p:txBody>
          <a:bodyPr/>
          <a:lstStyle/>
          <a:p>
            <a:endParaRPr lang="zh-TW" altLang="en-US"/>
          </a:p>
        </p:txBody>
      </p:sp>
      <p:sp>
        <p:nvSpPr>
          <p:cNvPr id="109756" name="Rectangle 194"/>
          <p:cNvSpPr>
            <a:spLocks noChangeArrowheads="1"/>
          </p:cNvSpPr>
          <p:nvPr/>
        </p:nvSpPr>
        <p:spPr bwMode="auto">
          <a:xfrm>
            <a:off x="3092450" y="3741738"/>
            <a:ext cx="6350" cy="565150"/>
          </a:xfrm>
          <a:prstGeom prst="rect">
            <a:avLst/>
          </a:prstGeom>
          <a:solidFill>
            <a:srgbClr val="000000"/>
          </a:solidFill>
          <a:ln w="9525">
            <a:noFill/>
            <a:miter lim="800000"/>
            <a:headEnd/>
            <a:tailEnd/>
          </a:ln>
        </p:spPr>
        <p:txBody>
          <a:bodyPr/>
          <a:lstStyle/>
          <a:p>
            <a:endParaRPr lang="zh-TW" altLang="en-US"/>
          </a:p>
        </p:txBody>
      </p:sp>
      <p:sp>
        <p:nvSpPr>
          <p:cNvPr id="109757" name="Line 195"/>
          <p:cNvSpPr>
            <a:spLocks noChangeShapeType="1"/>
          </p:cNvSpPr>
          <p:nvPr/>
        </p:nvSpPr>
        <p:spPr bwMode="auto">
          <a:xfrm>
            <a:off x="3092450" y="3741738"/>
            <a:ext cx="1588" cy="565150"/>
          </a:xfrm>
          <a:prstGeom prst="line">
            <a:avLst/>
          </a:prstGeom>
          <a:noFill/>
          <a:ln w="0">
            <a:solidFill>
              <a:srgbClr val="000000"/>
            </a:solidFill>
            <a:round/>
            <a:headEnd/>
            <a:tailEnd/>
          </a:ln>
        </p:spPr>
        <p:txBody>
          <a:bodyPr/>
          <a:lstStyle/>
          <a:p>
            <a:endParaRPr lang="zh-TW" altLang="en-US"/>
          </a:p>
        </p:txBody>
      </p:sp>
      <p:sp>
        <p:nvSpPr>
          <p:cNvPr id="109758" name="Rectangle 196"/>
          <p:cNvSpPr>
            <a:spLocks noChangeArrowheads="1"/>
          </p:cNvSpPr>
          <p:nvPr/>
        </p:nvSpPr>
        <p:spPr bwMode="auto">
          <a:xfrm>
            <a:off x="4459288" y="3741738"/>
            <a:ext cx="6350" cy="565150"/>
          </a:xfrm>
          <a:prstGeom prst="rect">
            <a:avLst/>
          </a:prstGeom>
          <a:solidFill>
            <a:srgbClr val="000000"/>
          </a:solidFill>
          <a:ln w="9525">
            <a:noFill/>
            <a:miter lim="800000"/>
            <a:headEnd/>
            <a:tailEnd/>
          </a:ln>
        </p:spPr>
        <p:txBody>
          <a:bodyPr/>
          <a:lstStyle/>
          <a:p>
            <a:endParaRPr lang="zh-TW" altLang="en-US"/>
          </a:p>
        </p:txBody>
      </p:sp>
      <p:sp>
        <p:nvSpPr>
          <p:cNvPr id="109759" name="Line 197"/>
          <p:cNvSpPr>
            <a:spLocks noChangeShapeType="1"/>
          </p:cNvSpPr>
          <p:nvPr/>
        </p:nvSpPr>
        <p:spPr bwMode="auto">
          <a:xfrm>
            <a:off x="4459288" y="3741738"/>
            <a:ext cx="1587" cy="565150"/>
          </a:xfrm>
          <a:prstGeom prst="line">
            <a:avLst/>
          </a:prstGeom>
          <a:noFill/>
          <a:ln w="0">
            <a:solidFill>
              <a:srgbClr val="000000"/>
            </a:solidFill>
            <a:round/>
            <a:headEnd/>
            <a:tailEnd/>
          </a:ln>
        </p:spPr>
        <p:txBody>
          <a:bodyPr/>
          <a:lstStyle/>
          <a:p>
            <a:endParaRPr lang="zh-TW" altLang="en-US"/>
          </a:p>
        </p:txBody>
      </p:sp>
      <p:sp>
        <p:nvSpPr>
          <p:cNvPr id="109760" name="Rectangle 198"/>
          <p:cNvSpPr>
            <a:spLocks noChangeArrowheads="1"/>
          </p:cNvSpPr>
          <p:nvPr/>
        </p:nvSpPr>
        <p:spPr bwMode="auto">
          <a:xfrm>
            <a:off x="8562975" y="3741738"/>
            <a:ext cx="4763" cy="565150"/>
          </a:xfrm>
          <a:prstGeom prst="rect">
            <a:avLst/>
          </a:prstGeom>
          <a:solidFill>
            <a:srgbClr val="000000"/>
          </a:solidFill>
          <a:ln w="9525">
            <a:noFill/>
            <a:miter lim="800000"/>
            <a:headEnd/>
            <a:tailEnd/>
          </a:ln>
        </p:spPr>
        <p:txBody>
          <a:bodyPr/>
          <a:lstStyle/>
          <a:p>
            <a:endParaRPr lang="zh-TW" altLang="en-US"/>
          </a:p>
        </p:txBody>
      </p:sp>
      <p:sp>
        <p:nvSpPr>
          <p:cNvPr id="109761" name="Line 199"/>
          <p:cNvSpPr>
            <a:spLocks noChangeShapeType="1"/>
          </p:cNvSpPr>
          <p:nvPr/>
        </p:nvSpPr>
        <p:spPr bwMode="auto">
          <a:xfrm>
            <a:off x="8562975" y="3741738"/>
            <a:ext cx="1588" cy="565150"/>
          </a:xfrm>
          <a:prstGeom prst="line">
            <a:avLst/>
          </a:prstGeom>
          <a:noFill/>
          <a:ln w="0">
            <a:solidFill>
              <a:srgbClr val="000000"/>
            </a:solidFill>
            <a:round/>
            <a:headEnd/>
            <a:tailEnd/>
          </a:ln>
        </p:spPr>
        <p:txBody>
          <a:bodyPr/>
          <a:lstStyle/>
          <a:p>
            <a:endParaRPr lang="zh-TW" altLang="en-US"/>
          </a:p>
        </p:txBody>
      </p:sp>
      <p:sp>
        <p:nvSpPr>
          <p:cNvPr id="109762" name="Rectangle 200"/>
          <p:cNvSpPr>
            <a:spLocks noChangeArrowheads="1"/>
          </p:cNvSpPr>
          <p:nvPr/>
        </p:nvSpPr>
        <p:spPr bwMode="auto">
          <a:xfrm>
            <a:off x="1485900" y="4313238"/>
            <a:ext cx="508000" cy="274637"/>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109763" name="Rectangle 201"/>
          <p:cNvSpPr>
            <a:spLocks noChangeArrowheads="1"/>
          </p:cNvSpPr>
          <p:nvPr/>
        </p:nvSpPr>
        <p:spPr bwMode="auto">
          <a:xfrm>
            <a:off x="2487613" y="4313238"/>
            <a:ext cx="304800" cy="274637"/>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Hit</a:t>
            </a:r>
            <a:endParaRPr lang="en-US" altLang="zh-TW"/>
          </a:p>
        </p:txBody>
      </p:sp>
      <p:sp>
        <p:nvSpPr>
          <p:cNvPr id="109764" name="Rectangle 202"/>
          <p:cNvSpPr>
            <a:spLocks noChangeArrowheads="1"/>
          </p:cNvSpPr>
          <p:nvPr/>
        </p:nvSpPr>
        <p:spPr bwMode="auto">
          <a:xfrm>
            <a:off x="3524250" y="4313238"/>
            <a:ext cx="508000" cy="274637"/>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602315" name="Rectangle 203"/>
          <p:cNvSpPr>
            <a:spLocks noChangeArrowheads="1"/>
          </p:cNvSpPr>
          <p:nvPr/>
        </p:nvSpPr>
        <p:spPr bwMode="auto">
          <a:xfrm>
            <a:off x="4530725" y="4313238"/>
            <a:ext cx="3568700" cy="54927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impossible; </a:t>
            </a:r>
          </a:p>
          <a:p>
            <a:r>
              <a:rPr lang="en-US" altLang="zh-TW" sz="1800" b="1">
                <a:solidFill>
                  <a:srgbClr val="000000"/>
                </a:solidFill>
                <a:latin typeface="Arial" pitchFamily="34" charset="0"/>
              </a:rPr>
              <a:t>not in TLB if page not in memory</a:t>
            </a:r>
            <a:endParaRPr lang="en-US" altLang="zh-TW"/>
          </a:p>
        </p:txBody>
      </p:sp>
      <p:sp>
        <p:nvSpPr>
          <p:cNvPr id="109766" name="Rectangle 205"/>
          <p:cNvSpPr>
            <a:spLocks noChangeArrowheads="1"/>
          </p:cNvSpPr>
          <p:nvPr/>
        </p:nvSpPr>
        <p:spPr bwMode="auto">
          <a:xfrm>
            <a:off x="1290638" y="4306888"/>
            <a:ext cx="6350" cy="6350"/>
          </a:xfrm>
          <a:prstGeom prst="rect">
            <a:avLst/>
          </a:prstGeom>
          <a:solidFill>
            <a:srgbClr val="000000"/>
          </a:solidFill>
          <a:ln w="9525">
            <a:noFill/>
            <a:miter lim="800000"/>
            <a:headEnd/>
            <a:tailEnd/>
          </a:ln>
        </p:spPr>
        <p:txBody>
          <a:bodyPr/>
          <a:lstStyle/>
          <a:p>
            <a:endParaRPr lang="zh-TW" altLang="en-US"/>
          </a:p>
        </p:txBody>
      </p:sp>
      <p:sp>
        <p:nvSpPr>
          <p:cNvPr id="109767" name="Line 206"/>
          <p:cNvSpPr>
            <a:spLocks noChangeShapeType="1"/>
          </p:cNvSpPr>
          <p:nvPr/>
        </p:nvSpPr>
        <p:spPr bwMode="auto">
          <a:xfrm>
            <a:off x="1290638" y="4306888"/>
            <a:ext cx="6350" cy="1587"/>
          </a:xfrm>
          <a:prstGeom prst="line">
            <a:avLst/>
          </a:prstGeom>
          <a:noFill/>
          <a:ln w="0">
            <a:solidFill>
              <a:srgbClr val="000000"/>
            </a:solidFill>
            <a:round/>
            <a:headEnd/>
            <a:tailEnd/>
          </a:ln>
        </p:spPr>
        <p:txBody>
          <a:bodyPr/>
          <a:lstStyle/>
          <a:p>
            <a:endParaRPr lang="zh-TW" altLang="en-US"/>
          </a:p>
        </p:txBody>
      </p:sp>
      <p:sp>
        <p:nvSpPr>
          <p:cNvPr id="109768" name="Line 207"/>
          <p:cNvSpPr>
            <a:spLocks noChangeShapeType="1"/>
          </p:cNvSpPr>
          <p:nvPr/>
        </p:nvSpPr>
        <p:spPr bwMode="auto">
          <a:xfrm>
            <a:off x="1290638" y="4306888"/>
            <a:ext cx="1587" cy="6350"/>
          </a:xfrm>
          <a:prstGeom prst="line">
            <a:avLst/>
          </a:prstGeom>
          <a:noFill/>
          <a:ln w="0">
            <a:solidFill>
              <a:srgbClr val="000000"/>
            </a:solidFill>
            <a:round/>
            <a:headEnd/>
            <a:tailEnd/>
          </a:ln>
        </p:spPr>
        <p:txBody>
          <a:bodyPr/>
          <a:lstStyle/>
          <a:p>
            <a:endParaRPr lang="zh-TW" altLang="en-US"/>
          </a:p>
        </p:txBody>
      </p:sp>
      <p:sp>
        <p:nvSpPr>
          <p:cNvPr id="109769" name="Rectangle 208"/>
          <p:cNvSpPr>
            <a:spLocks noChangeArrowheads="1"/>
          </p:cNvSpPr>
          <p:nvPr/>
        </p:nvSpPr>
        <p:spPr bwMode="auto">
          <a:xfrm>
            <a:off x="1296988" y="4306888"/>
            <a:ext cx="882650" cy="6350"/>
          </a:xfrm>
          <a:prstGeom prst="rect">
            <a:avLst/>
          </a:prstGeom>
          <a:solidFill>
            <a:srgbClr val="000000"/>
          </a:solidFill>
          <a:ln w="9525">
            <a:noFill/>
            <a:miter lim="800000"/>
            <a:headEnd/>
            <a:tailEnd/>
          </a:ln>
        </p:spPr>
        <p:txBody>
          <a:bodyPr/>
          <a:lstStyle/>
          <a:p>
            <a:endParaRPr lang="zh-TW" altLang="en-US"/>
          </a:p>
        </p:txBody>
      </p:sp>
      <p:sp>
        <p:nvSpPr>
          <p:cNvPr id="109770" name="Line 209"/>
          <p:cNvSpPr>
            <a:spLocks noChangeShapeType="1"/>
          </p:cNvSpPr>
          <p:nvPr/>
        </p:nvSpPr>
        <p:spPr bwMode="auto">
          <a:xfrm>
            <a:off x="1296988" y="4306888"/>
            <a:ext cx="882650" cy="1587"/>
          </a:xfrm>
          <a:prstGeom prst="line">
            <a:avLst/>
          </a:prstGeom>
          <a:noFill/>
          <a:ln w="0">
            <a:solidFill>
              <a:srgbClr val="000000"/>
            </a:solidFill>
            <a:round/>
            <a:headEnd/>
            <a:tailEnd/>
          </a:ln>
        </p:spPr>
        <p:txBody>
          <a:bodyPr/>
          <a:lstStyle/>
          <a:p>
            <a:endParaRPr lang="zh-TW" altLang="en-US"/>
          </a:p>
        </p:txBody>
      </p:sp>
      <p:sp>
        <p:nvSpPr>
          <p:cNvPr id="109771" name="Rectangle 210"/>
          <p:cNvSpPr>
            <a:spLocks noChangeArrowheads="1"/>
          </p:cNvSpPr>
          <p:nvPr/>
        </p:nvSpPr>
        <p:spPr bwMode="auto">
          <a:xfrm>
            <a:off x="2179638" y="4306888"/>
            <a:ext cx="6350" cy="6350"/>
          </a:xfrm>
          <a:prstGeom prst="rect">
            <a:avLst/>
          </a:prstGeom>
          <a:solidFill>
            <a:srgbClr val="000000"/>
          </a:solidFill>
          <a:ln w="9525">
            <a:noFill/>
            <a:miter lim="800000"/>
            <a:headEnd/>
            <a:tailEnd/>
          </a:ln>
        </p:spPr>
        <p:txBody>
          <a:bodyPr/>
          <a:lstStyle/>
          <a:p>
            <a:endParaRPr lang="zh-TW" altLang="en-US"/>
          </a:p>
        </p:txBody>
      </p:sp>
      <p:sp>
        <p:nvSpPr>
          <p:cNvPr id="109772" name="Line 211"/>
          <p:cNvSpPr>
            <a:spLocks noChangeShapeType="1"/>
          </p:cNvSpPr>
          <p:nvPr/>
        </p:nvSpPr>
        <p:spPr bwMode="auto">
          <a:xfrm>
            <a:off x="2179638" y="4306888"/>
            <a:ext cx="6350" cy="1587"/>
          </a:xfrm>
          <a:prstGeom prst="line">
            <a:avLst/>
          </a:prstGeom>
          <a:noFill/>
          <a:ln w="0">
            <a:solidFill>
              <a:srgbClr val="000000"/>
            </a:solidFill>
            <a:round/>
            <a:headEnd/>
            <a:tailEnd/>
          </a:ln>
        </p:spPr>
        <p:txBody>
          <a:bodyPr/>
          <a:lstStyle/>
          <a:p>
            <a:endParaRPr lang="zh-TW" altLang="en-US"/>
          </a:p>
        </p:txBody>
      </p:sp>
      <p:sp>
        <p:nvSpPr>
          <p:cNvPr id="109773" name="Line 212"/>
          <p:cNvSpPr>
            <a:spLocks noChangeShapeType="1"/>
          </p:cNvSpPr>
          <p:nvPr/>
        </p:nvSpPr>
        <p:spPr bwMode="auto">
          <a:xfrm>
            <a:off x="2179638" y="4306888"/>
            <a:ext cx="1587" cy="6350"/>
          </a:xfrm>
          <a:prstGeom prst="line">
            <a:avLst/>
          </a:prstGeom>
          <a:noFill/>
          <a:ln w="0">
            <a:solidFill>
              <a:srgbClr val="000000"/>
            </a:solidFill>
            <a:round/>
            <a:headEnd/>
            <a:tailEnd/>
          </a:ln>
        </p:spPr>
        <p:txBody>
          <a:bodyPr/>
          <a:lstStyle/>
          <a:p>
            <a:endParaRPr lang="zh-TW" altLang="en-US"/>
          </a:p>
        </p:txBody>
      </p:sp>
      <p:sp>
        <p:nvSpPr>
          <p:cNvPr id="109774" name="Rectangle 213"/>
          <p:cNvSpPr>
            <a:spLocks noChangeArrowheads="1"/>
          </p:cNvSpPr>
          <p:nvPr/>
        </p:nvSpPr>
        <p:spPr bwMode="auto">
          <a:xfrm>
            <a:off x="2185988" y="4306888"/>
            <a:ext cx="906462" cy="6350"/>
          </a:xfrm>
          <a:prstGeom prst="rect">
            <a:avLst/>
          </a:prstGeom>
          <a:solidFill>
            <a:srgbClr val="000000"/>
          </a:solidFill>
          <a:ln w="9525">
            <a:noFill/>
            <a:miter lim="800000"/>
            <a:headEnd/>
            <a:tailEnd/>
          </a:ln>
        </p:spPr>
        <p:txBody>
          <a:bodyPr/>
          <a:lstStyle/>
          <a:p>
            <a:endParaRPr lang="zh-TW" altLang="en-US"/>
          </a:p>
        </p:txBody>
      </p:sp>
      <p:sp>
        <p:nvSpPr>
          <p:cNvPr id="109775" name="Line 214"/>
          <p:cNvSpPr>
            <a:spLocks noChangeShapeType="1"/>
          </p:cNvSpPr>
          <p:nvPr/>
        </p:nvSpPr>
        <p:spPr bwMode="auto">
          <a:xfrm>
            <a:off x="2185988" y="4306888"/>
            <a:ext cx="906462" cy="1587"/>
          </a:xfrm>
          <a:prstGeom prst="line">
            <a:avLst/>
          </a:prstGeom>
          <a:noFill/>
          <a:ln w="0">
            <a:solidFill>
              <a:srgbClr val="000000"/>
            </a:solidFill>
            <a:round/>
            <a:headEnd/>
            <a:tailEnd/>
          </a:ln>
        </p:spPr>
        <p:txBody>
          <a:bodyPr/>
          <a:lstStyle/>
          <a:p>
            <a:endParaRPr lang="zh-TW" altLang="en-US"/>
          </a:p>
        </p:txBody>
      </p:sp>
      <p:sp>
        <p:nvSpPr>
          <p:cNvPr id="109776" name="Rectangle 215"/>
          <p:cNvSpPr>
            <a:spLocks noChangeArrowheads="1"/>
          </p:cNvSpPr>
          <p:nvPr/>
        </p:nvSpPr>
        <p:spPr bwMode="auto">
          <a:xfrm>
            <a:off x="3092450" y="4306888"/>
            <a:ext cx="6350" cy="6350"/>
          </a:xfrm>
          <a:prstGeom prst="rect">
            <a:avLst/>
          </a:prstGeom>
          <a:solidFill>
            <a:srgbClr val="000000"/>
          </a:solidFill>
          <a:ln w="9525">
            <a:noFill/>
            <a:miter lim="800000"/>
            <a:headEnd/>
            <a:tailEnd/>
          </a:ln>
        </p:spPr>
        <p:txBody>
          <a:bodyPr/>
          <a:lstStyle/>
          <a:p>
            <a:endParaRPr lang="zh-TW" altLang="en-US"/>
          </a:p>
        </p:txBody>
      </p:sp>
      <p:sp>
        <p:nvSpPr>
          <p:cNvPr id="109777" name="Line 216"/>
          <p:cNvSpPr>
            <a:spLocks noChangeShapeType="1"/>
          </p:cNvSpPr>
          <p:nvPr/>
        </p:nvSpPr>
        <p:spPr bwMode="auto">
          <a:xfrm>
            <a:off x="3092450" y="4306888"/>
            <a:ext cx="6350" cy="1587"/>
          </a:xfrm>
          <a:prstGeom prst="line">
            <a:avLst/>
          </a:prstGeom>
          <a:noFill/>
          <a:ln w="0">
            <a:solidFill>
              <a:srgbClr val="000000"/>
            </a:solidFill>
            <a:round/>
            <a:headEnd/>
            <a:tailEnd/>
          </a:ln>
        </p:spPr>
        <p:txBody>
          <a:bodyPr/>
          <a:lstStyle/>
          <a:p>
            <a:endParaRPr lang="zh-TW" altLang="en-US"/>
          </a:p>
        </p:txBody>
      </p:sp>
      <p:sp>
        <p:nvSpPr>
          <p:cNvPr id="109778" name="Line 217"/>
          <p:cNvSpPr>
            <a:spLocks noChangeShapeType="1"/>
          </p:cNvSpPr>
          <p:nvPr/>
        </p:nvSpPr>
        <p:spPr bwMode="auto">
          <a:xfrm>
            <a:off x="3092450" y="4306888"/>
            <a:ext cx="1588" cy="6350"/>
          </a:xfrm>
          <a:prstGeom prst="line">
            <a:avLst/>
          </a:prstGeom>
          <a:noFill/>
          <a:ln w="0">
            <a:solidFill>
              <a:srgbClr val="000000"/>
            </a:solidFill>
            <a:round/>
            <a:headEnd/>
            <a:tailEnd/>
          </a:ln>
        </p:spPr>
        <p:txBody>
          <a:bodyPr/>
          <a:lstStyle/>
          <a:p>
            <a:endParaRPr lang="zh-TW" altLang="en-US"/>
          </a:p>
        </p:txBody>
      </p:sp>
      <p:sp>
        <p:nvSpPr>
          <p:cNvPr id="109779" name="Rectangle 218"/>
          <p:cNvSpPr>
            <a:spLocks noChangeArrowheads="1"/>
          </p:cNvSpPr>
          <p:nvPr/>
        </p:nvSpPr>
        <p:spPr bwMode="auto">
          <a:xfrm>
            <a:off x="3098800" y="4306888"/>
            <a:ext cx="1360488" cy="6350"/>
          </a:xfrm>
          <a:prstGeom prst="rect">
            <a:avLst/>
          </a:prstGeom>
          <a:solidFill>
            <a:srgbClr val="000000"/>
          </a:solidFill>
          <a:ln w="9525">
            <a:noFill/>
            <a:miter lim="800000"/>
            <a:headEnd/>
            <a:tailEnd/>
          </a:ln>
        </p:spPr>
        <p:txBody>
          <a:bodyPr/>
          <a:lstStyle/>
          <a:p>
            <a:endParaRPr lang="zh-TW" altLang="en-US"/>
          </a:p>
        </p:txBody>
      </p:sp>
      <p:sp>
        <p:nvSpPr>
          <p:cNvPr id="109780" name="Line 219"/>
          <p:cNvSpPr>
            <a:spLocks noChangeShapeType="1"/>
          </p:cNvSpPr>
          <p:nvPr/>
        </p:nvSpPr>
        <p:spPr bwMode="auto">
          <a:xfrm>
            <a:off x="3098800" y="4306888"/>
            <a:ext cx="1360488" cy="1587"/>
          </a:xfrm>
          <a:prstGeom prst="line">
            <a:avLst/>
          </a:prstGeom>
          <a:noFill/>
          <a:ln w="0">
            <a:solidFill>
              <a:srgbClr val="000000"/>
            </a:solidFill>
            <a:round/>
            <a:headEnd/>
            <a:tailEnd/>
          </a:ln>
        </p:spPr>
        <p:txBody>
          <a:bodyPr/>
          <a:lstStyle/>
          <a:p>
            <a:endParaRPr lang="zh-TW" altLang="en-US"/>
          </a:p>
        </p:txBody>
      </p:sp>
      <p:sp>
        <p:nvSpPr>
          <p:cNvPr id="109781" name="Rectangle 220"/>
          <p:cNvSpPr>
            <a:spLocks noChangeArrowheads="1"/>
          </p:cNvSpPr>
          <p:nvPr/>
        </p:nvSpPr>
        <p:spPr bwMode="auto">
          <a:xfrm>
            <a:off x="4459288" y="4306888"/>
            <a:ext cx="6350" cy="6350"/>
          </a:xfrm>
          <a:prstGeom prst="rect">
            <a:avLst/>
          </a:prstGeom>
          <a:solidFill>
            <a:srgbClr val="000000"/>
          </a:solidFill>
          <a:ln w="9525">
            <a:noFill/>
            <a:miter lim="800000"/>
            <a:headEnd/>
            <a:tailEnd/>
          </a:ln>
        </p:spPr>
        <p:txBody>
          <a:bodyPr/>
          <a:lstStyle/>
          <a:p>
            <a:endParaRPr lang="zh-TW" altLang="en-US"/>
          </a:p>
        </p:txBody>
      </p:sp>
      <p:sp>
        <p:nvSpPr>
          <p:cNvPr id="109782" name="Line 221"/>
          <p:cNvSpPr>
            <a:spLocks noChangeShapeType="1"/>
          </p:cNvSpPr>
          <p:nvPr/>
        </p:nvSpPr>
        <p:spPr bwMode="auto">
          <a:xfrm>
            <a:off x="4459288" y="4306888"/>
            <a:ext cx="6350" cy="1587"/>
          </a:xfrm>
          <a:prstGeom prst="line">
            <a:avLst/>
          </a:prstGeom>
          <a:noFill/>
          <a:ln w="0">
            <a:solidFill>
              <a:srgbClr val="000000"/>
            </a:solidFill>
            <a:round/>
            <a:headEnd/>
            <a:tailEnd/>
          </a:ln>
        </p:spPr>
        <p:txBody>
          <a:bodyPr/>
          <a:lstStyle/>
          <a:p>
            <a:endParaRPr lang="zh-TW" altLang="en-US"/>
          </a:p>
        </p:txBody>
      </p:sp>
      <p:sp>
        <p:nvSpPr>
          <p:cNvPr id="109783" name="Line 222"/>
          <p:cNvSpPr>
            <a:spLocks noChangeShapeType="1"/>
          </p:cNvSpPr>
          <p:nvPr/>
        </p:nvSpPr>
        <p:spPr bwMode="auto">
          <a:xfrm>
            <a:off x="4459288" y="4306888"/>
            <a:ext cx="1587" cy="6350"/>
          </a:xfrm>
          <a:prstGeom prst="line">
            <a:avLst/>
          </a:prstGeom>
          <a:noFill/>
          <a:ln w="0">
            <a:solidFill>
              <a:srgbClr val="000000"/>
            </a:solidFill>
            <a:round/>
            <a:headEnd/>
            <a:tailEnd/>
          </a:ln>
        </p:spPr>
        <p:txBody>
          <a:bodyPr/>
          <a:lstStyle/>
          <a:p>
            <a:endParaRPr lang="zh-TW" altLang="en-US"/>
          </a:p>
        </p:txBody>
      </p:sp>
      <p:sp>
        <p:nvSpPr>
          <p:cNvPr id="109784" name="Rectangle 223"/>
          <p:cNvSpPr>
            <a:spLocks noChangeArrowheads="1"/>
          </p:cNvSpPr>
          <p:nvPr/>
        </p:nvSpPr>
        <p:spPr bwMode="auto">
          <a:xfrm>
            <a:off x="4465638" y="4306888"/>
            <a:ext cx="4097337" cy="6350"/>
          </a:xfrm>
          <a:prstGeom prst="rect">
            <a:avLst/>
          </a:prstGeom>
          <a:solidFill>
            <a:srgbClr val="000000"/>
          </a:solidFill>
          <a:ln w="9525">
            <a:noFill/>
            <a:miter lim="800000"/>
            <a:headEnd/>
            <a:tailEnd/>
          </a:ln>
        </p:spPr>
        <p:txBody>
          <a:bodyPr/>
          <a:lstStyle/>
          <a:p>
            <a:endParaRPr lang="zh-TW" altLang="en-US"/>
          </a:p>
        </p:txBody>
      </p:sp>
      <p:sp>
        <p:nvSpPr>
          <p:cNvPr id="109785" name="Line 224"/>
          <p:cNvSpPr>
            <a:spLocks noChangeShapeType="1"/>
          </p:cNvSpPr>
          <p:nvPr/>
        </p:nvSpPr>
        <p:spPr bwMode="auto">
          <a:xfrm>
            <a:off x="4465638" y="4306888"/>
            <a:ext cx="4097337" cy="1587"/>
          </a:xfrm>
          <a:prstGeom prst="line">
            <a:avLst/>
          </a:prstGeom>
          <a:noFill/>
          <a:ln w="0">
            <a:solidFill>
              <a:srgbClr val="000000"/>
            </a:solidFill>
            <a:round/>
            <a:headEnd/>
            <a:tailEnd/>
          </a:ln>
        </p:spPr>
        <p:txBody>
          <a:bodyPr/>
          <a:lstStyle/>
          <a:p>
            <a:endParaRPr lang="zh-TW" altLang="en-US"/>
          </a:p>
        </p:txBody>
      </p:sp>
      <p:sp>
        <p:nvSpPr>
          <p:cNvPr id="109786" name="Rectangle 225"/>
          <p:cNvSpPr>
            <a:spLocks noChangeArrowheads="1"/>
          </p:cNvSpPr>
          <p:nvPr/>
        </p:nvSpPr>
        <p:spPr bwMode="auto">
          <a:xfrm>
            <a:off x="8562975" y="4306888"/>
            <a:ext cx="4763" cy="6350"/>
          </a:xfrm>
          <a:prstGeom prst="rect">
            <a:avLst/>
          </a:prstGeom>
          <a:solidFill>
            <a:srgbClr val="000000"/>
          </a:solidFill>
          <a:ln w="9525">
            <a:noFill/>
            <a:miter lim="800000"/>
            <a:headEnd/>
            <a:tailEnd/>
          </a:ln>
        </p:spPr>
        <p:txBody>
          <a:bodyPr/>
          <a:lstStyle/>
          <a:p>
            <a:endParaRPr lang="zh-TW" altLang="en-US"/>
          </a:p>
        </p:txBody>
      </p:sp>
      <p:sp>
        <p:nvSpPr>
          <p:cNvPr id="109787" name="Line 226"/>
          <p:cNvSpPr>
            <a:spLocks noChangeShapeType="1"/>
          </p:cNvSpPr>
          <p:nvPr/>
        </p:nvSpPr>
        <p:spPr bwMode="auto">
          <a:xfrm>
            <a:off x="8562975" y="4306888"/>
            <a:ext cx="4763" cy="1587"/>
          </a:xfrm>
          <a:prstGeom prst="line">
            <a:avLst/>
          </a:prstGeom>
          <a:noFill/>
          <a:ln w="0">
            <a:solidFill>
              <a:srgbClr val="000000"/>
            </a:solidFill>
            <a:round/>
            <a:headEnd/>
            <a:tailEnd/>
          </a:ln>
        </p:spPr>
        <p:txBody>
          <a:bodyPr/>
          <a:lstStyle/>
          <a:p>
            <a:endParaRPr lang="zh-TW" altLang="en-US"/>
          </a:p>
        </p:txBody>
      </p:sp>
      <p:sp>
        <p:nvSpPr>
          <p:cNvPr id="109788" name="Line 227"/>
          <p:cNvSpPr>
            <a:spLocks noChangeShapeType="1"/>
          </p:cNvSpPr>
          <p:nvPr/>
        </p:nvSpPr>
        <p:spPr bwMode="auto">
          <a:xfrm>
            <a:off x="8562975" y="4306888"/>
            <a:ext cx="1588" cy="6350"/>
          </a:xfrm>
          <a:prstGeom prst="line">
            <a:avLst/>
          </a:prstGeom>
          <a:noFill/>
          <a:ln w="0">
            <a:solidFill>
              <a:srgbClr val="000000"/>
            </a:solidFill>
            <a:round/>
            <a:headEnd/>
            <a:tailEnd/>
          </a:ln>
        </p:spPr>
        <p:txBody>
          <a:bodyPr/>
          <a:lstStyle/>
          <a:p>
            <a:endParaRPr lang="zh-TW" altLang="en-US"/>
          </a:p>
        </p:txBody>
      </p:sp>
      <p:sp>
        <p:nvSpPr>
          <p:cNvPr id="109789" name="Rectangle 228"/>
          <p:cNvSpPr>
            <a:spLocks noChangeArrowheads="1"/>
          </p:cNvSpPr>
          <p:nvPr/>
        </p:nvSpPr>
        <p:spPr bwMode="auto">
          <a:xfrm>
            <a:off x="1290638" y="4313238"/>
            <a:ext cx="6350" cy="565150"/>
          </a:xfrm>
          <a:prstGeom prst="rect">
            <a:avLst/>
          </a:prstGeom>
          <a:solidFill>
            <a:srgbClr val="000000"/>
          </a:solidFill>
          <a:ln w="9525">
            <a:noFill/>
            <a:miter lim="800000"/>
            <a:headEnd/>
            <a:tailEnd/>
          </a:ln>
        </p:spPr>
        <p:txBody>
          <a:bodyPr/>
          <a:lstStyle/>
          <a:p>
            <a:endParaRPr lang="zh-TW" altLang="en-US"/>
          </a:p>
        </p:txBody>
      </p:sp>
      <p:sp>
        <p:nvSpPr>
          <p:cNvPr id="109790" name="Line 229"/>
          <p:cNvSpPr>
            <a:spLocks noChangeShapeType="1"/>
          </p:cNvSpPr>
          <p:nvPr/>
        </p:nvSpPr>
        <p:spPr bwMode="auto">
          <a:xfrm>
            <a:off x="1290638" y="4313238"/>
            <a:ext cx="1587" cy="565150"/>
          </a:xfrm>
          <a:prstGeom prst="line">
            <a:avLst/>
          </a:prstGeom>
          <a:noFill/>
          <a:ln w="0">
            <a:solidFill>
              <a:srgbClr val="000000"/>
            </a:solidFill>
            <a:round/>
            <a:headEnd/>
            <a:tailEnd/>
          </a:ln>
        </p:spPr>
        <p:txBody>
          <a:bodyPr/>
          <a:lstStyle/>
          <a:p>
            <a:endParaRPr lang="zh-TW" altLang="en-US"/>
          </a:p>
        </p:txBody>
      </p:sp>
      <p:sp>
        <p:nvSpPr>
          <p:cNvPr id="109791" name="Rectangle 230"/>
          <p:cNvSpPr>
            <a:spLocks noChangeArrowheads="1"/>
          </p:cNvSpPr>
          <p:nvPr/>
        </p:nvSpPr>
        <p:spPr bwMode="auto">
          <a:xfrm>
            <a:off x="2179638" y="4313238"/>
            <a:ext cx="6350" cy="565150"/>
          </a:xfrm>
          <a:prstGeom prst="rect">
            <a:avLst/>
          </a:prstGeom>
          <a:solidFill>
            <a:srgbClr val="000000"/>
          </a:solidFill>
          <a:ln w="9525">
            <a:noFill/>
            <a:miter lim="800000"/>
            <a:headEnd/>
            <a:tailEnd/>
          </a:ln>
        </p:spPr>
        <p:txBody>
          <a:bodyPr/>
          <a:lstStyle/>
          <a:p>
            <a:endParaRPr lang="zh-TW" altLang="en-US"/>
          </a:p>
        </p:txBody>
      </p:sp>
      <p:sp>
        <p:nvSpPr>
          <p:cNvPr id="109792" name="Line 231"/>
          <p:cNvSpPr>
            <a:spLocks noChangeShapeType="1"/>
          </p:cNvSpPr>
          <p:nvPr/>
        </p:nvSpPr>
        <p:spPr bwMode="auto">
          <a:xfrm>
            <a:off x="2179638" y="4313238"/>
            <a:ext cx="1587" cy="565150"/>
          </a:xfrm>
          <a:prstGeom prst="line">
            <a:avLst/>
          </a:prstGeom>
          <a:noFill/>
          <a:ln w="0">
            <a:solidFill>
              <a:srgbClr val="000000"/>
            </a:solidFill>
            <a:round/>
            <a:headEnd/>
            <a:tailEnd/>
          </a:ln>
        </p:spPr>
        <p:txBody>
          <a:bodyPr/>
          <a:lstStyle/>
          <a:p>
            <a:endParaRPr lang="zh-TW" altLang="en-US"/>
          </a:p>
        </p:txBody>
      </p:sp>
      <p:sp>
        <p:nvSpPr>
          <p:cNvPr id="109793" name="Rectangle 232"/>
          <p:cNvSpPr>
            <a:spLocks noChangeArrowheads="1"/>
          </p:cNvSpPr>
          <p:nvPr/>
        </p:nvSpPr>
        <p:spPr bwMode="auto">
          <a:xfrm>
            <a:off x="3092450" y="4313238"/>
            <a:ext cx="6350" cy="565150"/>
          </a:xfrm>
          <a:prstGeom prst="rect">
            <a:avLst/>
          </a:prstGeom>
          <a:solidFill>
            <a:srgbClr val="000000"/>
          </a:solidFill>
          <a:ln w="9525">
            <a:noFill/>
            <a:miter lim="800000"/>
            <a:headEnd/>
            <a:tailEnd/>
          </a:ln>
        </p:spPr>
        <p:txBody>
          <a:bodyPr/>
          <a:lstStyle/>
          <a:p>
            <a:endParaRPr lang="zh-TW" altLang="en-US"/>
          </a:p>
        </p:txBody>
      </p:sp>
      <p:sp>
        <p:nvSpPr>
          <p:cNvPr id="109794" name="Line 233"/>
          <p:cNvSpPr>
            <a:spLocks noChangeShapeType="1"/>
          </p:cNvSpPr>
          <p:nvPr/>
        </p:nvSpPr>
        <p:spPr bwMode="auto">
          <a:xfrm>
            <a:off x="3092450" y="4313238"/>
            <a:ext cx="1588" cy="565150"/>
          </a:xfrm>
          <a:prstGeom prst="line">
            <a:avLst/>
          </a:prstGeom>
          <a:noFill/>
          <a:ln w="0">
            <a:solidFill>
              <a:srgbClr val="000000"/>
            </a:solidFill>
            <a:round/>
            <a:headEnd/>
            <a:tailEnd/>
          </a:ln>
        </p:spPr>
        <p:txBody>
          <a:bodyPr/>
          <a:lstStyle/>
          <a:p>
            <a:endParaRPr lang="zh-TW" altLang="en-US"/>
          </a:p>
        </p:txBody>
      </p:sp>
      <p:sp>
        <p:nvSpPr>
          <p:cNvPr id="109795" name="Rectangle 234"/>
          <p:cNvSpPr>
            <a:spLocks noChangeArrowheads="1"/>
          </p:cNvSpPr>
          <p:nvPr/>
        </p:nvSpPr>
        <p:spPr bwMode="auto">
          <a:xfrm>
            <a:off x="4459288" y="4313238"/>
            <a:ext cx="6350" cy="565150"/>
          </a:xfrm>
          <a:prstGeom prst="rect">
            <a:avLst/>
          </a:prstGeom>
          <a:solidFill>
            <a:srgbClr val="000000"/>
          </a:solidFill>
          <a:ln w="9525">
            <a:noFill/>
            <a:miter lim="800000"/>
            <a:headEnd/>
            <a:tailEnd/>
          </a:ln>
        </p:spPr>
        <p:txBody>
          <a:bodyPr/>
          <a:lstStyle/>
          <a:p>
            <a:endParaRPr lang="zh-TW" altLang="en-US"/>
          </a:p>
        </p:txBody>
      </p:sp>
      <p:sp>
        <p:nvSpPr>
          <p:cNvPr id="109796" name="Line 235"/>
          <p:cNvSpPr>
            <a:spLocks noChangeShapeType="1"/>
          </p:cNvSpPr>
          <p:nvPr/>
        </p:nvSpPr>
        <p:spPr bwMode="auto">
          <a:xfrm>
            <a:off x="4459288" y="4313238"/>
            <a:ext cx="1587" cy="565150"/>
          </a:xfrm>
          <a:prstGeom prst="line">
            <a:avLst/>
          </a:prstGeom>
          <a:noFill/>
          <a:ln w="0">
            <a:solidFill>
              <a:srgbClr val="000000"/>
            </a:solidFill>
            <a:round/>
            <a:headEnd/>
            <a:tailEnd/>
          </a:ln>
        </p:spPr>
        <p:txBody>
          <a:bodyPr/>
          <a:lstStyle/>
          <a:p>
            <a:endParaRPr lang="zh-TW" altLang="en-US"/>
          </a:p>
        </p:txBody>
      </p:sp>
      <p:sp>
        <p:nvSpPr>
          <p:cNvPr id="109797" name="Rectangle 236"/>
          <p:cNvSpPr>
            <a:spLocks noChangeArrowheads="1"/>
          </p:cNvSpPr>
          <p:nvPr/>
        </p:nvSpPr>
        <p:spPr bwMode="auto">
          <a:xfrm>
            <a:off x="8562975" y="4313238"/>
            <a:ext cx="4763" cy="565150"/>
          </a:xfrm>
          <a:prstGeom prst="rect">
            <a:avLst/>
          </a:prstGeom>
          <a:solidFill>
            <a:srgbClr val="000000"/>
          </a:solidFill>
          <a:ln w="9525">
            <a:noFill/>
            <a:miter lim="800000"/>
            <a:headEnd/>
            <a:tailEnd/>
          </a:ln>
        </p:spPr>
        <p:txBody>
          <a:bodyPr/>
          <a:lstStyle/>
          <a:p>
            <a:endParaRPr lang="zh-TW" altLang="en-US"/>
          </a:p>
        </p:txBody>
      </p:sp>
      <p:sp>
        <p:nvSpPr>
          <p:cNvPr id="109798" name="Line 237"/>
          <p:cNvSpPr>
            <a:spLocks noChangeShapeType="1"/>
          </p:cNvSpPr>
          <p:nvPr/>
        </p:nvSpPr>
        <p:spPr bwMode="auto">
          <a:xfrm>
            <a:off x="8562975" y="4313238"/>
            <a:ext cx="1588" cy="565150"/>
          </a:xfrm>
          <a:prstGeom prst="line">
            <a:avLst/>
          </a:prstGeom>
          <a:noFill/>
          <a:ln w="0">
            <a:solidFill>
              <a:srgbClr val="000000"/>
            </a:solidFill>
            <a:round/>
            <a:headEnd/>
            <a:tailEnd/>
          </a:ln>
        </p:spPr>
        <p:txBody>
          <a:bodyPr/>
          <a:lstStyle/>
          <a:p>
            <a:endParaRPr lang="zh-TW" altLang="en-US"/>
          </a:p>
        </p:txBody>
      </p:sp>
      <p:sp>
        <p:nvSpPr>
          <p:cNvPr id="109799" name="Rectangle 238"/>
          <p:cNvSpPr>
            <a:spLocks noChangeArrowheads="1"/>
          </p:cNvSpPr>
          <p:nvPr/>
        </p:nvSpPr>
        <p:spPr bwMode="auto">
          <a:xfrm>
            <a:off x="1585913" y="4883150"/>
            <a:ext cx="412750" cy="31432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Hit</a:t>
            </a:r>
            <a:endParaRPr lang="en-US" altLang="zh-TW"/>
          </a:p>
        </p:txBody>
      </p:sp>
      <p:sp>
        <p:nvSpPr>
          <p:cNvPr id="109800" name="Rectangle 239"/>
          <p:cNvSpPr>
            <a:spLocks noChangeArrowheads="1"/>
          </p:cNvSpPr>
          <p:nvPr/>
        </p:nvSpPr>
        <p:spPr bwMode="auto">
          <a:xfrm>
            <a:off x="2487613" y="4883150"/>
            <a:ext cx="412750" cy="31432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Hit</a:t>
            </a:r>
            <a:endParaRPr lang="en-US" altLang="zh-TW"/>
          </a:p>
        </p:txBody>
      </p:sp>
      <p:sp>
        <p:nvSpPr>
          <p:cNvPr id="109801" name="Rectangle 240"/>
          <p:cNvSpPr>
            <a:spLocks noChangeArrowheads="1"/>
          </p:cNvSpPr>
          <p:nvPr/>
        </p:nvSpPr>
        <p:spPr bwMode="auto">
          <a:xfrm>
            <a:off x="3524250" y="4883150"/>
            <a:ext cx="615950" cy="31432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602353" name="Rectangle 241"/>
          <p:cNvSpPr>
            <a:spLocks noChangeArrowheads="1"/>
          </p:cNvSpPr>
          <p:nvPr/>
        </p:nvSpPr>
        <p:spPr bwMode="auto">
          <a:xfrm>
            <a:off x="4530725" y="4883150"/>
            <a:ext cx="3568700" cy="54927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impossible;</a:t>
            </a:r>
          </a:p>
          <a:p>
            <a:r>
              <a:rPr lang="en-US" altLang="zh-TW" sz="1800" b="1">
                <a:solidFill>
                  <a:srgbClr val="000000"/>
                </a:solidFill>
                <a:latin typeface="Arial" pitchFamily="34" charset="0"/>
              </a:rPr>
              <a:t>not in TLB if page not in memory</a:t>
            </a:r>
            <a:endParaRPr lang="en-US" altLang="zh-TW"/>
          </a:p>
        </p:txBody>
      </p:sp>
      <p:sp>
        <p:nvSpPr>
          <p:cNvPr id="109803" name="Rectangle 242"/>
          <p:cNvSpPr>
            <a:spLocks noChangeArrowheads="1"/>
          </p:cNvSpPr>
          <p:nvPr/>
        </p:nvSpPr>
        <p:spPr bwMode="auto">
          <a:xfrm>
            <a:off x="1290638" y="4878388"/>
            <a:ext cx="6350" cy="6350"/>
          </a:xfrm>
          <a:prstGeom prst="rect">
            <a:avLst/>
          </a:prstGeom>
          <a:solidFill>
            <a:srgbClr val="000000"/>
          </a:solidFill>
          <a:ln w="9525">
            <a:noFill/>
            <a:miter lim="800000"/>
            <a:headEnd/>
            <a:tailEnd/>
          </a:ln>
        </p:spPr>
        <p:txBody>
          <a:bodyPr/>
          <a:lstStyle/>
          <a:p>
            <a:endParaRPr lang="zh-TW" altLang="en-US"/>
          </a:p>
        </p:txBody>
      </p:sp>
      <p:sp>
        <p:nvSpPr>
          <p:cNvPr id="109804" name="Line 243"/>
          <p:cNvSpPr>
            <a:spLocks noChangeShapeType="1"/>
          </p:cNvSpPr>
          <p:nvPr/>
        </p:nvSpPr>
        <p:spPr bwMode="auto">
          <a:xfrm>
            <a:off x="1290638" y="4878388"/>
            <a:ext cx="6350" cy="1587"/>
          </a:xfrm>
          <a:prstGeom prst="line">
            <a:avLst/>
          </a:prstGeom>
          <a:noFill/>
          <a:ln w="0">
            <a:solidFill>
              <a:srgbClr val="000000"/>
            </a:solidFill>
            <a:round/>
            <a:headEnd/>
            <a:tailEnd/>
          </a:ln>
        </p:spPr>
        <p:txBody>
          <a:bodyPr/>
          <a:lstStyle/>
          <a:p>
            <a:endParaRPr lang="zh-TW" altLang="en-US"/>
          </a:p>
        </p:txBody>
      </p:sp>
      <p:sp>
        <p:nvSpPr>
          <p:cNvPr id="109805" name="Line 244"/>
          <p:cNvSpPr>
            <a:spLocks noChangeShapeType="1"/>
          </p:cNvSpPr>
          <p:nvPr/>
        </p:nvSpPr>
        <p:spPr bwMode="auto">
          <a:xfrm>
            <a:off x="1290638" y="4878388"/>
            <a:ext cx="1587" cy="6350"/>
          </a:xfrm>
          <a:prstGeom prst="line">
            <a:avLst/>
          </a:prstGeom>
          <a:noFill/>
          <a:ln w="0">
            <a:solidFill>
              <a:srgbClr val="000000"/>
            </a:solidFill>
            <a:round/>
            <a:headEnd/>
            <a:tailEnd/>
          </a:ln>
        </p:spPr>
        <p:txBody>
          <a:bodyPr/>
          <a:lstStyle/>
          <a:p>
            <a:endParaRPr lang="zh-TW" altLang="en-US"/>
          </a:p>
        </p:txBody>
      </p:sp>
      <p:sp>
        <p:nvSpPr>
          <p:cNvPr id="109806" name="Rectangle 245"/>
          <p:cNvSpPr>
            <a:spLocks noChangeArrowheads="1"/>
          </p:cNvSpPr>
          <p:nvPr/>
        </p:nvSpPr>
        <p:spPr bwMode="auto">
          <a:xfrm>
            <a:off x="1296988" y="4878388"/>
            <a:ext cx="882650" cy="6350"/>
          </a:xfrm>
          <a:prstGeom prst="rect">
            <a:avLst/>
          </a:prstGeom>
          <a:solidFill>
            <a:srgbClr val="000000"/>
          </a:solidFill>
          <a:ln w="9525">
            <a:noFill/>
            <a:miter lim="800000"/>
            <a:headEnd/>
            <a:tailEnd/>
          </a:ln>
        </p:spPr>
        <p:txBody>
          <a:bodyPr/>
          <a:lstStyle/>
          <a:p>
            <a:endParaRPr lang="zh-TW" altLang="en-US"/>
          </a:p>
        </p:txBody>
      </p:sp>
      <p:sp>
        <p:nvSpPr>
          <p:cNvPr id="109807" name="Line 246"/>
          <p:cNvSpPr>
            <a:spLocks noChangeShapeType="1"/>
          </p:cNvSpPr>
          <p:nvPr/>
        </p:nvSpPr>
        <p:spPr bwMode="auto">
          <a:xfrm>
            <a:off x="1296988" y="4878388"/>
            <a:ext cx="882650" cy="1587"/>
          </a:xfrm>
          <a:prstGeom prst="line">
            <a:avLst/>
          </a:prstGeom>
          <a:noFill/>
          <a:ln w="0">
            <a:solidFill>
              <a:srgbClr val="000000"/>
            </a:solidFill>
            <a:round/>
            <a:headEnd/>
            <a:tailEnd/>
          </a:ln>
        </p:spPr>
        <p:txBody>
          <a:bodyPr/>
          <a:lstStyle/>
          <a:p>
            <a:endParaRPr lang="zh-TW" altLang="en-US"/>
          </a:p>
        </p:txBody>
      </p:sp>
      <p:sp>
        <p:nvSpPr>
          <p:cNvPr id="109808" name="Rectangle 247"/>
          <p:cNvSpPr>
            <a:spLocks noChangeArrowheads="1"/>
          </p:cNvSpPr>
          <p:nvPr/>
        </p:nvSpPr>
        <p:spPr bwMode="auto">
          <a:xfrm>
            <a:off x="2179638" y="4878388"/>
            <a:ext cx="6350" cy="6350"/>
          </a:xfrm>
          <a:prstGeom prst="rect">
            <a:avLst/>
          </a:prstGeom>
          <a:solidFill>
            <a:srgbClr val="000000"/>
          </a:solidFill>
          <a:ln w="9525">
            <a:noFill/>
            <a:miter lim="800000"/>
            <a:headEnd/>
            <a:tailEnd/>
          </a:ln>
        </p:spPr>
        <p:txBody>
          <a:bodyPr/>
          <a:lstStyle/>
          <a:p>
            <a:endParaRPr lang="zh-TW" altLang="en-US"/>
          </a:p>
        </p:txBody>
      </p:sp>
      <p:sp>
        <p:nvSpPr>
          <p:cNvPr id="109809" name="Line 248"/>
          <p:cNvSpPr>
            <a:spLocks noChangeShapeType="1"/>
          </p:cNvSpPr>
          <p:nvPr/>
        </p:nvSpPr>
        <p:spPr bwMode="auto">
          <a:xfrm>
            <a:off x="2179638" y="4878388"/>
            <a:ext cx="6350" cy="1587"/>
          </a:xfrm>
          <a:prstGeom prst="line">
            <a:avLst/>
          </a:prstGeom>
          <a:noFill/>
          <a:ln w="0">
            <a:solidFill>
              <a:srgbClr val="000000"/>
            </a:solidFill>
            <a:round/>
            <a:headEnd/>
            <a:tailEnd/>
          </a:ln>
        </p:spPr>
        <p:txBody>
          <a:bodyPr/>
          <a:lstStyle/>
          <a:p>
            <a:endParaRPr lang="zh-TW" altLang="en-US"/>
          </a:p>
        </p:txBody>
      </p:sp>
      <p:sp>
        <p:nvSpPr>
          <p:cNvPr id="109810" name="Line 249"/>
          <p:cNvSpPr>
            <a:spLocks noChangeShapeType="1"/>
          </p:cNvSpPr>
          <p:nvPr/>
        </p:nvSpPr>
        <p:spPr bwMode="auto">
          <a:xfrm>
            <a:off x="2179638" y="4878388"/>
            <a:ext cx="1587" cy="6350"/>
          </a:xfrm>
          <a:prstGeom prst="line">
            <a:avLst/>
          </a:prstGeom>
          <a:noFill/>
          <a:ln w="0">
            <a:solidFill>
              <a:srgbClr val="000000"/>
            </a:solidFill>
            <a:round/>
            <a:headEnd/>
            <a:tailEnd/>
          </a:ln>
        </p:spPr>
        <p:txBody>
          <a:bodyPr/>
          <a:lstStyle/>
          <a:p>
            <a:endParaRPr lang="zh-TW" altLang="en-US"/>
          </a:p>
        </p:txBody>
      </p:sp>
      <p:sp>
        <p:nvSpPr>
          <p:cNvPr id="109811" name="Rectangle 250"/>
          <p:cNvSpPr>
            <a:spLocks noChangeArrowheads="1"/>
          </p:cNvSpPr>
          <p:nvPr/>
        </p:nvSpPr>
        <p:spPr bwMode="auto">
          <a:xfrm>
            <a:off x="2185988" y="4878388"/>
            <a:ext cx="906462" cy="6350"/>
          </a:xfrm>
          <a:prstGeom prst="rect">
            <a:avLst/>
          </a:prstGeom>
          <a:solidFill>
            <a:srgbClr val="000000"/>
          </a:solidFill>
          <a:ln w="9525">
            <a:noFill/>
            <a:miter lim="800000"/>
            <a:headEnd/>
            <a:tailEnd/>
          </a:ln>
        </p:spPr>
        <p:txBody>
          <a:bodyPr/>
          <a:lstStyle/>
          <a:p>
            <a:endParaRPr lang="zh-TW" altLang="en-US"/>
          </a:p>
        </p:txBody>
      </p:sp>
      <p:sp>
        <p:nvSpPr>
          <p:cNvPr id="109812" name="Line 251"/>
          <p:cNvSpPr>
            <a:spLocks noChangeShapeType="1"/>
          </p:cNvSpPr>
          <p:nvPr/>
        </p:nvSpPr>
        <p:spPr bwMode="auto">
          <a:xfrm>
            <a:off x="2185988" y="4878388"/>
            <a:ext cx="906462" cy="1587"/>
          </a:xfrm>
          <a:prstGeom prst="line">
            <a:avLst/>
          </a:prstGeom>
          <a:noFill/>
          <a:ln w="0">
            <a:solidFill>
              <a:srgbClr val="000000"/>
            </a:solidFill>
            <a:round/>
            <a:headEnd/>
            <a:tailEnd/>
          </a:ln>
        </p:spPr>
        <p:txBody>
          <a:bodyPr/>
          <a:lstStyle/>
          <a:p>
            <a:endParaRPr lang="zh-TW" altLang="en-US"/>
          </a:p>
        </p:txBody>
      </p:sp>
      <p:sp>
        <p:nvSpPr>
          <p:cNvPr id="109813" name="Rectangle 252"/>
          <p:cNvSpPr>
            <a:spLocks noChangeArrowheads="1"/>
          </p:cNvSpPr>
          <p:nvPr/>
        </p:nvSpPr>
        <p:spPr bwMode="auto">
          <a:xfrm>
            <a:off x="3092450" y="4878388"/>
            <a:ext cx="6350" cy="6350"/>
          </a:xfrm>
          <a:prstGeom prst="rect">
            <a:avLst/>
          </a:prstGeom>
          <a:solidFill>
            <a:srgbClr val="000000"/>
          </a:solidFill>
          <a:ln w="9525">
            <a:noFill/>
            <a:miter lim="800000"/>
            <a:headEnd/>
            <a:tailEnd/>
          </a:ln>
        </p:spPr>
        <p:txBody>
          <a:bodyPr/>
          <a:lstStyle/>
          <a:p>
            <a:endParaRPr lang="zh-TW" altLang="en-US"/>
          </a:p>
        </p:txBody>
      </p:sp>
      <p:sp>
        <p:nvSpPr>
          <p:cNvPr id="109814" name="Line 253"/>
          <p:cNvSpPr>
            <a:spLocks noChangeShapeType="1"/>
          </p:cNvSpPr>
          <p:nvPr/>
        </p:nvSpPr>
        <p:spPr bwMode="auto">
          <a:xfrm>
            <a:off x="3092450" y="4878388"/>
            <a:ext cx="6350" cy="1587"/>
          </a:xfrm>
          <a:prstGeom prst="line">
            <a:avLst/>
          </a:prstGeom>
          <a:noFill/>
          <a:ln w="0">
            <a:solidFill>
              <a:srgbClr val="000000"/>
            </a:solidFill>
            <a:round/>
            <a:headEnd/>
            <a:tailEnd/>
          </a:ln>
        </p:spPr>
        <p:txBody>
          <a:bodyPr/>
          <a:lstStyle/>
          <a:p>
            <a:endParaRPr lang="zh-TW" altLang="en-US"/>
          </a:p>
        </p:txBody>
      </p:sp>
      <p:sp>
        <p:nvSpPr>
          <p:cNvPr id="109815" name="Line 254"/>
          <p:cNvSpPr>
            <a:spLocks noChangeShapeType="1"/>
          </p:cNvSpPr>
          <p:nvPr/>
        </p:nvSpPr>
        <p:spPr bwMode="auto">
          <a:xfrm>
            <a:off x="3092450" y="4878388"/>
            <a:ext cx="1588" cy="6350"/>
          </a:xfrm>
          <a:prstGeom prst="line">
            <a:avLst/>
          </a:prstGeom>
          <a:noFill/>
          <a:ln w="0">
            <a:solidFill>
              <a:srgbClr val="000000"/>
            </a:solidFill>
            <a:round/>
            <a:headEnd/>
            <a:tailEnd/>
          </a:ln>
        </p:spPr>
        <p:txBody>
          <a:bodyPr/>
          <a:lstStyle/>
          <a:p>
            <a:endParaRPr lang="zh-TW" altLang="en-US"/>
          </a:p>
        </p:txBody>
      </p:sp>
      <p:sp>
        <p:nvSpPr>
          <p:cNvPr id="109816" name="Rectangle 255"/>
          <p:cNvSpPr>
            <a:spLocks noChangeArrowheads="1"/>
          </p:cNvSpPr>
          <p:nvPr/>
        </p:nvSpPr>
        <p:spPr bwMode="auto">
          <a:xfrm>
            <a:off x="3098800" y="4878388"/>
            <a:ext cx="1360488" cy="6350"/>
          </a:xfrm>
          <a:prstGeom prst="rect">
            <a:avLst/>
          </a:prstGeom>
          <a:solidFill>
            <a:srgbClr val="000000"/>
          </a:solidFill>
          <a:ln w="9525">
            <a:noFill/>
            <a:miter lim="800000"/>
            <a:headEnd/>
            <a:tailEnd/>
          </a:ln>
        </p:spPr>
        <p:txBody>
          <a:bodyPr/>
          <a:lstStyle/>
          <a:p>
            <a:endParaRPr lang="zh-TW" altLang="en-US"/>
          </a:p>
        </p:txBody>
      </p:sp>
      <p:sp>
        <p:nvSpPr>
          <p:cNvPr id="109817" name="Line 256"/>
          <p:cNvSpPr>
            <a:spLocks noChangeShapeType="1"/>
          </p:cNvSpPr>
          <p:nvPr/>
        </p:nvSpPr>
        <p:spPr bwMode="auto">
          <a:xfrm>
            <a:off x="3098800" y="4878388"/>
            <a:ext cx="1360488" cy="1587"/>
          </a:xfrm>
          <a:prstGeom prst="line">
            <a:avLst/>
          </a:prstGeom>
          <a:noFill/>
          <a:ln w="0">
            <a:solidFill>
              <a:srgbClr val="000000"/>
            </a:solidFill>
            <a:round/>
            <a:headEnd/>
            <a:tailEnd/>
          </a:ln>
        </p:spPr>
        <p:txBody>
          <a:bodyPr/>
          <a:lstStyle/>
          <a:p>
            <a:endParaRPr lang="zh-TW" altLang="en-US"/>
          </a:p>
        </p:txBody>
      </p:sp>
      <p:sp>
        <p:nvSpPr>
          <p:cNvPr id="109818" name="Rectangle 257"/>
          <p:cNvSpPr>
            <a:spLocks noChangeArrowheads="1"/>
          </p:cNvSpPr>
          <p:nvPr/>
        </p:nvSpPr>
        <p:spPr bwMode="auto">
          <a:xfrm>
            <a:off x="4459288" y="4878388"/>
            <a:ext cx="6350" cy="6350"/>
          </a:xfrm>
          <a:prstGeom prst="rect">
            <a:avLst/>
          </a:prstGeom>
          <a:solidFill>
            <a:srgbClr val="000000"/>
          </a:solidFill>
          <a:ln w="9525">
            <a:noFill/>
            <a:miter lim="800000"/>
            <a:headEnd/>
            <a:tailEnd/>
          </a:ln>
        </p:spPr>
        <p:txBody>
          <a:bodyPr/>
          <a:lstStyle/>
          <a:p>
            <a:endParaRPr lang="zh-TW" altLang="en-US"/>
          </a:p>
        </p:txBody>
      </p:sp>
      <p:sp>
        <p:nvSpPr>
          <p:cNvPr id="109819" name="Line 258"/>
          <p:cNvSpPr>
            <a:spLocks noChangeShapeType="1"/>
          </p:cNvSpPr>
          <p:nvPr/>
        </p:nvSpPr>
        <p:spPr bwMode="auto">
          <a:xfrm>
            <a:off x="4459288" y="4878388"/>
            <a:ext cx="6350" cy="1587"/>
          </a:xfrm>
          <a:prstGeom prst="line">
            <a:avLst/>
          </a:prstGeom>
          <a:noFill/>
          <a:ln w="0">
            <a:solidFill>
              <a:srgbClr val="000000"/>
            </a:solidFill>
            <a:round/>
            <a:headEnd/>
            <a:tailEnd/>
          </a:ln>
        </p:spPr>
        <p:txBody>
          <a:bodyPr/>
          <a:lstStyle/>
          <a:p>
            <a:endParaRPr lang="zh-TW" altLang="en-US"/>
          </a:p>
        </p:txBody>
      </p:sp>
      <p:sp>
        <p:nvSpPr>
          <p:cNvPr id="109820" name="Line 259"/>
          <p:cNvSpPr>
            <a:spLocks noChangeShapeType="1"/>
          </p:cNvSpPr>
          <p:nvPr/>
        </p:nvSpPr>
        <p:spPr bwMode="auto">
          <a:xfrm>
            <a:off x="4459288" y="4878388"/>
            <a:ext cx="1587" cy="6350"/>
          </a:xfrm>
          <a:prstGeom prst="line">
            <a:avLst/>
          </a:prstGeom>
          <a:noFill/>
          <a:ln w="0">
            <a:solidFill>
              <a:srgbClr val="000000"/>
            </a:solidFill>
            <a:round/>
            <a:headEnd/>
            <a:tailEnd/>
          </a:ln>
        </p:spPr>
        <p:txBody>
          <a:bodyPr/>
          <a:lstStyle/>
          <a:p>
            <a:endParaRPr lang="zh-TW" altLang="en-US"/>
          </a:p>
        </p:txBody>
      </p:sp>
      <p:sp>
        <p:nvSpPr>
          <p:cNvPr id="109821" name="Rectangle 260"/>
          <p:cNvSpPr>
            <a:spLocks noChangeArrowheads="1"/>
          </p:cNvSpPr>
          <p:nvPr/>
        </p:nvSpPr>
        <p:spPr bwMode="auto">
          <a:xfrm>
            <a:off x="4465638" y="4878388"/>
            <a:ext cx="4097337" cy="6350"/>
          </a:xfrm>
          <a:prstGeom prst="rect">
            <a:avLst/>
          </a:prstGeom>
          <a:solidFill>
            <a:srgbClr val="000000"/>
          </a:solidFill>
          <a:ln w="9525">
            <a:noFill/>
            <a:miter lim="800000"/>
            <a:headEnd/>
            <a:tailEnd/>
          </a:ln>
        </p:spPr>
        <p:txBody>
          <a:bodyPr/>
          <a:lstStyle/>
          <a:p>
            <a:endParaRPr lang="zh-TW" altLang="en-US"/>
          </a:p>
        </p:txBody>
      </p:sp>
      <p:sp>
        <p:nvSpPr>
          <p:cNvPr id="109822" name="Line 261"/>
          <p:cNvSpPr>
            <a:spLocks noChangeShapeType="1"/>
          </p:cNvSpPr>
          <p:nvPr/>
        </p:nvSpPr>
        <p:spPr bwMode="auto">
          <a:xfrm>
            <a:off x="4465638" y="4878388"/>
            <a:ext cx="4097337" cy="1587"/>
          </a:xfrm>
          <a:prstGeom prst="line">
            <a:avLst/>
          </a:prstGeom>
          <a:noFill/>
          <a:ln w="0">
            <a:solidFill>
              <a:srgbClr val="000000"/>
            </a:solidFill>
            <a:round/>
            <a:headEnd/>
            <a:tailEnd/>
          </a:ln>
        </p:spPr>
        <p:txBody>
          <a:bodyPr/>
          <a:lstStyle/>
          <a:p>
            <a:endParaRPr lang="zh-TW" altLang="en-US"/>
          </a:p>
        </p:txBody>
      </p:sp>
      <p:sp>
        <p:nvSpPr>
          <p:cNvPr id="109823" name="Rectangle 262"/>
          <p:cNvSpPr>
            <a:spLocks noChangeArrowheads="1"/>
          </p:cNvSpPr>
          <p:nvPr/>
        </p:nvSpPr>
        <p:spPr bwMode="auto">
          <a:xfrm>
            <a:off x="8562975" y="4878388"/>
            <a:ext cx="4763" cy="6350"/>
          </a:xfrm>
          <a:prstGeom prst="rect">
            <a:avLst/>
          </a:prstGeom>
          <a:solidFill>
            <a:srgbClr val="000000"/>
          </a:solidFill>
          <a:ln w="9525">
            <a:noFill/>
            <a:miter lim="800000"/>
            <a:headEnd/>
            <a:tailEnd/>
          </a:ln>
        </p:spPr>
        <p:txBody>
          <a:bodyPr/>
          <a:lstStyle/>
          <a:p>
            <a:endParaRPr lang="zh-TW" altLang="en-US"/>
          </a:p>
        </p:txBody>
      </p:sp>
      <p:sp>
        <p:nvSpPr>
          <p:cNvPr id="109824" name="Line 263"/>
          <p:cNvSpPr>
            <a:spLocks noChangeShapeType="1"/>
          </p:cNvSpPr>
          <p:nvPr/>
        </p:nvSpPr>
        <p:spPr bwMode="auto">
          <a:xfrm>
            <a:off x="8562975" y="4878388"/>
            <a:ext cx="4763" cy="1587"/>
          </a:xfrm>
          <a:prstGeom prst="line">
            <a:avLst/>
          </a:prstGeom>
          <a:noFill/>
          <a:ln w="0">
            <a:solidFill>
              <a:srgbClr val="000000"/>
            </a:solidFill>
            <a:round/>
            <a:headEnd/>
            <a:tailEnd/>
          </a:ln>
        </p:spPr>
        <p:txBody>
          <a:bodyPr/>
          <a:lstStyle/>
          <a:p>
            <a:endParaRPr lang="zh-TW" altLang="en-US"/>
          </a:p>
        </p:txBody>
      </p:sp>
      <p:sp>
        <p:nvSpPr>
          <p:cNvPr id="109825" name="Line 264"/>
          <p:cNvSpPr>
            <a:spLocks noChangeShapeType="1"/>
          </p:cNvSpPr>
          <p:nvPr/>
        </p:nvSpPr>
        <p:spPr bwMode="auto">
          <a:xfrm>
            <a:off x="8562975" y="4878388"/>
            <a:ext cx="1588" cy="6350"/>
          </a:xfrm>
          <a:prstGeom prst="line">
            <a:avLst/>
          </a:prstGeom>
          <a:noFill/>
          <a:ln w="0">
            <a:solidFill>
              <a:srgbClr val="000000"/>
            </a:solidFill>
            <a:round/>
            <a:headEnd/>
            <a:tailEnd/>
          </a:ln>
        </p:spPr>
        <p:txBody>
          <a:bodyPr/>
          <a:lstStyle/>
          <a:p>
            <a:endParaRPr lang="zh-TW" altLang="en-US"/>
          </a:p>
        </p:txBody>
      </p:sp>
      <p:sp>
        <p:nvSpPr>
          <p:cNvPr id="109826" name="Rectangle 265"/>
          <p:cNvSpPr>
            <a:spLocks noChangeArrowheads="1"/>
          </p:cNvSpPr>
          <p:nvPr/>
        </p:nvSpPr>
        <p:spPr bwMode="auto">
          <a:xfrm>
            <a:off x="1290638" y="4884738"/>
            <a:ext cx="6350" cy="565150"/>
          </a:xfrm>
          <a:prstGeom prst="rect">
            <a:avLst/>
          </a:prstGeom>
          <a:solidFill>
            <a:srgbClr val="000000"/>
          </a:solidFill>
          <a:ln w="9525">
            <a:noFill/>
            <a:miter lim="800000"/>
            <a:headEnd/>
            <a:tailEnd/>
          </a:ln>
        </p:spPr>
        <p:txBody>
          <a:bodyPr/>
          <a:lstStyle/>
          <a:p>
            <a:endParaRPr lang="zh-TW" altLang="en-US"/>
          </a:p>
        </p:txBody>
      </p:sp>
      <p:sp>
        <p:nvSpPr>
          <p:cNvPr id="109827" name="Line 266"/>
          <p:cNvSpPr>
            <a:spLocks noChangeShapeType="1"/>
          </p:cNvSpPr>
          <p:nvPr/>
        </p:nvSpPr>
        <p:spPr bwMode="auto">
          <a:xfrm>
            <a:off x="1290638" y="4884738"/>
            <a:ext cx="1587" cy="565150"/>
          </a:xfrm>
          <a:prstGeom prst="line">
            <a:avLst/>
          </a:prstGeom>
          <a:noFill/>
          <a:ln w="0">
            <a:solidFill>
              <a:srgbClr val="000000"/>
            </a:solidFill>
            <a:round/>
            <a:headEnd/>
            <a:tailEnd/>
          </a:ln>
        </p:spPr>
        <p:txBody>
          <a:bodyPr/>
          <a:lstStyle/>
          <a:p>
            <a:endParaRPr lang="zh-TW" altLang="en-US"/>
          </a:p>
        </p:txBody>
      </p:sp>
      <p:sp>
        <p:nvSpPr>
          <p:cNvPr id="109828" name="Rectangle 267"/>
          <p:cNvSpPr>
            <a:spLocks noChangeArrowheads="1"/>
          </p:cNvSpPr>
          <p:nvPr/>
        </p:nvSpPr>
        <p:spPr bwMode="auto">
          <a:xfrm>
            <a:off x="2179638" y="4884738"/>
            <a:ext cx="6350" cy="565150"/>
          </a:xfrm>
          <a:prstGeom prst="rect">
            <a:avLst/>
          </a:prstGeom>
          <a:solidFill>
            <a:srgbClr val="000000"/>
          </a:solidFill>
          <a:ln w="9525">
            <a:noFill/>
            <a:miter lim="800000"/>
            <a:headEnd/>
            <a:tailEnd/>
          </a:ln>
        </p:spPr>
        <p:txBody>
          <a:bodyPr/>
          <a:lstStyle/>
          <a:p>
            <a:endParaRPr lang="zh-TW" altLang="en-US"/>
          </a:p>
        </p:txBody>
      </p:sp>
      <p:sp>
        <p:nvSpPr>
          <p:cNvPr id="109829" name="Line 268"/>
          <p:cNvSpPr>
            <a:spLocks noChangeShapeType="1"/>
          </p:cNvSpPr>
          <p:nvPr/>
        </p:nvSpPr>
        <p:spPr bwMode="auto">
          <a:xfrm>
            <a:off x="2179638" y="4884738"/>
            <a:ext cx="1587" cy="565150"/>
          </a:xfrm>
          <a:prstGeom prst="line">
            <a:avLst/>
          </a:prstGeom>
          <a:noFill/>
          <a:ln w="0">
            <a:solidFill>
              <a:srgbClr val="000000"/>
            </a:solidFill>
            <a:round/>
            <a:headEnd/>
            <a:tailEnd/>
          </a:ln>
        </p:spPr>
        <p:txBody>
          <a:bodyPr/>
          <a:lstStyle/>
          <a:p>
            <a:endParaRPr lang="zh-TW" altLang="en-US"/>
          </a:p>
        </p:txBody>
      </p:sp>
      <p:sp>
        <p:nvSpPr>
          <p:cNvPr id="109830" name="Rectangle 269"/>
          <p:cNvSpPr>
            <a:spLocks noChangeArrowheads="1"/>
          </p:cNvSpPr>
          <p:nvPr/>
        </p:nvSpPr>
        <p:spPr bwMode="auto">
          <a:xfrm>
            <a:off x="3092450" y="4884738"/>
            <a:ext cx="6350" cy="565150"/>
          </a:xfrm>
          <a:prstGeom prst="rect">
            <a:avLst/>
          </a:prstGeom>
          <a:solidFill>
            <a:srgbClr val="000000"/>
          </a:solidFill>
          <a:ln w="9525">
            <a:noFill/>
            <a:miter lim="800000"/>
            <a:headEnd/>
            <a:tailEnd/>
          </a:ln>
        </p:spPr>
        <p:txBody>
          <a:bodyPr/>
          <a:lstStyle/>
          <a:p>
            <a:endParaRPr lang="zh-TW" altLang="en-US"/>
          </a:p>
        </p:txBody>
      </p:sp>
      <p:sp>
        <p:nvSpPr>
          <p:cNvPr id="109831" name="Line 270"/>
          <p:cNvSpPr>
            <a:spLocks noChangeShapeType="1"/>
          </p:cNvSpPr>
          <p:nvPr/>
        </p:nvSpPr>
        <p:spPr bwMode="auto">
          <a:xfrm>
            <a:off x="3092450" y="4884738"/>
            <a:ext cx="1588" cy="565150"/>
          </a:xfrm>
          <a:prstGeom prst="line">
            <a:avLst/>
          </a:prstGeom>
          <a:noFill/>
          <a:ln w="0">
            <a:solidFill>
              <a:srgbClr val="000000"/>
            </a:solidFill>
            <a:round/>
            <a:headEnd/>
            <a:tailEnd/>
          </a:ln>
        </p:spPr>
        <p:txBody>
          <a:bodyPr/>
          <a:lstStyle/>
          <a:p>
            <a:endParaRPr lang="zh-TW" altLang="en-US"/>
          </a:p>
        </p:txBody>
      </p:sp>
      <p:sp>
        <p:nvSpPr>
          <p:cNvPr id="109832" name="Rectangle 271"/>
          <p:cNvSpPr>
            <a:spLocks noChangeArrowheads="1"/>
          </p:cNvSpPr>
          <p:nvPr/>
        </p:nvSpPr>
        <p:spPr bwMode="auto">
          <a:xfrm>
            <a:off x="4459288" y="4884738"/>
            <a:ext cx="6350" cy="565150"/>
          </a:xfrm>
          <a:prstGeom prst="rect">
            <a:avLst/>
          </a:prstGeom>
          <a:solidFill>
            <a:srgbClr val="000000"/>
          </a:solidFill>
          <a:ln w="9525">
            <a:noFill/>
            <a:miter lim="800000"/>
            <a:headEnd/>
            <a:tailEnd/>
          </a:ln>
        </p:spPr>
        <p:txBody>
          <a:bodyPr/>
          <a:lstStyle/>
          <a:p>
            <a:endParaRPr lang="zh-TW" altLang="en-US"/>
          </a:p>
        </p:txBody>
      </p:sp>
      <p:sp>
        <p:nvSpPr>
          <p:cNvPr id="109833" name="Line 272"/>
          <p:cNvSpPr>
            <a:spLocks noChangeShapeType="1"/>
          </p:cNvSpPr>
          <p:nvPr/>
        </p:nvSpPr>
        <p:spPr bwMode="auto">
          <a:xfrm>
            <a:off x="4459288" y="4884738"/>
            <a:ext cx="1587" cy="565150"/>
          </a:xfrm>
          <a:prstGeom prst="line">
            <a:avLst/>
          </a:prstGeom>
          <a:noFill/>
          <a:ln w="0">
            <a:solidFill>
              <a:srgbClr val="000000"/>
            </a:solidFill>
            <a:round/>
            <a:headEnd/>
            <a:tailEnd/>
          </a:ln>
        </p:spPr>
        <p:txBody>
          <a:bodyPr/>
          <a:lstStyle/>
          <a:p>
            <a:endParaRPr lang="zh-TW" altLang="en-US"/>
          </a:p>
        </p:txBody>
      </p:sp>
      <p:sp>
        <p:nvSpPr>
          <p:cNvPr id="109834" name="Rectangle 273"/>
          <p:cNvSpPr>
            <a:spLocks noChangeArrowheads="1"/>
          </p:cNvSpPr>
          <p:nvPr/>
        </p:nvSpPr>
        <p:spPr bwMode="auto">
          <a:xfrm>
            <a:off x="8562975" y="4884738"/>
            <a:ext cx="4763" cy="565150"/>
          </a:xfrm>
          <a:prstGeom prst="rect">
            <a:avLst/>
          </a:prstGeom>
          <a:solidFill>
            <a:srgbClr val="000000"/>
          </a:solidFill>
          <a:ln w="9525">
            <a:noFill/>
            <a:miter lim="800000"/>
            <a:headEnd/>
            <a:tailEnd/>
          </a:ln>
        </p:spPr>
        <p:txBody>
          <a:bodyPr/>
          <a:lstStyle/>
          <a:p>
            <a:endParaRPr lang="zh-TW" altLang="en-US"/>
          </a:p>
        </p:txBody>
      </p:sp>
      <p:sp>
        <p:nvSpPr>
          <p:cNvPr id="109835" name="Line 274"/>
          <p:cNvSpPr>
            <a:spLocks noChangeShapeType="1"/>
          </p:cNvSpPr>
          <p:nvPr/>
        </p:nvSpPr>
        <p:spPr bwMode="auto">
          <a:xfrm>
            <a:off x="8562975" y="4884738"/>
            <a:ext cx="1588" cy="565150"/>
          </a:xfrm>
          <a:prstGeom prst="line">
            <a:avLst/>
          </a:prstGeom>
          <a:noFill/>
          <a:ln w="0">
            <a:solidFill>
              <a:srgbClr val="000000"/>
            </a:solidFill>
            <a:round/>
            <a:headEnd/>
            <a:tailEnd/>
          </a:ln>
        </p:spPr>
        <p:txBody>
          <a:bodyPr/>
          <a:lstStyle/>
          <a:p>
            <a:endParaRPr lang="zh-TW" altLang="en-US"/>
          </a:p>
        </p:txBody>
      </p:sp>
      <p:sp>
        <p:nvSpPr>
          <p:cNvPr id="109836" name="Rectangle 275"/>
          <p:cNvSpPr>
            <a:spLocks noChangeArrowheads="1"/>
          </p:cNvSpPr>
          <p:nvPr/>
        </p:nvSpPr>
        <p:spPr bwMode="auto">
          <a:xfrm>
            <a:off x="1585913" y="5454650"/>
            <a:ext cx="412750" cy="31432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Hit</a:t>
            </a:r>
            <a:endParaRPr lang="en-US" altLang="zh-TW"/>
          </a:p>
        </p:txBody>
      </p:sp>
      <p:sp>
        <p:nvSpPr>
          <p:cNvPr id="109837" name="Rectangle 276"/>
          <p:cNvSpPr>
            <a:spLocks noChangeArrowheads="1"/>
          </p:cNvSpPr>
          <p:nvPr/>
        </p:nvSpPr>
        <p:spPr bwMode="auto">
          <a:xfrm>
            <a:off x="2386013" y="5454650"/>
            <a:ext cx="615950" cy="31432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109838" name="Rectangle 277"/>
          <p:cNvSpPr>
            <a:spLocks noChangeArrowheads="1"/>
          </p:cNvSpPr>
          <p:nvPr/>
        </p:nvSpPr>
        <p:spPr bwMode="auto">
          <a:xfrm>
            <a:off x="3524250" y="5454650"/>
            <a:ext cx="615950" cy="31432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Miss</a:t>
            </a:r>
            <a:endParaRPr lang="en-US" altLang="zh-TW"/>
          </a:p>
        </p:txBody>
      </p:sp>
      <p:sp>
        <p:nvSpPr>
          <p:cNvPr id="602390" name="Rectangle 278"/>
          <p:cNvSpPr>
            <a:spLocks noChangeArrowheads="1"/>
          </p:cNvSpPr>
          <p:nvPr/>
        </p:nvSpPr>
        <p:spPr bwMode="auto">
          <a:xfrm>
            <a:off x="4530725" y="5454650"/>
            <a:ext cx="3771900" cy="549275"/>
          </a:xfrm>
          <a:prstGeom prst="rect">
            <a:avLst/>
          </a:prstGeom>
          <a:noFill/>
          <a:ln w="9525">
            <a:noFill/>
            <a:miter lim="800000"/>
            <a:headEnd/>
            <a:tailEnd/>
          </a:ln>
        </p:spPr>
        <p:txBody>
          <a:bodyPr wrap="none" lIns="0" tIns="0" rIns="0" bIns="0">
            <a:spAutoFit/>
          </a:bodyPr>
          <a:lstStyle/>
          <a:p>
            <a:r>
              <a:rPr lang="en-US" altLang="zh-TW" sz="1800" b="1">
                <a:solidFill>
                  <a:srgbClr val="000000"/>
                </a:solidFill>
                <a:latin typeface="Arial" pitchFamily="34" charset="0"/>
              </a:rPr>
              <a:t>impossible; </a:t>
            </a:r>
          </a:p>
          <a:p>
            <a:r>
              <a:rPr lang="en-US" altLang="zh-TW" sz="1800" b="1">
                <a:solidFill>
                  <a:srgbClr val="000000"/>
                </a:solidFill>
                <a:latin typeface="Arial" pitchFamily="34" charset="0"/>
              </a:rPr>
              <a:t>not in cache if page not in memory</a:t>
            </a:r>
            <a:endParaRPr lang="en-US" altLang="zh-TW"/>
          </a:p>
        </p:txBody>
      </p:sp>
      <p:sp>
        <p:nvSpPr>
          <p:cNvPr id="109840" name="Rectangle 280"/>
          <p:cNvSpPr>
            <a:spLocks noChangeArrowheads="1"/>
          </p:cNvSpPr>
          <p:nvPr/>
        </p:nvSpPr>
        <p:spPr bwMode="auto">
          <a:xfrm>
            <a:off x="1290638" y="5449888"/>
            <a:ext cx="6350" cy="6350"/>
          </a:xfrm>
          <a:prstGeom prst="rect">
            <a:avLst/>
          </a:prstGeom>
          <a:solidFill>
            <a:srgbClr val="000000"/>
          </a:solidFill>
          <a:ln w="9525">
            <a:noFill/>
            <a:miter lim="800000"/>
            <a:headEnd/>
            <a:tailEnd/>
          </a:ln>
        </p:spPr>
        <p:txBody>
          <a:bodyPr/>
          <a:lstStyle/>
          <a:p>
            <a:endParaRPr lang="zh-TW" altLang="en-US"/>
          </a:p>
        </p:txBody>
      </p:sp>
      <p:sp>
        <p:nvSpPr>
          <p:cNvPr id="109841" name="Line 281"/>
          <p:cNvSpPr>
            <a:spLocks noChangeShapeType="1"/>
          </p:cNvSpPr>
          <p:nvPr/>
        </p:nvSpPr>
        <p:spPr bwMode="auto">
          <a:xfrm>
            <a:off x="1290638" y="5449888"/>
            <a:ext cx="6350" cy="1587"/>
          </a:xfrm>
          <a:prstGeom prst="line">
            <a:avLst/>
          </a:prstGeom>
          <a:noFill/>
          <a:ln w="0">
            <a:solidFill>
              <a:srgbClr val="000000"/>
            </a:solidFill>
            <a:round/>
            <a:headEnd/>
            <a:tailEnd/>
          </a:ln>
        </p:spPr>
        <p:txBody>
          <a:bodyPr/>
          <a:lstStyle/>
          <a:p>
            <a:endParaRPr lang="zh-TW" altLang="en-US"/>
          </a:p>
        </p:txBody>
      </p:sp>
      <p:sp>
        <p:nvSpPr>
          <p:cNvPr id="109842" name="Line 282"/>
          <p:cNvSpPr>
            <a:spLocks noChangeShapeType="1"/>
          </p:cNvSpPr>
          <p:nvPr/>
        </p:nvSpPr>
        <p:spPr bwMode="auto">
          <a:xfrm>
            <a:off x="1290638" y="5449888"/>
            <a:ext cx="1587" cy="6350"/>
          </a:xfrm>
          <a:prstGeom prst="line">
            <a:avLst/>
          </a:prstGeom>
          <a:noFill/>
          <a:ln w="0">
            <a:solidFill>
              <a:srgbClr val="000000"/>
            </a:solidFill>
            <a:round/>
            <a:headEnd/>
            <a:tailEnd/>
          </a:ln>
        </p:spPr>
        <p:txBody>
          <a:bodyPr/>
          <a:lstStyle/>
          <a:p>
            <a:endParaRPr lang="zh-TW" altLang="en-US"/>
          </a:p>
        </p:txBody>
      </p:sp>
      <p:sp>
        <p:nvSpPr>
          <p:cNvPr id="109843" name="Rectangle 283"/>
          <p:cNvSpPr>
            <a:spLocks noChangeArrowheads="1"/>
          </p:cNvSpPr>
          <p:nvPr/>
        </p:nvSpPr>
        <p:spPr bwMode="auto">
          <a:xfrm>
            <a:off x="1296988" y="5449888"/>
            <a:ext cx="882650" cy="6350"/>
          </a:xfrm>
          <a:prstGeom prst="rect">
            <a:avLst/>
          </a:prstGeom>
          <a:solidFill>
            <a:srgbClr val="000000"/>
          </a:solidFill>
          <a:ln w="9525">
            <a:noFill/>
            <a:miter lim="800000"/>
            <a:headEnd/>
            <a:tailEnd/>
          </a:ln>
        </p:spPr>
        <p:txBody>
          <a:bodyPr/>
          <a:lstStyle/>
          <a:p>
            <a:endParaRPr lang="zh-TW" altLang="en-US"/>
          </a:p>
        </p:txBody>
      </p:sp>
      <p:sp>
        <p:nvSpPr>
          <p:cNvPr id="109844" name="Line 284"/>
          <p:cNvSpPr>
            <a:spLocks noChangeShapeType="1"/>
          </p:cNvSpPr>
          <p:nvPr/>
        </p:nvSpPr>
        <p:spPr bwMode="auto">
          <a:xfrm>
            <a:off x="1296988" y="5449888"/>
            <a:ext cx="882650" cy="1587"/>
          </a:xfrm>
          <a:prstGeom prst="line">
            <a:avLst/>
          </a:prstGeom>
          <a:noFill/>
          <a:ln w="0">
            <a:solidFill>
              <a:srgbClr val="000000"/>
            </a:solidFill>
            <a:round/>
            <a:headEnd/>
            <a:tailEnd/>
          </a:ln>
        </p:spPr>
        <p:txBody>
          <a:bodyPr/>
          <a:lstStyle/>
          <a:p>
            <a:endParaRPr lang="zh-TW" altLang="en-US"/>
          </a:p>
        </p:txBody>
      </p:sp>
      <p:sp>
        <p:nvSpPr>
          <p:cNvPr id="109845" name="Rectangle 285"/>
          <p:cNvSpPr>
            <a:spLocks noChangeArrowheads="1"/>
          </p:cNvSpPr>
          <p:nvPr/>
        </p:nvSpPr>
        <p:spPr bwMode="auto">
          <a:xfrm>
            <a:off x="2179638" y="5449888"/>
            <a:ext cx="6350" cy="6350"/>
          </a:xfrm>
          <a:prstGeom prst="rect">
            <a:avLst/>
          </a:prstGeom>
          <a:solidFill>
            <a:srgbClr val="000000"/>
          </a:solidFill>
          <a:ln w="9525">
            <a:noFill/>
            <a:miter lim="800000"/>
            <a:headEnd/>
            <a:tailEnd/>
          </a:ln>
        </p:spPr>
        <p:txBody>
          <a:bodyPr/>
          <a:lstStyle/>
          <a:p>
            <a:endParaRPr lang="zh-TW" altLang="en-US"/>
          </a:p>
        </p:txBody>
      </p:sp>
      <p:sp>
        <p:nvSpPr>
          <p:cNvPr id="109846" name="Line 286"/>
          <p:cNvSpPr>
            <a:spLocks noChangeShapeType="1"/>
          </p:cNvSpPr>
          <p:nvPr/>
        </p:nvSpPr>
        <p:spPr bwMode="auto">
          <a:xfrm>
            <a:off x="2179638" y="5449888"/>
            <a:ext cx="6350" cy="1587"/>
          </a:xfrm>
          <a:prstGeom prst="line">
            <a:avLst/>
          </a:prstGeom>
          <a:noFill/>
          <a:ln w="0">
            <a:solidFill>
              <a:srgbClr val="000000"/>
            </a:solidFill>
            <a:round/>
            <a:headEnd/>
            <a:tailEnd/>
          </a:ln>
        </p:spPr>
        <p:txBody>
          <a:bodyPr/>
          <a:lstStyle/>
          <a:p>
            <a:endParaRPr lang="zh-TW" altLang="en-US"/>
          </a:p>
        </p:txBody>
      </p:sp>
      <p:sp>
        <p:nvSpPr>
          <p:cNvPr id="109847" name="Line 287"/>
          <p:cNvSpPr>
            <a:spLocks noChangeShapeType="1"/>
          </p:cNvSpPr>
          <p:nvPr/>
        </p:nvSpPr>
        <p:spPr bwMode="auto">
          <a:xfrm>
            <a:off x="2179638" y="5449888"/>
            <a:ext cx="1587" cy="6350"/>
          </a:xfrm>
          <a:prstGeom prst="line">
            <a:avLst/>
          </a:prstGeom>
          <a:noFill/>
          <a:ln w="0">
            <a:solidFill>
              <a:srgbClr val="000000"/>
            </a:solidFill>
            <a:round/>
            <a:headEnd/>
            <a:tailEnd/>
          </a:ln>
        </p:spPr>
        <p:txBody>
          <a:bodyPr/>
          <a:lstStyle/>
          <a:p>
            <a:endParaRPr lang="zh-TW" altLang="en-US"/>
          </a:p>
        </p:txBody>
      </p:sp>
      <p:sp>
        <p:nvSpPr>
          <p:cNvPr id="109848" name="Rectangle 288"/>
          <p:cNvSpPr>
            <a:spLocks noChangeArrowheads="1"/>
          </p:cNvSpPr>
          <p:nvPr/>
        </p:nvSpPr>
        <p:spPr bwMode="auto">
          <a:xfrm>
            <a:off x="2185988" y="5449888"/>
            <a:ext cx="906462" cy="6350"/>
          </a:xfrm>
          <a:prstGeom prst="rect">
            <a:avLst/>
          </a:prstGeom>
          <a:solidFill>
            <a:srgbClr val="000000"/>
          </a:solidFill>
          <a:ln w="9525">
            <a:noFill/>
            <a:miter lim="800000"/>
            <a:headEnd/>
            <a:tailEnd/>
          </a:ln>
        </p:spPr>
        <p:txBody>
          <a:bodyPr/>
          <a:lstStyle/>
          <a:p>
            <a:endParaRPr lang="zh-TW" altLang="en-US"/>
          </a:p>
        </p:txBody>
      </p:sp>
      <p:sp>
        <p:nvSpPr>
          <p:cNvPr id="109849" name="Line 289"/>
          <p:cNvSpPr>
            <a:spLocks noChangeShapeType="1"/>
          </p:cNvSpPr>
          <p:nvPr/>
        </p:nvSpPr>
        <p:spPr bwMode="auto">
          <a:xfrm>
            <a:off x="2185988" y="5449888"/>
            <a:ext cx="906462" cy="1587"/>
          </a:xfrm>
          <a:prstGeom prst="line">
            <a:avLst/>
          </a:prstGeom>
          <a:noFill/>
          <a:ln w="0">
            <a:solidFill>
              <a:srgbClr val="000000"/>
            </a:solidFill>
            <a:round/>
            <a:headEnd/>
            <a:tailEnd/>
          </a:ln>
        </p:spPr>
        <p:txBody>
          <a:bodyPr/>
          <a:lstStyle/>
          <a:p>
            <a:endParaRPr lang="zh-TW" altLang="en-US"/>
          </a:p>
        </p:txBody>
      </p:sp>
      <p:sp>
        <p:nvSpPr>
          <p:cNvPr id="109850" name="Rectangle 290"/>
          <p:cNvSpPr>
            <a:spLocks noChangeArrowheads="1"/>
          </p:cNvSpPr>
          <p:nvPr/>
        </p:nvSpPr>
        <p:spPr bwMode="auto">
          <a:xfrm>
            <a:off x="3092450" y="5449888"/>
            <a:ext cx="6350" cy="6350"/>
          </a:xfrm>
          <a:prstGeom prst="rect">
            <a:avLst/>
          </a:prstGeom>
          <a:solidFill>
            <a:srgbClr val="000000"/>
          </a:solidFill>
          <a:ln w="9525">
            <a:noFill/>
            <a:miter lim="800000"/>
            <a:headEnd/>
            <a:tailEnd/>
          </a:ln>
        </p:spPr>
        <p:txBody>
          <a:bodyPr/>
          <a:lstStyle/>
          <a:p>
            <a:endParaRPr lang="zh-TW" altLang="en-US"/>
          </a:p>
        </p:txBody>
      </p:sp>
      <p:sp>
        <p:nvSpPr>
          <p:cNvPr id="109851" name="Line 291"/>
          <p:cNvSpPr>
            <a:spLocks noChangeShapeType="1"/>
          </p:cNvSpPr>
          <p:nvPr/>
        </p:nvSpPr>
        <p:spPr bwMode="auto">
          <a:xfrm>
            <a:off x="3092450" y="5449888"/>
            <a:ext cx="6350" cy="1587"/>
          </a:xfrm>
          <a:prstGeom prst="line">
            <a:avLst/>
          </a:prstGeom>
          <a:noFill/>
          <a:ln w="0">
            <a:solidFill>
              <a:srgbClr val="000000"/>
            </a:solidFill>
            <a:round/>
            <a:headEnd/>
            <a:tailEnd/>
          </a:ln>
        </p:spPr>
        <p:txBody>
          <a:bodyPr/>
          <a:lstStyle/>
          <a:p>
            <a:endParaRPr lang="zh-TW" altLang="en-US"/>
          </a:p>
        </p:txBody>
      </p:sp>
      <p:sp>
        <p:nvSpPr>
          <p:cNvPr id="109852" name="Line 292"/>
          <p:cNvSpPr>
            <a:spLocks noChangeShapeType="1"/>
          </p:cNvSpPr>
          <p:nvPr/>
        </p:nvSpPr>
        <p:spPr bwMode="auto">
          <a:xfrm>
            <a:off x="3092450" y="5449888"/>
            <a:ext cx="1588" cy="6350"/>
          </a:xfrm>
          <a:prstGeom prst="line">
            <a:avLst/>
          </a:prstGeom>
          <a:noFill/>
          <a:ln w="0">
            <a:solidFill>
              <a:srgbClr val="000000"/>
            </a:solidFill>
            <a:round/>
            <a:headEnd/>
            <a:tailEnd/>
          </a:ln>
        </p:spPr>
        <p:txBody>
          <a:bodyPr/>
          <a:lstStyle/>
          <a:p>
            <a:endParaRPr lang="zh-TW" altLang="en-US"/>
          </a:p>
        </p:txBody>
      </p:sp>
      <p:sp>
        <p:nvSpPr>
          <p:cNvPr id="109853" name="Rectangle 293"/>
          <p:cNvSpPr>
            <a:spLocks noChangeArrowheads="1"/>
          </p:cNvSpPr>
          <p:nvPr/>
        </p:nvSpPr>
        <p:spPr bwMode="auto">
          <a:xfrm>
            <a:off x="3098800" y="5449888"/>
            <a:ext cx="1360488" cy="6350"/>
          </a:xfrm>
          <a:prstGeom prst="rect">
            <a:avLst/>
          </a:prstGeom>
          <a:solidFill>
            <a:srgbClr val="000000"/>
          </a:solidFill>
          <a:ln w="9525">
            <a:noFill/>
            <a:miter lim="800000"/>
            <a:headEnd/>
            <a:tailEnd/>
          </a:ln>
        </p:spPr>
        <p:txBody>
          <a:bodyPr/>
          <a:lstStyle/>
          <a:p>
            <a:endParaRPr lang="zh-TW" altLang="en-US"/>
          </a:p>
        </p:txBody>
      </p:sp>
      <p:sp>
        <p:nvSpPr>
          <p:cNvPr id="109854" name="Line 294"/>
          <p:cNvSpPr>
            <a:spLocks noChangeShapeType="1"/>
          </p:cNvSpPr>
          <p:nvPr/>
        </p:nvSpPr>
        <p:spPr bwMode="auto">
          <a:xfrm>
            <a:off x="3098800" y="5449888"/>
            <a:ext cx="1360488" cy="1587"/>
          </a:xfrm>
          <a:prstGeom prst="line">
            <a:avLst/>
          </a:prstGeom>
          <a:noFill/>
          <a:ln w="0">
            <a:solidFill>
              <a:srgbClr val="000000"/>
            </a:solidFill>
            <a:round/>
            <a:headEnd/>
            <a:tailEnd/>
          </a:ln>
        </p:spPr>
        <p:txBody>
          <a:bodyPr/>
          <a:lstStyle/>
          <a:p>
            <a:endParaRPr lang="zh-TW" altLang="en-US"/>
          </a:p>
        </p:txBody>
      </p:sp>
      <p:sp>
        <p:nvSpPr>
          <p:cNvPr id="109855" name="Rectangle 295"/>
          <p:cNvSpPr>
            <a:spLocks noChangeArrowheads="1"/>
          </p:cNvSpPr>
          <p:nvPr/>
        </p:nvSpPr>
        <p:spPr bwMode="auto">
          <a:xfrm>
            <a:off x="4459288" y="5449888"/>
            <a:ext cx="6350" cy="6350"/>
          </a:xfrm>
          <a:prstGeom prst="rect">
            <a:avLst/>
          </a:prstGeom>
          <a:solidFill>
            <a:srgbClr val="000000"/>
          </a:solidFill>
          <a:ln w="9525">
            <a:noFill/>
            <a:miter lim="800000"/>
            <a:headEnd/>
            <a:tailEnd/>
          </a:ln>
        </p:spPr>
        <p:txBody>
          <a:bodyPr/>
          <a:lstStyle/>
          <a:p>
            <a:endParaRPr lang="zh-TW" altLang="en-US"/>
          </a:p>
        </p:txBody>
      </p:sp>
      <p:sp>
        <p:nvSpPr>
          <p:cNvPr id="109856" name="Line 296"/>
          <p:cNvSpPr>
            <a:spLocks noChangeShapeType="1"/>
          </p:cNvSpPr>
          <p:nvPr/>
        </p:nvSpPr>
        <p:spPr bwMode="auto">
          <a:xfrm>
            <a:off x="4459288" y="5449888"/>
            <a:ext cx="6350" cy="1587"/>
          </a:xfrm>
          <a:prstGeom prst="line">
            <a:avLst/>
          </a:prstGeom>
          <a:noFill/>
          <a:ln w="0">
            <a:solidFill>
              <a:srgbClr val="000000"/>
            </a:solidFill>
            <a:round/>
            <a:headEnd/>
            <a:tailEnd/>
          </a:ln>
        </p:spPr>
        <p:txBody>
          <a:bodyPr/>
          <a:lstStyle/>
          <a:p>
            <a:endParaRPr lang="zh-TW" altLang="en-US"/>
          </a:p>
        </p:txBody>
      </p:sp>
      <p:sp>
        <p:nvSpPr>
          <p:cNvPr id="109857" name="Line 297"/>
          <p:cNvSpPr>
            <a:spLocks noChangeShapeType="1"/>
          </p:cNvSpPr>
          <p:nvPr/>
        </p:nvSpPr>
        <p:spPr bwMode="auto">
          <a:xfrm>
            <a:off x="4459288" y="5449888"/>
            <a:ext cx="1587" cy="6350"/>
          </a:xfrm>
          <a:prstGeom prst="line">
            <a:avLst/>
          </a:prstGeom>
          <a:noFill/>
          <a:ln w="0">
            <a:solidFill>
              <a:srgbClr val="000000"/>
            </a:solidFill>
            <a:round/>
            <a:headEnd/>
            <a:tailEnd/>
          </a:ln>
        </p:spPr>
        <p:txBody>
          <a:bodyPr/>
          <a:lstStyle/>
          <a:p>
            <a:endParaRPr lang="zh-TW" altLang="en-US"/>
          </a:p>
        </p:txBody>
      </p:sp>
      <p:sp>
        <p:nvSpPr>
          <p:cNvPr id="109858" name="Rectangle 298"/>
          <p:cNvSpPr>
            <a:spLocks noChangeArrowheads="1"/>
          </p:cNvSpPr>
          <p:nvPr/>
        </p:nvSpPr>
        <p:spPr bwMode="auto">
          <a:xfrm>
            <a:off x="4465638" y="5449888"/>
            <a:ext cx="4097337" cy="6350"/>
          </a:xfrm>
          <a:prstGeom prst="rect">
            <a:avLst/>
          </a:prstGeom>
          <a:solidFill>
            <a:srgbClr val="000000"/>
          </a:solidFill>
          <a:ln w="9525">
            <a:noFill/>
            <a:miter lim="800000"/>
            <a:headEnd/>
            <a:tailEnd/>
          </a:ln>
        </p:spPr>
        <p:txBody>
          <a:bodyPr/>
          <a:lstStyle/>
          <a:p>
            <a:endParaRPr lang="zh-TW" altLang="en-US"/>
          </a:p>
        </p:txBody>
      </p:sp>
      <p:sp>
        <p:nvSpPr>
          <p:cNvPr id="109859" name="Line 299"/>
          <p:cNvSpPr>
            <a:spLocks noChangeShapeType="1"/>
          </p:cNvSpPr>
          <p:nvPr/>
        </p:nvSpPr>
        <p:spPr bwMode="auto">
          <a:xfrm>
            <a:off x="4465638" y="5449888"/>
            <a:ext cx="4097337" cy="1587"/>
          </a:xfrm>
          <a:prstGeom prst="line">
            <a:avLst/>
          </a:prstGeom>
          <a:noFill/>
          <a:ln w="0">
            <a:solidFill>
              <a:srgbClr val="000000"/>
            </a:solidFill>
            <a:round/>
            <a:headEnd/>
            <a:tailEnd/>
          </a:ln>
        </p:spPr>
        <p:txBody>
          <a:bodyPr/>
          <a:lstStyle/>
          <a:p>
            <a:endParaRPr lang="zh-TW" altLang="en-US"/>
          </a:p>
        </p:txBody>
      </p:sp>
      <p:sp>
        <p:nvSpPr>
          <p:cNvPr id="109860" name="Rectangle 300"/>
          <p:cNvSpPr>
            <a:spLocks noChangeArrowheads="1"/>
          </p:cNvSpPr>
          <p:nvPr/>
        </p:nvSpPr>
        <p:spPr bwMode="auto">
          <a:xfrm>
            <a:off x="8562975" y="5449888"/>
            <a:ext cx="4763" cy="6350"/>
          </a:xfrm>
          <a:prstGeom prst="rect">
            <a:avLst/>
          </a:prstGeom>
          <a:solidFill>
            <a:srgbClr val="000000"/>
          </a:solidFill>
          <a:ln w="9525">
            <a:noFill/>
            <a:miter lim="800000"/>
            <a:headEnd/>
            <a:tailEnd/>
          </a:ln>
        </p:spPr>
        <p:txBody>
          <a:bodyPr/>
          <a:lstStyle/>
          <a:p>
            <a:endParaRPr lang="zh-TW" altLang="en-US"/>
          </a:p>
        </p:txBody>
      </p:sp>
      <p:sp>
        <p:nvSpPr>
          <p:cNvPr id="109861" name="Line 301"/>
          <p:cNvSpPr>
            <a:spLocks noChangeShapeType="1"/>
          </p:cNvSpPr>
          <p:nvPr/>
        </p:nvSpPr>
        <p:spPr bwMode="auto">
          <a:xfrm>
            <a:off x="8562975" y="5449888"/>
            <a:ext cx="4763" cy="1587"/>
          </a:xfrm>
          <a:prstGeom prst="line">
            <a:avLst/>
          </a:prstGeom>
          <a:noFill/>
          <a:ln w="0">
            <a:solidFill>
              <a:srgbClr val="000000"/>
            </a:solidFill>
            <a:round/>
            <a:headEnd/>
            <a:tailEnd/>
          </a:ln>
        </p:spPr>
        <p:txBody>
          <a:bodyPr/>
          <a:lstStyle/>
          <a:p>
            <a:endParaRPr lang="zh-TW" altLang="en-US"/>
          </a:p>
        </p:txBody>
      </p:sp>
      <p:sp>
        <p:nvSpPr>
          <p:cNvPr id="109862" name="Line 302"/>
          <p:cNvSpPr>
            <a:spLocks noChangeShapeType="1"/>
          </p:cNvSpPr>
          <p:nvPr/>
        </p:nvSpPr>
        <p:spPr bwMode="auto">
          <a:xfrm>
            <a:off x="8562975" y="5449888"/>
            <a:ext cx="1588" cy="6350"/>
          </a:xfrm>
          <a:prstGeom prst="line">
            <a:avLst/>
          </a:prstGeom>
          <a:noFill/>
          <a:ln w="0">
            <a:solidFill>
              <a:srgbClr val="000000"/>
            </a:solidFill>
            <a:round/>
            <a:headEnd/>
            <a:tailEnd/>
          </a:ln>
        </p:spPr>
        <p:txBody>
          <a:bodyPr/>
          <a:lstStyle/>
          <a:p>
            <a:endParaRPr lang="zh-TW" altLang="en-US"/>
          </a:p>
        </p:txBody>
      </p:sp>
      <p:sp>
        <p:nvSpPr>
          <p:cNvPr id="109863" name="Rectangle 303"/>
          <p:cNvSpPr>
            <a:spLocks noChangeArrowheads="1"/>
          </p:cNvSpPr>
          <p:nvPr/>
        </p:nvSpPr>
        <p:spPr bwMode="auto">
          <a:xfrm>
            <a:off x="1290638" y="5456238"/>
            <a:ext cx="6350" cy="565150"/>
          </a:xfrm>
          <a:prstGeom prst="rect">
            <a:avLst/>
          </a:prstGeom>
          <a:solidFill>
            <a:srgbClr val="000000"/>
          </a:solidFill>
          <a:ln w="9525">
            <a:noFill/>
            <a:miter lim="800000"/>
            <a:headEnd/>
            <a:tailEnd/>
          </a:ln>
        </p:spPr>
        <p:txBody>
          <a:bodyPr/>
          <a:lstStyle/>
          <a:p>
            <a:endParaRPr lang="zh-TW" altLang="en-US"/>
          </a:p>
        </p:txBody>
      </p:sp>
      <p:sp>
        <p:nvSpPr>
          <p:cNvPr id="109864" name="Line 304"/>
          <p:cNvSpPr>
            <a:spLocks noChangeShapeType="1"/>
          </p:cNvSpPr>
          <p:nvPr/>
        </p:nvSpPr>
        <p:spPr bwMode="auto">
          <a:xfrm>
            <a:off x="1290638" y="5456238"/>
            <a:ext cx="1587" cy="565150"/>
          </a:xfrm>
          <a:prstGeom prst="line">
            <a:avLst/>
          </a:prstGeom>
          <a:noFill/>
          <a:ln w="0">
            <a:solidFill>
              <a:srgbClr val="000000"/>
            </a:solidFill>
            <a:round/>
            <a:headEnd/>
            <a:tailEnd/>
          </a:ln>
        </p:spPr>
        <p:txBody>
          <a:bodyPr/>
          <a:lstStyle/>
          <a:p>
            <a:endParaRPr lang="zh-TW" altLang="en-US"/>
          </a:p>
        </p:txBody>
      </p:sp>
      <p:sp>
        <p:nvSpPr>
          <p:cNvPr id="109865" name="Rectangle 305"/>
          <p:cNvSpPr>
            <a:spLocks noChangeArrowheads="1"/>
          </p:cNvSpPr>
          <p:nvPr/>
        </p:nvSpPr>
        <p:spPr bwMode="auto">
          <a:xfrm>
            <a:off x="1290638" y="6021388"/>
            <a:ext cx="6350" cy="4762"/>
          </a:xfrm>
          <a:prstGeom prst="rect">
            <a:avLst/>
          </a:prstGeom>
          <a:solidFill>
            <a:srgbClr val="000000"/>
          </a:solidFill>
          <a:ln w="9525">
            <a:noFill/>
            <a:miter lim="800000"/>
            <a:headEnd/>
            <a:tailEnd/>
          </a:ln>
        </p:spPr>
        <p:txBody>
          <a:bodyPr/>
          <a:lstStyle/>
          <a:p>
            <a:endParaRPr lang="zh-TW" altLang="en-US"/>
          </a:p>
        </p:txBody>
      </p:sp>
      <p:sp>
        <p:nvSpPr>
          <p:cNvPr id="109866" name="Line 306"/>
          <p:cNvSpPr>
            <a:spLocks noChangeShapeType="1"/>
          </p:cNvSpPr>
          <p:nvPr/>
        </p:nvSpPr>
        <p:spPr bwMode="auto">
          <a:xfrm>
            <a:off x="1290638" y="6021388"/>
            <a:ext cx="6350" cy="1587"/>
          </a:xfrm>
          <a:prstGeom prst="line">
            <a:avLst/>
          </a:prstGeom>
          <a:noFill/>
          <a:ln w="0">
            <a:solidFill>
              <a:srgbClr val="000000"/>
            </a:solidFill>
            <a:round/>
            <a:headEnd/>
            <a:tailEnd/>
          </a:ln>
        </p:spPr>
        <p:txBody>
          <a:bodyPr/>
          <a:lstStyle/>
          <a:p>
            <a:endParaRPr lang="zh-TW" altLang="en-US"/>
          </a:p>
        </p:txBody>
      </p:sp>
      <p:sp>
        <p:nvSpPr>
          <p:cNvPr id="109867" name="Line 307"/>
          <p:cNvSpPr>
            <a:spLocks noChangeShapeType="1"/>
          </p:cNvSpPr>
          <p:nvPr/>
        </p:nvSpPr>
        <p:spPr bwMode="auto">
          <a:xfrm>
            <a:off x="1290638" y="6021388"/>
            <a:ext cx="1587" cy="4762"/>
          </a:xfrm>
          <a:prstGeom prst="line">
            <a:avLst/>
          </a:prstGeom>
          <a:noFill/>
          <a:ln w="0">
            <a:solidFill>
              <a:srgbClr val="000000"/>
            </a:solidFill>
            <a:round/>
            <a:headEnd/>
            <a:tailEnd/>
          </a:ln>
        </p:spPr>
        <p:txBody>
          <a:bodyPr/>
          <a:lstStyle/>
          <a:p>
            <a:endParaRPr lang="zh-TW" altLang="en-US"/>
          </a:p>
        </p:txBody>
      </p:sp>
      <p:sp>
        <p:nvSpPr>
          <p:cNvPr id="109868" name="Rectangle 308"/>
          <p:cNvSpPr>
            <a:spLocks noChangeArrowheads="1"/>
          </p:cNvSpPr>
          <p:nvPr/>
        </p:nvSpPr>
        <p:spPr bwMode="auto">
          <a:xfrm>
            <a:off x="1290638" y="6021388"/>
            <a:ext cx="6350" cy="4762"/>
          </a:xfrm>
          <a:prstGeom prst="rect">
            <a:avLst/>
          </a:prstGeom>
          <a:solidFill>
            <a:srgbClr val="000000"/>
          </a:solidFill>
          <a:ln w="9525">
            <a:noFill/>
            <a:miter lim="800000"/>
            <a:headEnd/>
            <a:tailEnd/>
          </a:ln>
        </p:spPr>
        <p:txBody>
          <a:bodyPr/>
          <a:lstStyle/>
          <a:p>
            <a:endParaRPr lang="zh-TW" altLang="en-US"/>
          </a:p>
        </p:txBody>
      </p:sp>
      <p:sp>
        <p:nvSpPr>
          <p:cNvPr id="109869" name="Line 309"/>
          <p:cNvSpPr>
            <a:spLocks noChangeShapeType="1"/>
          </p:cNvSpPr>
          <p:nvPr/>
        </p:nvSpPr>
        <p:spPr bwMode="auto">
          <a:xfrm>
            <a:off x="1290638" y="6021388"/>
            <a:ext cx="6350" cy="1587"/>
          </a:xfrm>
          <a:prstGeom prst="line">
            <a:avLst/>
          </a:prstGeom>
          <a:noFill/>
          <a:ln w="0">
            <a:solidFill>
              <a:srgbClr val="000000"/>
            </a:solidFill>
            <a:round/>
            <a:headEnd/>
            <a:tailEnd/>
          </a:ln>
        </p:spPr>
        <p:txBody>
          <a:bodyPr/>
          <a:lstStyle/>
          <a:p>
            <a:endParaRPr lang="zh-TW" altLang="en-US"/>
          </a:p>
        </p:txBody>
      </p:sp>
      <p:sp>
        <p:nvSpPr>
          <p:cNvPr id="109870" name="Line 310"/>
          <p:cNvSpPr>
            <a:spLocks noChangeShapeType="1"/>
          </p:cNvSpPr>
          <p:nvPr/>
        </p:nvSpPr>
        <p:spPr bwMode="auto">
          <a:xfrm>
            <a:off x="1290638" y="6021388"/>
            <a:ext cx="1587" cy="4762"/>
          </a:xfrm>
          <a:prstGeom prst="line">
            <a:avLst/>
          </a:prstGeom>
          <a:noFill/>
          <a:ln w="0">
            <a:solidFill>
              <a:srgbClr val="000000"/>
            </a:solidFill>
            <a:round/>
            <a:headEnd/>
            <a:tailEnd/>
          </a:ln>
        </p:spPr>
        <p:txBody>
          <a:bodyPr/>
          <a:lstStyle/>
          <a:p>
            <a:endParaRPr lang="zh-TW" altLang="en-US"/>
          </a:p>
        </p:txBody>
      </p:sp>
      <p:sp>
        <p:nvSpPr>
          <p:cNvPr id="109871" name="Rectangle 311"/>
          <p:cNvSpPr>
            <a:spLocks noChangeArrowheads="1"/>
          </p:cNvSpPr>
          <p:nvPr/>
        </p:nvSpPr>
        <p:spPr bwMode="auto">
          <a:xfrm>
            <a:off x="1296988" y="6021388"/>
            <a:ext cx="882650" cy="4762"/>
          </a:xfrm>
          <a:prstGeom prst="rect">
            <a:avLst/>
          </a:prstGeom>
          <a:solidFill>
            <a:srgbClr val="000000"/>
          </a:solidFill>
          <a:ln w="9525">
            <a:noFill/>
            <a:miter lim="800000"/>
            <a:headEnd/>
            <a:tailEnd/>
          </a:ln>
        </p:spPr>
        <p:txBody>
          <a:bodyPr/>
          <a:lstStyle/>
          <a:p>
            <a:endParaRPr lang="zh-TW" altLang="en-US"/>
          </a:p>
        </p:txBody>
      </p:sp>
      <p:sp>
        <p:nvSpPr>
          <p:cNvPr id="109872" name="Line 312"/>
          <p:cNvSpPr>
            <a:spLocks noChangeShapeType="1"/>
          </p:cNvSpPr>
          <p:nvPr/>
        </p:nvSpPr>
        <p:spPr bwMode="auto">
          <a:xfrm>
            <a:off x="1296988" y="6021388"/>
            <a:ext cx="882650" cy="1587"/>
          </a:xfrm>
          <a:prstGeom prst="line">
            <a:avLst/>
          </a:prstGeom>
          <a:noFill/>
          <a:ln w="0">
            <a:solidFill>
              <a:srgbClr val="000000"/>
            </a:solidFill>
            <a:round/>
            <a:headEnd/>
            <a:tailEnd/>
          </a:ln>
        </p:spPr>
        <p:txBody>
          <a:bodyPr/>
          <a:lstStyle/>
          <a:p>
            <a:endParaRPr lang="zh-TW" altLang="en-US"/>
          </a:p>
        </p:txBody>
      </p:sp>
      <p:sp>
        <p:nvSpPr>
          <p:cNvPr id="109873" name="Rectangle 313"/>
          <p:cNvSpPr>
            <a:spLocks noChangeArrowheads="1"/>
          </p:cNvSpPr>
          <p:nvPr/>
        </p:nvSpPr>
        <p:spPr bwMode="auto">
          <a:xfrm>
            <a:off x="2179638" y="5456238"/>
            <a:ext cx="6350" cy="565150"/>
          </a:xfrm>
          <a:prstGeom prst="rect">
            <a:avLst/>
          </a:prstGeom>
          <a:solidFill>
            <a:srgbClr val="000000"/>
          </a:solidFill>
          <a:ln w="9525">
            <a:noFill/>
            <a:miter lim="800000"/>
            <a:headEnd/>
            <a:tailEnd/>
          </a:ln>
        </p:spPr>
        <p:txBody>
          <a:bodyPr/>
          <a:lstStyle/>
          <a:p>
            <a:endParaRPr lang="zh-TW" altLang="en-US"/>
          </a:p>
        </p:txBody>
      </p:sp>
      <p:sp>
        <p:nvSpPr>
          <p:cNvPr id="109874" name="Line 314"/>
          <p:cNvSpPr>
            <a:spLocks noChangeShapeType="1"/>
          </p:cNvSpPr>
          <p:nvPr/>
        </p:nvSpPr>
        <p:spPr bwMode="auto">
          <a:xfrm>
            <a:off x="2179638" y="5456238"/>
            <a:ext cx="1587" cy="565150"/>
          </a:xfrm>
          <a:prstGeom prst="line">
            <a:avLst/>
          </a:prstGeom>
          <a:noFill/>
          <a:ln w="0">
            <a:solidFill>
              <a:srgbClr val="000000"/>
            </a:solidFill>
            <a:round/>
            <a:headEnd/>
            <a:tailEnd/>
          </a:ln>
        </p:spPr>
        <p:txBody>
          <a:bodyPr/>
          <a:lstStyle/>
          <a:p>
            <a:endParaRPr lang="zh-TW" altLang="en-US"/>
          </a:p>
        </p:txBody>
      </p:sp>
      <p:sp>
        <p:nvSpPr>
          <p:cNvPr id="109875" name="Rectangle 315"/>
          <p:cNvSpPr>
            <a:spLocks noChangeArrowheads="1"/>
          </p:cNvSpPr>
          <p:nvPr/>
        </p:nvSpPr>
        <p:spPr bwMode="auto">
          <a:xfrm>
            <a:off x="2179638" y="6021388"/>
            <a:ext cx="6350" cy="4762"/>
          </a:xfrm>
          <a:prstGeom prst="rect">
            <a:avLst/>
          </a:prstGeom>
          <a:solidFill>
            <a:srgbClr val="000000"/>
          </a:solidFill>
          <a:ln w="9525">
            <a:noFill/>
            <a:miter lim="800000"/>
            <a:headEnd/>
            <a:tailEnd/>
          </a:ln>
        </p:spPr>
        <p:txBody>
          <a:bodyPr/>
          <a:lstStyle/>
          <a:p>
            <a:endParaRPr lang="zh-TW" altLang="en-US"/>
          </a:p>
        </p:txBody>
      </p:sp>
      <p:sp>
        <p:nvSpPr>
          <p:cNvPr id="109876" name="Line 316"/>
          <p:cNvSpPr>
            <a:spLocks noChangeShapeType="1"/>
          </p:cNvSpPr>
          <p:nvPr/>
        </p:nvSpPr>
        <p:spPr bwMode="auto">
          <a:xfrm>
            <a:off x="2179638" y="6021388"/>
            <a:ext cx="6350" cy="1587"/>
          </a:xfrm>
          <a:prstGeom prst="line">
            <a:avLst/>
          </a:prstGeom>
          <a:noFill/>
          <a:ln w="0">
            <a:solidFill>
              <a:srgbClr val="000000"/>
            </a:solidFill>
            <a:round/>
            <a:headEnd/>
            <a:tailEnd/>
          </a:ln>
        </p:spPr>
        <p:txBody>
          <a:bodyPr/>
          <a:lstStyle/>
          <a:p>
            <a:endParaRPr lang="zh-TW" altLang="en-US"/>
          </a:p>
        </p:txBody>
      </p:sp>
      <p:sp>
        <p:nvSpPr>
          <p:cNvPr id="109877" name="Line 317"/>
          <p:cNvSpPr>
            <a:spLocks noChangeShapeType="1"/>
          </p:cNvSpPr>
          <p:nvPr/>
        </p:nvSpPr>
        <p:spPr bwMode="auto">
          <a:xfrm>
            <a:off x="2179638" y="6021388"/>
            <a:ext cx="1587" cy="4762"/>
          </a:xfrm>
          <a:prstGeom prst="line">
            <a:avLst/>
          </a:prstGeom>
          <a:noFill/>
          <a:ln w="0">
            <a:solidFill>
              <a:srgbClr val="000000"/>
            </a:solidFill>
            <a:round/>
            <a:headEnd/>
            <a:tailEnd/>
          </a:ln>
        </p:spPr>
        <p:txBody>
          <a:bodyPr/>
          <a:lstStyle/>
          <a:p>
            <a:endParaRPr lang="zh-TW" altLang="en-US"/>
          </a:p>
        </p:txBody>
      </p:sp>
      <p:sp>
        <p:nvSpPr>
          <p:cNvPr id="109878" name="Rectangle 318"/>
          <p:cNvSpPr>
            <a:spLocks noChangeArrowheads="1"/>
          </p:cNvSpPr>
          <p:nvPr/>
        </p:nvSpPr>
        <p:spPr bwMode="auto">
          <a:xfrm>
            <a:off x="2185988" y="6021388"/>
            <a:ext cx="906462" cy="4762"/>
          </a:xfrm>
          <a:prstGeom prst="rect">
            <a:avLst/>
          </a:prstGeom>
          <a:solidFill>
            <a:srgbClr val="000000"/>
          </a:solidFill>
          <a:ln w="9525">
            <a:noFill/>
            <a:miter lim="800000"/>
            <a:headEnd/>
            <a:tailEnd/>
          </a:ln>
        </p:spPr>
        <p:txBody>
          <a:bodyPr/>
          <a:lstStyle/>
          <a:p>
            <a:endParaRPr lang="zh-TW" altLang="en-US"/>
          </a:p>
        </p:txBody>
      </p:sp>
      <p:sp>
        <p:nvSpPr>
          <p:cNvPr id="109879" name="Line 319"/>
          <p:cNvSpPr>
            <a:spLocks noChangeShapeType="1"/>
          </p:cNvSpPr>
          <p:nvPr/>
        </p:nvSpPr>
        <p:spPr bwMode="auto">
          <a:xfrm>
            <a:off x="2185988" y="6021388"/>
            <a:ext cx="906462" cy="1587"/>
          </a:xfrm>
          <a:prstGeom prst="line">
            <a:avLst/>
          </a:prstGeom>
          <a:noFill/>
          <a:ln w="0">
            <a:solidFill>
              <a:srgbClr val="000000"/>
            </a:solidFill>
            <a:round/>
            <a:headEnd/>
            <a:tailEnd/>
          </a:ln>
        </p:spPr>
        <p:txBody>
          <a:bodyPr/>
          <a:lstStyle/>
          <a:p>
            <a:endParaRPr lang="zh-TW" altLang="en-US"/>
          </a:p>
        </p:txBody>
      </p:sp>
      <p:sp>
        <p:nvSpPr>
          <p:cNvPr id="109880" name="Rectangle 320"/>
          <p:cNvSpPr>
            <a:spLocks noChangeArrowheads="1"/>
          </p:cNvSpPr>
          <p:nvPr/>
        </p:nvSpPr>
        <p:spPr bwMode="auto">
          <a:xfrm>
            <a:off x="3092450" y="5456238"/>
            <a:ext cx="6350" cy="565150"/>
          </a:xfrm>
          <a:prstGeom prst="rect">
            <a:avLst/>
          </a:prstGeom>
          <a:solidFill>
            <a:srgbClr val="000000"/>
          </a:solidFill>
          <a:ln w="9525">
            <a:noFill/>
            <a:miter lim="800000"/>
            <a:headEnd/>
            <a:tailEnd/>
          </a:ln>
        </p:spPr>
        <p:txBody>
          <a:bodyPr/>
          <a:lstStyle/>
          <a:p>
            <a:endParaRPr lang="zh-TW" altLang="en-US"/>
          </a:p>
        </p:txBody>
      </p:sp>
      <p:sp>
        <p:nvSpPr>
          <p:cNvPr id="109881" name="Line 321"/>
          <p:cNvSpPr>
            <a:spLocks noChangeShapeType="1"/>
          </p:cNvSpPr>
          <p:nvPr/>
        </p:nvSpPr>
        <p:spPr bwMode="auto">
          <a:xfrm>
            <a:off x="3092450" y="5456238"/>
            <a:ext cx="1588" cy="565150"/>
          </a:xfrm>
          <a:prstGeom prst="line">
            <a:avLst/>
          </a:prstGeom>
          <a:noFill/>
          <a:ln w="0">
            <a:solidFill>
              <a:srgbClr val="000000"/>
            </a:solidFill>
            <a:round/>
            <a:headEnd/>
            <a:tailEnd/>
          </a:ln>
        </p:spPr>
        <p:txBody>
          <a:bodyPr/>
          <a:lstStyle/>
          <a:p>
            <a:endParaRPr lang="zh-TW" altLang="en-US"/>
          </a:p>
        </p:txBody>
      </p:sp>
      <p:sp>
        <p:nvSpPr>
          <p:cNvPr id="109882" name="Rectangle 322"/>
          <p:cNvSpPr>
            <a:spLocks noChangeArrowheads="1"/>
          </p:cNvSpPr>
          <p:nvPr/>
        </p:nvSpPr>
        <p:spPr bwMode="auto">
          <a:xfrm>
            <a:off x="3092450" y="6021388"/>
            <a:ext cx="6350" cy="4762"/>
          </a:xfrm>
          <a:prstGeom prst="rect">
            <a:avLst/>
          </a:prstGeom>
          <a:solidFill>
            <a:srgbClr val="000000"/>
          </a:solidFill>
          <a:ln w="9525">
            <a:noFill/>
            <a:miter lim="800000"/>
            <a:headEnd/>
            <a:tailEnd/>
          </a:ln>
        </p:spPr>
        <p:txBody>
          <a:bodyPr/>
          <a:lstStyle/>
          <a:p>
            <a:endParaRPr lang="zh-TW" altLang="en-US"/>
          </a:p>
        </p:txBody>
      </p:sp>
      <p:sp>
        <p:nvSpPr>
          <p:cNvPr id="109883" name="Line 323"/>
          <p:cNvSpPr>
            <a:spLocks noChangeShapeType="1"/>
          </p:cNvSpPr>
          <p:nvPr/>
        </p:nvSpPr>
        <p:spPr bwMode="auto">
          <a:xfrm>
            <a:off x="3092450" y="6021388"/>
            <a:ext cx="6350" cy="1587"/>
          </a:xfrm>
          <a:prstGeom prst="line">
            <a:avLst/>
          </a:prstGeom>
          <a:noFill/>
          <a:ln w="0">
            <a:solidFill>
              <a:srgbClr val="000000"/>
            </a:solidFill>
            <a:round/>
            <a:headEnd/>
            <a:tailEnd/>
          </a:ln>
        </p:spPr>
        <p:txBody>
          <a:bodyPr/>
          <a:lstStyle/>
          <a:p>
            <a:endParaRPr lang="zh-TW" altLang="en-US"/>
          </a:p>
        </p:txBody>
      </p:sp>
      <p:sp>
        <p:nvSpPr>
          <p:cNvPr id="109884" name="Line 324"/>
          <p:cNvSpPr>
            <a:spLocks noChangeShapeType="1"/>
          </p:cNvSpPr>
          <p:nvPr/>
        </p:nvSpPr>
        <p:spPr bwMode="auto">
          <a:xfrm>
            <a:off x="3092450" y="6021388"/>
            <a:ext cx="1588" cy="4762"/>
          </a:xfrm>
          <a:prstGeom prst="line">
            <a:avLst/>
          </a:prstGeom>
          <a:noFill/>
          <a:ln w="0">
            <a:solidFill>
              <a:srgbClr val="000000"/>
            </a:solidFill>
            <a:round/>
            <a:headEnd/>
            <a:tailEnd/>
          </a:ln>
        </p:spPr>
        <p:txBody>
          <a:bodyPr/>
          <a:lstStyle/>
          <a:p>
            <a:endParaRPr lang="zh-TW" altLang="en-US"/>
          </a:p>
        </p:txBody>
      </p:sp>
      <p:sp>
        <p:nvSpPr>
          <p:cNvPr id="109885" name="Rectangle 325"/>
          <p:cNvSpPr>
            <a:spLocks noChangeArrowheads="1"/>
          </p:cNvSpPr>
          <p:nvPr/>
        </p:nvSpPr>
        <p:spPr bwMode="auto">
          <a:xfrm>
            <a:off x="3098800" y="6021388"/>
            <a:ext cx="1360488" cy="4762"/>
          </a:xfrm>
          <a:prstGeom prst="rect">
            <a:avLst/>
          </a:prstGeom>
          <a:solidFill>
            <a:srgbClr val="000000"/>
          </a:solidFill>
          <a:ln w="9525">
            <a:noFill/>
            <a:miter lim="800000"/>
            <a:headEnd/>
            <a:tailEnd/>
          </a:ln>
        </p:spPr>
        <p:txBody>
          <a:bodyPr/>
          <a:lstStyle/>
          <a:p>
            <a:endParaRPr lang="zh-TW" altLang="en-US"/>
          </a:p>
        </p:txBody>
      </p:sp>
      <p:sp>
        <p:nvSpPr>
          <p:cNvPr id="109886" name="Line 326"/>
          <p:cNvSpPr>
            <a:spLocks noChangeShapeType="1"/>
          </p:cNvSpPr>
          <p:nvPr/>
        </p:nvSpPr>
        <p:spPr bwMode="auto">
          <a:xfrm>
            <a:off x="3098800" y="6021388"/>
            <a:ext cx="1360488" cy="1587"/>
          </a:xfrm>
          <a:prstGeom prst="line">
            <a:avLst/>
          </a:prstGeom>
          <a:noFill/>
          <a:ln w="0">
            <a:solidFill>
              <a:srgbClr val="000000"/>
            </a:solidFill>
            <a:round/>
            <a:headEnd/>
            <a:tailEnd/>
          </a:ln>
        </p:spPr>
        <p:txBody>
          <a:bodyPr/>
          <a:lstStyle/>
          <a:p>
            <a:endParaRPr lang="zh-TW" altLang="en-US"/>
          </a:p>
        </p:txBody>
      </p:sp>
      <p:sp>
        <p:nvSpPr>
          <p:cNvPr id="109887" name="Rectangle 327"/>
          <p:cNvSpPr>
            <a:spLocks noChangeArrowheads="1"/>
          </p:cNvSpPr>
          <p:nvPr/>
        </p:nvSpPr>
        <p:spPr bwMode="auto">
          <a:xfrm>
            <a:off x="4459288" y="5456238"/>
            <a:ext cx="6350" cy="565150"/>
          </a:xfrm>
          <a:prstGeom prst="rect">
            <a:avLst/>
          </a:prstGeom>
          <a:solidFill>
            <a:srgbClr val="000000"/>
          </a:solidFill>
          <a:ln w="9525">
            <a:noFill/>
            <a:miter lim="800000"/>
            <a:headEnd/>
            <a:tailEnd/>
          </a:ln>
        </p:spPr>
        <p:txBody>
          <a:bodyPr/>
          <a:lstStyle/>
          <a:p>
            <a:endParaRPr lang="zh-TW" altLang="en-US"/>
          </a:p>
        </p:txBody>
      </p:sp>
      <p:sp>
        <p:nvSpPr>
          <p:cNvPr id="109888" name="Line 328"/>
          <p:cNvSpPr>
            <a:spLocks noChangeShapeType="1"/>
          </p:cNvSpPr>
          <p:nvPr/>
        </p:nvSpPr>
        <p:spPr bwMode="auto">
          <a:xfrm>
            <a:off x="4459288" y="5456238"/>
            <a:ext cx="1587" cy="565150"/>
          </a:xfrm>
          <a:prstGeom prst="line">
            <a:avLst/>
          </a:prstGeom>
          <a:noFill/>
          <a:ln w="0">
            <a:solidFill>
              <a:srgbClr val="000000"/>
            </a:solidFill>
            <a:round/>
            <a:headEnd/>
            <a:tailEnd/>
          </a:ln>
        </p:spPr>
        <p:txBody>
          <a:bodyPr/>
          <a:lstStyle/>
          <a:p>
            <a:endParaRPr lang="zh-TW" altLang="en-US"/>
          </a:p>
        </p:txBody>
      </p:sp>
      <p:sp>
        <p:nvSpPr>
          <p:cNvPr id="109889" name="Rectangle 329"/>
          <p:cNvSpPr>
            <a:spLocks noChangeArrowheads="1"/>
          </p:cNvSpPr>
          <p:nvPr/>
        </p:nvSpPr>
        <p:spPr bwMode="auto">
          <a:xfrm>
            <a:off x="4459288" y="6021388"/>
            <a:ext cx="6350" cy="4762"/>
          </a:xfrm>
          <a:prstGeom prst="rect">
            <a:avLst/>
          </a:prstGeom>
          <a:solidFill>
            <a:srgbClr val="000000"/>
          </a:solidFill>
          <a:ln w="9525">
            <a:noFill/>
            <a:miter lim="800000"/>
            <a:headEnd/>
            <a:tailEnd/>
          </a:ln>
        </p:spPr>
        <p:txBody>
          <a:bodyPr/>
          <a:lstStyle/>
          <a:p>
            <a:endParaRPr lang="zh-TW" altLang="en-US"/>
          </a:p>
        </p:txBody>
      </p:sp>
      <p:sp>
        <p:nvSpPr>
          <p:cNvPr id="109890" name="Line 330"/>
          <p:cNvSpPr>
            <a:spLocks noChangeShapeType="1"/>
          </p:cNvSpPr>
          <p:nvPr/>
        </p:nvSpPr>
        <p:spPr bwMode="auto">
          <a:xfrm>
            <a:off x="4459288" y="6021388"/>
            <a:ext cx="6350" cy="1587"/>
          </a:xfrm>
          <a:prstGeom prst="line">
            <a:avLst/>
          </a:prstGeom>
          <a:noFill/>
          <a:ln w="0">
            <a:solidFill>
              <a:srgbClr val="000000"/>
            </a:solidFill>
            <a:round/>
            <a:headEnd/>
            <a:tailEnd/>
          </a:ln>
        </p:spPr>
        <p:txBody>
          <a:bodyPr/>
          <a:lstStyle/>
          <a:p>
            <a:endParaRPr lang="zh-TW" altLang="en-US"/>
          </a:p>
        </p:txBody>
      </p:sp>
      <p:sp>
        <p:nvSpPr>
          <p:cNvPr id="109891" name="Line 331"/>
          <p:cNvSpPr>
            <a:spLocks noChangeShapeType="1"/>
          </p:cNvSpPr>
          <p:nvPr/>
        </p:nvSpPr>
        <p:spPr bwMode="auto">
          <a:xfrm>
            <a:off x="4459288" y="6021388"/>
            <a:ext cx="1587" cy="4762"/>
          </a:xfrm>
          <a:prstGeom prst="line">
            <a:avLst/>
          </a:prstGeom>
          <a:noFill/>
          <a:ln w="0">
            <a:solidFill>
              <a:srgbClr val="000000"/>
            </a:solidFill>
            <a:round/>
            <a:headEnd/>
            <a:tailEnd/>
          </a:ln>
        </p:spPr>
        <p:txBody>
          <a:bodyPr/>
          <a:lstStyle/>
          <a:p>
            <a:endParaRPr lang="zh-TW" altLang="en-US"/>
          </a:p>
        </p:txBody>
      </p:sp>
      <p:sp>
        <p:nvSpPr>
          <p:cNvPr id="109892" name="Rectangle 332"/>
          <p:cNvSpPr>
            <a:spLocks noChangeArrowheads="1"/>
          </p:cNvSpPr>
          <p:nvPr/>
        </p:nvSpPr>
        <p:spPr bwMode="auto">
          <a:xfrm>
            <a:off x="4465638" y="6021388"/>
            <a:ext cx="4097337" cy="4762"/>
          </a:xfrm>
          <a:prstGeom prst="rect">
            <a:avLst/>
          </a:prstGeom>
          <a:solidFill>
            <a:srgbClr val="000000"/>
          </a:solidFill>
          <a:ln w="9525">
            <a:noFill/>
            <a:miter lim="800000"/>
            <a:headEnd/>
            <a:tailEnd/>
          </a:ln>
        </p:spPr>
        <p:txBody>
          <a:bodyPr/>
          <a:lstStyle/>
          <a:p>
            <a:endParaRPr lang="zh-TW" altLang="en-US"/>
          </a:p>
        </p:txBody>
      </p:sp>
      <p:sp>
        <p:nvSpPr>
          <p:cNvPr id="109893" name="Line 333"/>
          <p:cNvSpPr>
            <a:spLocks noChangeShapeType="1"/>
          </p:cNvSpPr>
          <p:nvPr/>
        </p:nvSpPr>
        <p:spPr bwMode="auto">
          <a:xfrm>
            <a:off x="4465638" y="6021388"/>
            <a:ext cx="4097337" cy="1587"/>
          </a:xfrm>
          <a:prstGeom prst="line">
            <a:avLst/>
          </a:prstGeom>
          <a:noFill/>
          <a:ln w="0">
            <a:solidFill>
              <a:srgbClr val="000000"/>
            </a:solidFill>
            <a:round/>
            <a:headEnd/>
            <a:tailEnd/>
          </a:ln>
        </p:spPr>
        <p:txBody>
          <a:bodyPr/>
          <a:lstStyle/>
          <a:p>
            <a:endParaRPr lang="zh-TW" altLang="en-US"/>
          </a:p>
        </p:txBody>
      </p:sp>
      <p:sp>
        <p:nvSpPr>
          <p:cNvPr id="109894" name="Rectangle 334"/>
          <p:cNvSpPr>
            <a:spLocks noChangeArrowheads="1"/>
          </p:cNvSpPr>
          <p:nvPr/>
        </p:nvSpPr>
        <p:spPr bwMode="auto">
          <a:xfrm>
            <a:off x="8562975" y="5456238"/>
            <a:ext cx="4763" cy="565150"/>
          </a:xfrm>
          <a:prstGeom prst="rect">
            <a:avLst/>
          </a:prstGeom>
          <a:solidFill>
            <a:srgbClr val="000000"/>
          </a:solidFill>
          <a:ln w="9525">
            <a:noFill/>
            <a:miter lim="800000"/>
            <a:headEnd/>
            <a:tailEnd/>
          </a:ln>
        </p:spPr>
        <p:txBody>
          <a:bodyPr/>
          <a:lstStyle/>
          <a:p>
            <a:endParaRPr lang="zh-TW" altLang="en-US"/>
          </a:p>
        </p:txBody>
      </p:sp>
      <p:sp>
        <p:nvSpPr>
          <p:cNvPr id="109895" name="Line 335"/>
          <p:cNvSpPr>
            <a:spLocks noChangeShapeType="1"/>
          </p:cNvSpPr>
          <p:nvPr/>
        </p:nvSpPr>
        <p:spPr bwMode="auto">
          <a:xfrm>
            <a:off x="8562975" y="5456238"/>
            <a:ext cx="1588" cy="565150"/>
          </a:xfrm>
          <a:prstGeom prst="line">
            <a:avLst/>
          </a:prstGeom>
          <a:noFill/>
          <a:ln w="0">
            <a:solidFill>
              <a:srgbClr val="000000"/>
            </a:solidFill>
            <a:round/>
            <a:headEnd/>
            <a:tailEnd/>
          </a:ln>
        </p:spPr>
        <p:txBody>
          <a:bodyPr/>
          <a:lstStyle/>
          <a:p>
            <a:endParaRPr lang="zh-TW" altLang="en-US"/>
          </a:p>
        </p:txBody>
      </p:sp>
      <p:sp>
        <p:nvSpPr>
          <p:cNvPr id="109896" name="Rectangle 336"/>
          <p:cNvSpPr>
            <a:spLocks noChangeArrowheads="1"/>
          </p:cNvSpPr>
          <p:nvPr/>
        </p:nvSpPr>
        <p:spPr bwMode="auto">
          <a:xfrm>
            <a:off x="8562975" y="6021388"/>
            <a:ext cx="4763" cy="4762"/>
          </a:xfrm>
          <a:prstGeom prst="rect">
            <a:avLst/>
          </a:prstGeom>
          <a:solidFill>
            <a:srgbClr val="000000"/>
          </a:solidFill>
          <a:ln w="9525">
            <a:noFill/>
            <a:miter lim="800000"/>
            <a:headEnd/>
            <a:tailEnd/>
          </a:ln>
        </p:spPr>
        <p:txBody>
          <a:bodyPr/>
          <a:lstStyle/>
          <a:p>
            <a:endParaRPr lang="zh-TW" altLang="en-US"/>
          </a:p>
        </p:txBody>
      </p:sp>
      <p:sp>
        <p:nvSpPr>
          <p:cNvPr id="109897" name="Line 337"/>
          <p:cNvSpPr>
            <a:spLocks noChangeShapeType="1"/>
          </p:cNvSpPr>
          <p:nvPr/>
        </p:nvSpPr>
        <p:spPr bwMode="auto">
          <a:xfrm>
            <a:off x="8562975" y="6021388"/>
            <a:ext cx="4763" cy="1587"/>
          </a:xfrm>
          <a:prstGeom prst="line">
            <a:avLst/>
          </a:prstGeom>
          <a:noFill/>
          <a:ln w="0">
            <a:solidFill>
              <a:srgbClr val="000000"/>
            </a:solidFill>
            <a:round/>
            <a:headEnd/>
            <a:tailEnd/>
          </a:ln>
        </p:spPr>
        <p:txBody>
          <a:bodyPr/>
          <a:lstStyle/>
          <a:p>
            <a:endParaRPr lang="zh-TW" altLang="en-US"/>
          </a:p>
        </p:txBody>
      </p:sp>
      <p:sp>
        <p:nvSpPr>
          <p:cNvPr id="109898" name="Line 338"/>
          <p:cNvSpPr>
            <a:spLocks noChangeShapeType="1"/>
          </p:cNvSpPr>
          <p:nvPr/>
        </p:nvSpPr>
        <p:spPr bwMode="auto">
          <a:xfrm>
            <a:off x="8562975" y="6021388"/>
            <a:ext cx="1588" cy="4762"/>
          </a:xfrm>
          <a:prstGeom prst="line">
            <a:avLst/>
          </a:prstGeom>
          <a:noFill/>
          <a:ln w="0">
            <a:solidFill>
              <a:srgbClr val="000000"/>
            </a:solidFill>
            <a:round/>
            <a:headEnd/>
            <a:tailEnd/>
          </a:ln>
        </p:spPr>
        <p:txBody>
          <a:bodyPr/>
          <a:lstStyle/>
          <a:p>
            <a:endParaRPr lang="zh-TW" altLang="en-US"/>
          </a:p>
        </p:txBody>
      </p:sp>
      <p:sp>
        <p:nvSpPr>
          <p:cNvPr id="109899" name="Rectangle 339"/>
          <p:cNvSpPr>
            <a:spLocks noChangeArrowheads="1"/>
          </p:cNvSpPr>
          <p:nvPr/>
        </p:nvSpPr>
        <p:spPr bwMode="auto">
          <a:xfrm>
            <a:off x="8562975" y="6021388"/>
            <a:ext cx="4763" cy="4762"/>
          </a:xfrm>
          <a:prstGeom prst="rect">
            <a:avLst/>
          </a:prstGeom>
          <a:solidFill>
            <a:srgbClr val="000000"/>
          </a:solidFill>
          <a:ln w="9525">
            <a:noFill/>
            <a:miter lim="800000"/>
            <a:headEnd/>
            <a:tailEnd/>
          </a:ln>
        </p:spPr>
        <p:txBody>
          <a:bodyPr/>
          <a:lstStyle/>
          <a:p>
            <a:endParaRPr lang="zh-TW" altLang="en-US"/>
          </a:p>
        </p:txBody>
      </p:sp>
      <p:sp>
        <p:nvSpPr>
          <p:cNvPr id="109900" name="Line 340"/>
          <p:cNvSpPr>
            <a:spLocks noChangeShapeType="1"/>
          </p:cNvSpPr>
          <p:nvPr/>
        </p:nvSpPr>
        <p:spPr bwMode="auto">
          <a:xfrm>
            <a:off x="8562975" y="6021388"/>
            <a:ext cx="4763" cy="1587"/>
          </a:xfrm>
          <a:prstGeom prst="line">
            <a:avLst/>
          </a:prstGeom>
          <a:noFill/>
          <a:ln w="0">
            <a:solidFill>
              <a:srgbClr val="000000"/>
            </a:solidFill>
            <a:round/>
            <a:headEnd/>
            <a:tailEnd/>
          </a:ln>
        </p:spPr>
        <p:txBody>
          <a:bodyPr/>
          <a:lstStyle/>
          <a:p>
            <a:endParaRPr lang="zh-TW" altLang="en-US"/>
          </a:p>
        </p:txBody>
      </p:sp>
      <p:sp>
        <p:nvSpPr>
          <p:cNvPr id="109901" name="Line 341"/>
          <p:cNvSpPr>
            <a:spLocks noChangeShapeType="1"/>
          </p:cNvSpPr>
          <p:nvPr/>
        </p:nvSpPr>
        <p:spPr bwMode="auto">
          <a:xfrm>
            <a:off x="8562975" y="6021388"/>
            <a:ext cx="1588" cy="4762"/>
          </a:xfrm>
          <a:prstGeom prst="line">
            <a:avLst/>
          </a:prstGeom>
          <a:noFill/>
          <a:ln w="0">
            <a:solidFill>
              <a:srgbClr val="000000"/>
            </a:solidFill>
            <a:round/>
            <a:headEnd/>
            <a:tailEnd/>
          </a:ln>
        </p:spPr>
        <p:txBody>
          <a:bodyPr/>
          <a:lstStyle/>
          <a:p>
            <a:endParaRPr lang="zh-TW" altLang="en-US"/>
          </a:p>
        </p:txBody>
      </p:sp>
      <p:sp>
        <p:nvSpPr>
          <p:cNvPr id="109902" name="投影片編號版面配置區 1"/>
          <p:cNvSpPr>
            <a:spLocks noGrp="1"/>
          </p:cNvSpPr>
          <p:nvPr>
            <p:ph type="sldNum" sz="quarter" idx="12"/>
          </p:nvPr>
        </p:nvSpPr>
        <p:spPr>
          <a:noFill/>
          <a:ln>
            <a:miter lim="800000"/>
            <a:headEnd/>
            <a:tailEnd/>
          </a:ln>
        </p:spPr>
        <p:txBody>
          <a:bodyPr/>
          <a:lstStyle/>
          <a:p>
            <a:pPr defTabSz="762000"/>
            <a:fld id="{535E945B-3EB7-40A4-98A6-92E41BE98D18}" type="slidenum">
              <a:rPr lang="zh-TW" altLang="en-US"/>
              <a:pPr defTabSz="762000"/>
              <a:t>110</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2163"/>
                                        </p:tgtEl>
                                        <p:attrNameLst>
                                          <p:attrName>style.visibility</p:attrName>
                                        </p:attrNameLst>
                                      </p:cBhvr>
                                      <p:to>
                                        <p:strVal val="visible"/>
                                      </p:to>
                                    </p:set>
                                    <p:anim calcmode="lin" valueType="num">
                                      <p:cBhvr additive="base">
                                        <p:cTn id="7" dur="500" fill="hold"/>
                                        <p:tgtEl>
                                          <p:spTgt spid="602163"/>
                                        </p:tgtEl>
                                        <p:attrNameLst>
                                          <p:attrName>ppt_x</p:attrName>
                                        </p:attrNameLst>
                                      </p:cBhvr>
                                      <p:tavLst>
                                        <p:tav tm="0">
                                          <p:val>
                                            <p:strVal val="0-#ppt_w/2"/>
                                          </p:val>
                                        </p:tav>
                                        <p:tav tm="100000">
                                          <p:val>
                                            <p:strVal val="#ppt_x"/>
                                          </p:val>
                                        </p:tav>
                                      </p:tavLst>
                                    </p:anim>
                                    <p:anim calcmode="lin" valueType="num">
                                      <p:cBhvr additive="base">
                                        <p:cTn id="8" dur="500" fill="hold"/>
                                        <p:tgtEl>
                                          <p:spTgt spid="6021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2201"/>
                                        </p:tgtEl>
                                        <p:attrNameLst>
                                          <p:attrName>style.visibility</p:attrName>
                                        </p:attrNameLst>
                                      </p:cBhvr>
                                      <p:to>
                                        <p:strVal val="visible"/>
                                      </p:to>
                                    </p:set>
                                    <p:anim calcmode="lin" valueType="num">
                                      <p:cBhvr additive="base">
                                        <p:cTn id="13" dur="500" fill="hold"/>
                                        <p:tgtEl>
                                          <p:spTgt spid="602201"/>
                                        </p:tgtEl>
                                        <p:attrNameLst>
                                          <p:attrName>ppt_x</p:attrName>
                                        </p:attrNameLst>
                                      </p:cBhvr>
                                      <p:tavLst>
                                        <p:tav tm="0">
                                          <p:val>
                                            <p:strVal val="0-#ppt_w/2"/>
                                          </p:val>
                                        </p:tav>
                                        <p:tav tm="100000">
                                          <p:val>
                                            <p:strVal val="#ppt_x"/>
                                          </p:val>
                                        </p:tav>
                                      </p:tavLst>
                                    </p:anim>
                                    <p:anim calcmode="lin" valueType="num">
                                      <p:cBhvr additive="base">
                                        <p:cTn id="14" dur="500" fill="hold"/>
                                        <p:tgtEl>
                                          <p:spTgt spid="60220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2239"/>
                                        </p:tgtEl>
                                        <p:attrNameLst>
                                          <p:attrName>style.visibility</p:attrName>
                                        </p:attrNameLst>
                                      </p:cBhvr>
                                      <p:to>
                                        <p:strVal val="visible"/>
                                      </p:to>
                                    </p:set>
                                    <p:anim calcmode="lin" valueType="num">
                                      <p:cBhvr additive="base">
                                        <p:cTn id="19" dur="500" fill="hold"/>
                                        <p:tgtEl>
                                          <p:spTgt spid="602239"/>
                                        </p:tgtEl>
                                        <p:attrNameLst>
                                          <p:attrName>ppt_x</p:attrName>
                                        </p:attrNameLst>
                                      </p:cBhvr>
                                      <p:tavLst>
                                        <p:tav tm="0">
                                          <p:val>
                                            <p:strVal val="0-#ppt_w/2"/>
                                          </p:val>
                                        </p:tav>
                                        <p:tav tm="100000">
                                          <p:val>
                                            <p:strVal val="#ppt_x"/>
                                          </p:val>
                                        </p:tav>
                                      </p:tavLst>
                                    </p:anim>
                                    <p:anim calcmode="lin" valueType="num">
                                      <p:cBhvr additive="base">
                                        <p:cTn id="20" dur="500" fill="hold"/>
                                        <p:tgtEl>
                                          <p:spTgt spid="60223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02277"/>
                                        </p:tgtEl>
                                        <p:attrNameLst>
                                          <p:attrName>style.visibility</p:attrName>
                                        </p:attrNameLst>
                                      </p:cBhvr>
                                      <p:to>
                                        <p:strVal val="visible"/>
                                      </p:to>
                                    </p:set>
                                    <p:anim calcmode="lin" valueType="num">
                                      <p:cBhvr additive="base">
                                        <p:cTn id="25" dur="500" fill="hold"/>
                                        <p:tgtEl>
                                          <p:spTgt spid="602277"/>
                                        </p:tgtEl>
                                        <p:attrNameLst>
                                          <p:attrName>ppt_x</p:attrName>
                                        </p:attrNameLst>
                                      </p:cBhvr>
                                      <p:tavLst>
                                        <p:tav tm="0">
                                          <p:val>
                                            <p:strVal val="0-#ppt_w/2"/>
                                          </p:val>
                                        </p:tav>
                                        <p:tav tm="100000">
                                          <p:val>
                                            <p:strVal val="#ppt_x"/>
                                          </p:val>
                                        </p:tav>
                                      </p:tavLst>
                                    </p:anim>
                                    <p:anim calcmode="lin" valueType="num">
                                      <p:cBhvr additive="base">
                                        <p:cTn id="26" dur="500" fill="hold"/>
                                        <p:tgtEl>
                                          <p:spTgt spid="60227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02315"/>
                                        </p:tgtEl>
                                        <p:attrNameLst>
                                          <p:attrName>style.visibility</p:attrName>
                                        </p:attrNameLst>
                                      </p:cBhvr>
                                      <p:to>
                                        <p:strVal val="visible"/>
                                      </p:to>
                                    </p:set>
                                    <p:anim calcmode="lin" valueType="num">
                                      <p:cBhvr additive="base">
                                        <p:cTn id="31" dur="500" fill="hold"/>
                                        <p:tgtEl>
                                          <p:spTgt spid="602315"/>
                                        </p:tgtEl>
                                        <p:attrNameLst>
                                          <p:attrName>ppt_x</p:attrName>
                                        </p:attrNameLst>
                                      </p:cBhvr>
                                      <p:tavLst>
                                        <p:tav tm="0">
                                          <p:val>
                                            <p:strVal val="0-#ppt_w/2"/>
                                          </p:val>
                                        </p:tav>
                                        <p:tav tm="100000">
                                          <p:val>
                                            <p:strVal val="#ppt_x"/>
                                          </p:val>
                                        </p:tav>
                                      </p:tavLst>
                                    </p:anim>
                                    <p:anim calcmode="lin" valueType="num">
                                      <p:cBhvr additive="base">
                                        <p:cTn id="32" dur="500" fill="hold"/>
                                        <p:tgtEl>
                                          <p:spTgt spid="60231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02353"/>
                                        </p:tgtEl>
                                        <p:attrNameLst>
                                          <p:attrName>style.visibility</p:attrName>
                                        </p:attrNameLst>
                                      </p:cBhvr>
                                      <p:to>
                                        <p:strVal val="visible"/>
                                      </p:to>
                                    </p:set>
                                    <p:anim calcmode="lin" valueType="num">
                                      <p:cBhvr additive="base">
                                        <p:cTn id="37" dur="500" fill="hold"/>
                                        <p:tgtEl>
                                          <p:spTgt spid="602353"/>
                                        </p:tgtEl>
                                        <p:attrNameLst>
                                          <p:attrName>ppt_x</p:attrName>
                                        </p:attrNameLst>
                                      </p:cBhvr>
                                      <p:tavLst>
                                        <p:tav tm="0">
                                          <p:val>
                                            <p:strVal val="0-#ppt_w/2"/>
                                          </p:val>
                                        </p:tav>
                                        <p:tav tm="100000">
                                          <p:val>
                                            <p:strVal val="#ppt_x"/>
                                          </p:val>
                                        </p:tav>
                                      </p:tavLst>
                                    </p:anim>
                                    <p:anim calcmode="lin" valueType="num">
                                      <p:cBhvr additive="base">
                                        <p:cTn id="38" dur="500" fill="hold"/>
                                        <p:tgtEl>
                                          <p:spTgt spid="60235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02390"/>
                                        </p:tgtEl>
                                        <p:attrNameLst>
                                          <p:attrName>style.visibility</p:attrName>
                                        </p:attrNameLst>
                                      </p:cBhvr>
                                      <p:to>
                                        <p:strVal val="visible"/>
                                      </p:to>
                                    </p:set>
                                    <p:anim calcmode="lin" valueType="num">
                                      <p:cBhvr additive="base">
                                        <p:cTn id="43" dur="500" fill="hold"/>
                                        <p:tgtEl>
                                          <p:spTgt spid="602390"/>
                                        </p:tgtEl>
                                        <p:attrNameLst>
                                          <p:attrName>ppt_x</p:attrName>
                                        </p:attrNameLst>
                                      </p:cBhvr>
                                      <p:tavLst>
                                        <p:tav tm="0">
                                          <p:val>
                                            <p:strVal val="0-#ppt_w/2"/>
                                          </p:val>
                                        </p:tav>
                                        <p:tav tm="100000">
                                          <p:val>
                                            <p:strVal val="#ppt_x"/>
                                          </p:val>
                                        </p:tav>
                                      </p:tavLst>
                                    </p:anim>
                                    <p:anim calcmode="lin" valueType="num">
                                      <p:cBhvr additive="base">
                                        <p:cTn id="44" dur="500" fill="hold"/>
                                        <p:tgtEl>
                                          <p:spTgt spid="602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63" grpId="0" autoUpdateAnimBg="0"/>
      <p:bldP spid="602201" grpId="0" autoUpdateAnimBg="0"/>
      <p:bldP spid="602239" grpId="0" autoUpdateAnimBg="0"/>
      <p:bldP spid="602277" grpId="0" autoUpdateAnimBg="0"/>
      <p:bldP spid="602315" grpId="0" autoUpdateAnimBg="0"/>
      <p:bldP spid="602353" grpId="0" autoUpdateAnimBg="0"/>
      <p:bldP spid="602390"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3136900" y="2244725"/>
            <a:ext cx="1155700" cy="901700"/>
          </a:xfrm>
          <a:prstGeom prst="rect">
            <a:avLst/>
          </a:prstGeom>
          <a:noFill/>
          <a:ln w="254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Trans-</a:t>
            </a:r>
          </a:p>
          <a:p>
            <a:pPr algn="ctr"/>
            <a:r>
              <a:rPr kumimoji="1" lang="en-US" altLang="zh-TW" sz="1800" b="1">
                <a:latin typeface="Arial" pitchFamily="34" charset="0"/>
              </a:rPr>
              <a:t>lation</a:t>
            </a:r>
          </a:p>
        </p:txBody>
      </p:sp>
      <p:sp>
        <p:nvSpPr>
          <p:cNvPr id="110595" name="Rectangle 3"/>
          <p:cNvSpPr>
            <a:spLocks noChangeArrowheads="1"/>
          </p:cNvSpPr>
          <p:nvPr/>
        </p:nvSpPr>
        <p:spPr bwMode="auto">
          <a:xfrm>
            <a:off x="5118100" y="2244725"/>
            <a:ext cx="1155700" cy="901700"/>
          </a:xfrm>
          <a:prstGeom prst="rect">
            <a:avLst/>
          </a:prstGeom>
          <a:noFill/>
          <a:ln w="254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Cache</a:t>
            </a:r>
          </a:p>
        </p:txBody>
      </p:sp>
      <p:sp>
        <p:nvSpPr>
          <p:cNvPr id="110596" name="Rectangle 4"/>
          <p:cNvSpPr>
            <a:spLocks noChangeArrowheads="1"/>
          </p:cNvSpPr>
          <p:nvPr/>
        </p:nvSpPr>
        <p:spPr bwMode="auto">
          <a:xfrm>
            <a:off x="7250113" y="2257425"/>
            <a:ext cx="1155700" cy="901700"/>
          </a:xfrm>
          <a:prstGeom prst="rect">
            <a:avLst/>
          </a:prstGeom>
          <a:noFill/>
          <a:ln w="254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Main</a:t>
            </a:r>
          </a:p>
          <a:p>
            <a:pPr algn="ctr"/>
            <a:r>
              <a:rPr kumimoji="1" lang="en-US" altLang="zh-TW" sz="1800" b="1">
                <a:latin typeface="Arial" pitchFamily="34" charset="0"/>
              </a:rPr>
              <a:t>Memory</a:t>
            </a:r>
          </a:p>
        </p:txBody>
      </p:sp>
      <p:sp>
        <p:nvSpPr>
          <p:cNvPr id="110597" name="Line 5"/>
          <p:cNvSpPr>
            <a:spLocks noChangeShapeType="1"/>
          </p:cNvSpPr>
          <p:nvPr/>
        </p:nvSpPr>
        <p:spPr bwMode="auto">
          <a:xfrm>
            <a:off x="2420938" y="2384425"/>
            <a:ext cx="701675"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0598" name="Line 6"/>
          <p:cNvSpPr>
            <a:spLocks noChangeShapeType="1"/>
          </p:cNvSpPr>
          <p:nvPr/>
        </p:nvSpPr>
        <p:spPr bwMode="auto">
          <a:xfrm>
            <a:off x="4278313" y="2384425"/>
            <a:ext cx="825500"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0599" name="Line 7"/>
          <p:cNvSpPr>
            <a:spLocks noChangeShapeType="1"/>
          </p:cNvSpPr>
          <p:nvPr/>
        </p:nvSpPr>
        <p:spPr bwMode="auto">
          <a:xfrm>
            <a:off x="6273800" y="2359025"/>
            <a:ext cx="963613"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0600" name="Line 8"/>
          <p:cNvSpPr>
            <a:spLocks noChangeShapeType="1"/>
          </p:cNvSpPr>
          <p:nvPr/>
        </p:nvSpPr>
        <p:spPr bwMode="auto">
          <a:xfrm flipH="1">
            <a:off x="7016750" y="3006725"/>
            <a:ext cx="220663"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0601" name="Line 9"/>
          <p:cNvSpPr>
            <a:spLocks noChangeShapeType="1"/>
          </p:cNvSpPr>
          <p:nvPr/>
        </p:nvSpPr>
        <p:spPr bwMode="auto">
          <a:xfrm>
            <a:off x="7016750" y="3006725"/>
            <a:ext cx="0" cy="5969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0602" name="Line 10"/>
          <p:cNvSpPr>
            <a:spLocks noChangeShapeType="1"/>
          </p:cNvSpPr>
          <p:nvPr/>
        </p:nvSpPr>
        <p:spPr bwMode="auto">
          <a:xfrm flipH="1">
            <a:off x="2697163" y="3603625"/>
            <a:ext cx="4319587"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0603" name="Line 11"/>
          <p:cNvSpPr>
            <a:spLocks noChangeShapeType="1"/>
          </p:cNvSpPr>
          <p:nvPr/>
        </p:nvSpPr>
        <p:spPr bwMode="auto">
          <a:xfrm flipV="1">
            <a:off x="2697163" y="3070225"/>
            <a:ext cx="0" cy="5334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0604" name="Line 12"/>
          <p:cNvSpPr>
            <a:spLocks noChangeShapeType="1"/>
          </p:cNvSpPr>
          <p:nvPr/>
        </p:nvSpPr>
        <p:spPr bwMode="auto">
          <a:xfrm flipH="1">
            <a:off x="2420938" y="3070225"/>
            <a:ext cx="276225"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0605" name="Line 13"/>
          <p:cNvSpPr>
            <a:spLocks noChangeShapeType="1"/>
          </p:cNvSpPr>
          <p:nvPr/>
        </p:nvSpPr>
        <p:spPr bwMode="auto">
          <a:xfrm flipV="1">
            <a:off x="6562725" y="3032125"/>
            <a:ext cx="0" cy="5715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0606" name="Line 14"/>
          <p:cNvSpPr>
            <a:spLocks noChangeShapeType="1"/>
          </p:cNvSpPr>
          <p:nvPr/>
        </p:nvSpPr>
        <p:spPr bwMode="auto">
          <a:xfrm flipH="1">
            <a:off x="6288088" y="3032125"/>
            <a:ext cx="274637"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0607" name="Line 15"/>
          <p:cNvSpPr>
            <a:spLocks noChangeShapeType="1"/>
          </p:cNvSpPr>
          <p:nvPr/>
        </p:nvSpPr>
        <p:spPr bwMode="auto">
          <a:xfrm flipH="1">
            <a:off x="4843463" y="3006725"/>
            <a:ext cx="260350"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0608" name="Line 16"/>
          <p:cNvSpPr>
            <a:spLocks noChangeShapeType="1"/>
          </p:cNvSpPr>
          <p:nvPr/>
        </p:nvSpPr>
        <p:spPr bwMode="auto">
          <a:xfrm>
            <a:off x="4843463" y="3006725"/>
            <a:ext cx="0" cy="5969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0609" name="Oval 17"/>
          <p:cNvSpPr>
            <a:spLocks noChangeArrowheads="1"/>
          </p:cNvSpPr>
          <p:nvPr/>
        </p:nvSpPr>
        <p:spPr bwMode="auto">
          <a:xfrm>
            <a:off x="6562725" y="3565525"/>
            <a:ext cx="26988" cy="38100"/>
          </a:xfrm>
          <a:prstGeom prst="ellipse">
            <a:avLst/>
          </a:prstGeom>
          <a:solidFill>
            <a:schemeClr val="accent1"/>
          </a:solidFill>
          <a:ln w="25400">
            <a:solidFill>
              <a:schemeClr val="tx1"/>
            </a:solidFill>
            <a:round/>
            <a:headEnd/>
            <a:tailEnd/>
          </a:ln>
        </p:spPr>
        <p:txBody>
          <a:bodyPr wrap="none" anchor="ctr"/>
          <a:lstStyle/>
          <a:p>
            <a:endParaRPr lang="zh-TW" altLang="en-US"/>
          </a:p>
        </p:txBody>
      </p:sp>
      <p:sp>
        <p:nvSpPr>
          <p:cNvPr id="110610" name="Rectangle 18"/>
          <p:cNvSpPr>
            <a:spLocks noChangeArrowheads="1"/>
          </p:cNvSpPr>
          <p:nvPr/>
        </p:nvSpPr>
        <p:spPr bwMode="auto">
          <a:xfrm>
            <a:off x="2462213" y="2128838"/>
            <a:ext cx="4826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VA</a:t>
            </a:r>
          </a:p>
        </p:txBody>
      </p:sp>
      <p:sp>
        <p:nvSpPr>
          <p:cNvPr id="110611" name="Rectangle 19"/>
          <p:cNvSpPr>
            <a:spLocks noChangeArrowheads="1"/>
          </p:cNvSpPr>
          <p:nvPr/>
        </p:nvSpPr>
        <p:spPr bwMode="auto">
          <a:xfrm>
            <a:off x="4319588" y="2128838"/>
            <a:ext cx="4826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PA</a:t>
            </a:r>
          </a:p>
        </p:txBody>
      </p:sp>
      <p:sp>
        <p:nvSpPr>
          <p:cNvPr id="110612" name="Rectangle 20"/>
          <p:cNvSpPr>
            <a:spLocks noChangeArrowheads="1"/>
          </p:cNvSpPr>
          <p:nvPr/>
        </p:nvSpPr>
        <p:spPr bwMode="auto">
          <a:xfrm>
            <a:off x="6342063" y="2103438"/>
            <a:ext cx="7016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miss</a:t>
            </a:r>
          </a:p>
        </p:txBody>
      </p:sp>
      <p:sp>
        <p:nvSpPr>
          <p:cNvPr id="110613" name="Rectangle 21"/>
          <p:cNvSpPr>
            <a:spLocks noChangeArrowheads="1"/>
          </p:cNvSpPr>
          <p:nvPr/>
        </p:nvSpPr>
        <p:spPr bwMode="auto">
          <a:xfrm>
            <a:off x="4402138" y="3094038"/>
            <a:ext cx="44132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hit</a:t>
            </a:r>
          </a:p>
        </p:txBody>
      </p:sp>
      <p:sp>
        <p:nvSpPr>
          <p:cNvPr id="110614" name="Rectangle 22"/>
          <p:cNvSpPr>
            <a:spLocks noChangeArrowheads="1"/>
          </p:cNvSpPr>
          <p:nvPr/>
        </p:nvSpPr>
        <p:spPr bwMode="auto">
          <a:xfrm>
            <a:off x="3384550" y="3373438"/>
            <a:ext cx="646113"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data</a:t>
            </a:r>
          </a:p>
        </p:txBody>
      </p:sp>
      <p:sp>
        <p:nvSpPr>
          <p:cNvPr id="110615" name="Rectangle 23"/>
          <p:cNvSpPr>
            <a:spLocks noChangeArrowheads="1"/>
          </p:cNvSpPr>
          <p:nvPr/>
        </p:nvSpPr>
        <p:spPr bwMode="auto">
          <a:xfrm>
            <a:off x="1238250" y="2244725"/>
            <a:ext cx="1155700" cy="901700"/>
          </a:xfrm>
          <a:prstGeom prst="rect">
            <a:avLst/>
          </a:prstGeom>
          <a:noFill/>
          <a:ln w="254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CPU</a:t>
            </a:r>
          </a:p>
        </p:txBody>
      </p:sp>
      <p:grpSp>
        <p:nvGrpSpPr>
          <p:cNvPr id="110616" name="Group 47"/>
          <p:cNvGrpSpPr>
            <a:grpSpLocks/>
          </p:cNvGrpSpPr>
          <p:nvPr/>
        </p:nvGrpSpPr>
        <p:grpSpPr bwMode="auto">
          <a:xfrm>
            <a:off x="1939925" y="4502150"/>
            <a:ext cx="5772150" cy="2079625"/>
            <a:chOff x="1092" y="2784"/>
            <a:chExt cx="3636" cy="1310"/>
          </a:xfrm>
        </p:grpSpPr>
        <p:sp>
          <p:nvSpPr>
            <p:cNvPr id="110620" name="Rectangle 24"/>
            <p:cNvSpPr>
              <a:spLocks noChangeArrowheads="1"/>
            </p:cNvSpPr>
            <p:nvPr/>
          </p:nvSpPr>
          <p:spPr bwMode="auto">
            <a:xfrm>
              <a:off x="2360" y="3915"/>
              <a:ext cx="376" cy="179"/>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data</a:t>
              </a:r>
            </a:p>
          </p:txBody>
        </p:sp>
        <p:sp>
          <p:nvSpPr>
            <p:cNvPr id="110621" name="Rectangle 25"/>
            <p:cNvSpPr>
              <a:spLocks noChangeArrowheads="1"/>
            </p:cNvSpPr>
            <p:nvPr/>
          </p:nvSpPr>
          <p:spPr bwMode="auto">
            <a:xfrm>
              <a:off x="2265" y="2850"/>
              <a:ext cx="753" cy="427"/>
            </a:xfrm>
            <a:prstGeom prst="rect">
              <a:avLst/>
            </a:prstGeom>
            <a:noFill/>
            <a:ln w="127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Trans-</a:t>
              </a:r>
            </a:p>
            <a:p>
              <a:pPr algn="ctr"/>
              <a:r>
                <a:rPr kumimoji="1" lang="en-US" altLang="zh-TW" sz="1800" b="1">
                  <a:latin typeface="Arial" pitchFamily="34" charset="0"/>
                </a:rPr>
                <a:t>lation</a:t>
              </a:r>
            </a:p>
          </p:txBody>
        </p:sp>
        <p:sp>
          <p:nvSpPr>
            <p:cNvPr id="110622" name="Rectangle 26"/>
            <p:cNvSpPr>
              <a:spLocks noChangeArrowheads="1"/>
            </p:cNvSpPr>
            <p:nvPr/>
          </p:nvSpPr>
          <p:spPr bwMode="auto">
            <a:xfrm>
              <a:off x="2265" y="3339"/>
              <a:ext cx="753" cy="426"/>
            </a:xfrm>
            <a:prstGeom prst="rect">
              <a:avLst/>
            </a:prstGeom>
            <a:noFill/>
            <a:ln w="127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Cache</a:t>
              </a:r>
            </a:p>
          </p:txBody>
        </p:sp>
        <p:sp>
          <p:nvSpPr>
            <p:cNvPr id="110623" name="Rectangle 27"/>
            <p:cNvSpPr>
              <a:spLocks noChangeArrowheads="1"/>
            </p:cNvSpPr>
            <p:nvPr/>
          </p:nvSpPr>
          <p:spPr bwMode="auto">
            <a:xfrm>
              <a:off x="3975" y="2868"/>
              <a:ext cx="753" cy="427"/>
            </a:xfrm>
            <a:prstGeom prst="rect">
              <a:avLst/>
            </a:prstGeom>
            <a:noFill/>
            <a:ln w="127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Main</a:t>
              </a:r>
            </a:p>
            <a:p>
              <a:pPr algn="ctr"/>
              <a:r>
                <a:rPr kumimoji="1" lang="en-US" altLang="zh-TW" sz="1800" b="1">
                  <a:latin typeface="Arial" pitchFamily="34" charset="0"/>
                </a:rPr>
                <a:t>Memory</a:t>
              </a:r>
            </a:p>
          </p:txBody>
        </p:sp>
        <p:sp>
          <p:nvSpPr>
            <p:cNvPr id="110624" name="Line 28"/>
            <p:cNvSpPr>
              <a:spLocks noChangeShapeType="1"/>
            </p:cNvSpPr>
            <p:nvPr/>
          </p:nvSpPr>
          <p:spPr bwMode="auto">
            <a:xfrm>
              <a:off x="1809" y="2918"/>
              <a:ext cx="452"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10625" name="Line 29"/>
            <p:cNvSpPr>
              <a:spLocks noChangeShapeType="1"/>
            </p:cNvSpPr>
            <p:nvPr/>
          </p:nvSpPr>
          <p:spPr bwMode="auto">
            <a:xfrm>
              <a:off x="1978" y="3406"/>
              <a:ext cx="283"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10626" name="Line 30"/>
            <p:cNvSpPr>
              <a:spLocks noChangeShapeType="1"/>
            </p:cNvSpPr>
            <p:nvPr/>
          </p:nvSpPr>
          <p:spPr bwMode="auto">
            <a:xfrm>
              <a:off x="3023" y="2918"/>
              <a:ext cx="947"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10627" name="Line 31"/>
            <p:cNvSpPr>
              <a:spLocks noChangeShapeType="1"/>
            </p:cNvSpPr>
            <p:nvPr/>
          </p:nvSpPr>
          <p:spPr bwMode="auto">
            <a:xfrm flipH="1">
              <a:off x="3510" y="3269"/>
              <a:ext cx="452"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0628" name="Line 32"/>
            <p:cNvSpPr>
              <a:spLocks noChangeShapeType="1"/>
            </p:cNvSpPr>
            <p:nvPr/>
          </p:nvSpPr>
          <p:spPr bwMode="auto">
            <a:xfrm>
              <a:off x="3492" y="3269"/>
              <a:ext cx="0" cy="613"/>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0629" name="Line 33"/>
            <p:cNvSpPr>
              <a:spLocks noChangeShapeType="1"/>
            </p:cNvSpPr>
            <p:nvPr/>
          </p:nvSpPr>
          <p:spPr bwMode="auto">
            <a:xfrm flipH="1">
              <a:off x="1499" y="3882"/>
              <a:ext cx="1993" cy="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0630" name="Line 34"/>
            <p:cNvSpPr>
              <a:spLocks noChangeShapeType="1"/>
            </p:cNvSpPr>
            <p:nvPr/>
          </p:nvSpPr>
          <p:spPr bwMode="auto">
            <a:xfrm flipH="1" flipV="1">
              <a:off x="1491" y="3293"/>
              <a:ext cx="8" cy="595"/>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0631" name="Line 35"/>
            <p:cNvSpPr>
              <a:spLocks noChangeShapeType="1"/>
            </p:cNvSpPr>
            <p:nvPr/>
          </p:nvSpPr>
          <p:spPr bwMode="auto">
            <a:xfrm flipV="1">
              <a:off x="3200" y="3614"/>
              <a:ext cx="0" cy="268"/>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0632" name="Line 36"/>
            <p:cNvSpPr>
              <a:spLocks noChangeShapeType="1"/>
            </p:cNvSpPr>
            <p:nvPr/>
          </p:nvSpPr>
          <p:spPr bwMode="auto">
            <a:xfrm flipH="1">
              <a:off x="3023" y="3614"/>
              <a:ext cx="177"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10633" name="Line 37"/>
            <p:cNvSpPr>
              <a:spLocks noChangeShapeType="1"/>
            </p:cNvSpPr>
            <p:nvPr/>
          </p:nvSpPr>
          <p:spPr bwMode="auto">
            <a:xfrm flipH="1">
              <a:off x="2093" y="3602"/>
              <a:ext cx="168"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0634" name="Line 38"/>
            <p:cNvSpPr>
              <a:spLocks noChangeShapeType="1"/>
            </p:cNvSpPr>
            <p:nvPr/>
          </p:nvSpPr>
          <p:spPr bwMode="auto">
            <a:xfrm>
              <a:off x="2093" y="3602"/>
              <a:ext cx="0" cy="28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10635" name="Oval 39"/>
            <p:cNvSpPr>
              <a:spLocks noChangeArrowheads="1"/>
            </p:cNvSpPr>
            <p:nvPr/>
          </p:nvSpPr>
          <p:spPr bwMode="auto">
            <a:xfrm>
              <a:off x="3196" y="3862"/>
              <a:ext cx="26" cy="22"/>
            </a:xfrm>
            <a:prstGeom prst="ellipse">
              <a:avLst/>
            </a:prstGeom>
            <a:solidFill>
              <a:schemeClr val="accent1"/>
            </a:solidFill>
            <a:ln w="12700">
              <a:solidFill>
                <a:schemeClr val="tx1"/>
              </a:solidFill>
              <a:round/>
              <a:headEnd/>
              <a:tailEnd/>
            </a:ln>
          </p:spPr>
          <p:txBody>
            <a:bodyPr wrap="none" anchor="ctr"/>
            <a:lstStyle/>
            <a:p>
              <a:endParaRPr lang="zh-TW" altLang="en-US"/>
            </a:p>
          </p:txBody>
        </p:sp>
        <p:sp>
          <p:nvSpPr>
            <p:cNvPr id="110636" name="Rectangle 40"/>
            <p:cNvSpPr>
              <a:spLocks noChangeArrowheads="1"/>
            </p:cNvSpPr>
            <p:nvPr/>
          </p:nvSpPr>
          <p:spPr bwMode="auto">
            <a:xfrm>
              <a:off x="1837" y="2796"/>
              <a:ext cx="280" cy="179"/>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VA</a:t>
              </a:r>
            </a:p>
          </p:txBody>
        </p:sp>
        <p:sp>
          <p:nvSpPr>
            <p:cNvPr id="110637" name="Rectangle 41"/>
            <p:cNvSpPr>
              <a:spLocks noChangeArrowheads="1"/>
            </p:cNvSpPr>
            <p:nvPr/>
          </p:nvSpPr>
          <p:spPr bwMode="auto">
            <a:xfrm>
              <a:off x="1810" y="3641"/>
              <a:ext cx="256" cy="179"/>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hit</a:t>
              </a:r>
            </a:p>
          </p:txBody>
        </p:sp>
        <p:sp>
          <p:nvSpPr>
            <p:cNvPr id="110638" name="Line 42"/>
            <p:cNvSpPr>
              <a:spLocks noChangeShapeType="1"/>
            </p:cNvSpPr>
            <p:nvPr/>
          </p:nvSpPr>
          <p:spPr bwMode="auto">
            <a:xfrm flipV="1">
              <a:off x="1960" y="2924"/>
              <a:ext cx="0" cy="488"/>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0639" name="Rectangle 43"/>
            <p:cNvSpPr>
              <a:spLocks noChangeArrowheads="1"/>
            </p:cNvSpPr>
            <p:nvPr/>
          </p:nvSpPr>
          <p:spPr bwMode="auto">
            <a:xfrm>
              <a:off x="3157" y="2784"/>
              <a:ext cx="280" cy="179"/>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PA</a:t>
              </a:r>
            </a:p>
          </p:txBody>
        </p:sp>
        <p:sp>
          <p:nvSpPr>
            <p:cNvPr id="110640" name="Rectangle 44"/>
            <p:cNvSpPr>
              <a:spLocks noChangeArrowheads="1"/>
            </p:cNvSpPr>
            <p:nvPr/>
          </p:nvSpPr>
          <p:spPr bwMode="auto">
            <a:xfrm>
              <a:off x="1092" y="2832"/>
              <a:ext cx="728" cy="480"/>
            </a:xfrm>
            <a:prstGeom prst="rect">
              <a:avLst/>
            </a:prstGeom>
            <a:noFill/>
            <a:ln w="254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CPU</a:t>
              </a:r>
            </a:p>
          </p:txBody>
        </p:sp>
      </p:grpSp>
      <p:sp>
        <p:nvSpPr>
          <p:cNvPr id="110617" name="Rectangle 45"/>
          <p:cNvSpPr>
            <a:spLocks noGrp="1" noChangeArrowheads="1"/>
          </p:cNvSpPr>
          <p:nvPr>
            <p:ph type="title"/>
          </p:nvPr>
        </p:nvSpPr>
        <p:spPr>
          <a:xfrm>
            <a:off x="742950" y="173038"/>
            <a:ext cx="8420100" cy="901700"/>
          </a:xfrm>
        </p:spPr>
        <p:txBody>
          <a:bodyPr/>
          <a:lstStyle/>
          <a:p>
            <a:r>
              <a:rPr lang="en-US" altLang="zh-TW" dirty="0">
                <a:solidFill>
                  <a:schemeClr val="bg2"/>
                </a:solidFill>
              </a:rPr>
              <a:t>Virtual Address and Cache</a:t>
            </a:r>
          </a:p>
        </p:txBody>
      </p:sp>
      <p:sp>
        <p:nvSpPr>
          <p:cNvPr id="110618" name="Rectangle 46"/>
          <p:cNvSpPr>
            <a:spLocks noGrp="1" noChangeArrowheads="1"/>
          </p:cNvSpPr>
          <p:nvPr>
            <p:ph type="body" idx="1"/>
          </p:nvPr>
        </p:nvSpPr>
        <p:spPr>
          <a:xfrm>
            <a:off x="742950" y="1149350"/>
            <a:ext cx="8420100" cy="5080000"/>
          </a:xfrm>
        </p:spPr>
        <p:txBody>
          <a:bodyPr/>
          <a:lstStyle/>
          <a:p>
            <a:r>
              <a:rPr lang="en-US" altLang="zh-TW"/>
              <a:t>TLB access is serial with cache access</a:t>
            </a:r>
          </a:p>
          <a:p>
            <a:pPr lvl="1"/>
            <a:r>
              <a:rPr lang="en-US" altLang="zh-TW"/>
              <a:t>Cache is physically indexed and tagged</a:t>
            </a:r>
            <a:br>
              <a:rPr lang="en-US" altLang="zh-TW"/>
            </a:br>
            <a:br>
              <a:rPr lang="en-US" altLang="zh-TW"/>
            </a:br>
            <a:br>
              <a:rPr lang="en-US" altLang="zh-TW"/>
            </a:br>
            <a:br>
              <a:rPr lang="en-US" altLang="zh-TW"/>
            </a:br>
            <a:br>
              <a:rPr lang="en-US" altLang="zh-TW"/>
            </a:br>
            <a:endParaRPr lang="en-US" altLang="zh-TW"/>
          </a:p>
          <a:p>
            <a:pPr lvl="1"/>
            <a:endParaRPr lang="en-US" altLang="zh-TW"/>
          </a:p>
          <a:p>
            <a:r>
              <a:rPr lang="en-US" altLang="zh-TW"/>
              <a:t>Alternative: </a:t>
            </a:r>
            <a:r>
              <a:rPr lang="en-US" altLang="zh-TW" i="1">
                <a:solidFill>
                  <a:schemeClr val="accent2"/>
                </a:solidFill>
              </a:rPr>
              <a:t>virtually addressed cache</a:t>
            </a:r>
            <a:endParaRPr lang="en-US" altLang="zh-TW">
              <a:solidFill>
                <a:schemeClr val="accent2"/>
              </a:solidFill>
            </a:endParaRPr>
          </a:p>
          <a:p>
            <a:pPr lvl="1"/>
            <a:r>
              <a:rPr lang="en-US" altLang="zh-TW"/>
              <a:t>Cache is </a:t>
            </a:r>
            <a:r>
              <a:rPr lang="en-US" altLang="zh-TW">
                <a:solidFill>
                  <a:schemeClr val="accent2"/>
                </a:solidFill>
              </a:rPr>
              <a:t>virtually indexed and virtually tagged</a:t>
            </a:r>
          </a:p>
        </p:txBody>
      </p:sp>
      <p:sp>
        <p:nvSpPr>
          <p:cNvPr id="110619" name="投影片編號版面配置區 1"/>
          <p:cNvSpPr>
            <a:spLocks noGrp="1"/>
          </p:cNvSpPr>
          <p:nvPr>
            <p:ph type="sldNum" sz="quarter" idx="12"/>
          </p:nvPr>
        </p:nvSpPr>
        <p:spPr>
          <a:noFill/>
          <a:ln>
            <a:miter lim="800000"/>
            <a:headEnd/>
            <a:tailEnd/>
          </a:ln>
        </p:spPr>
        <p:txBody>
          <a:bodyPr/>
          <a:lstStyle/>
          <a:p>
            <a:pPr defTabSz="762000"/>
            <a:fld id="{4A56973B-A83C-433D-9166-5CE3AB737D25}" type="slidenum">
              <a:rPr lang="zh-TW" altLang="en-US"/>
              <a:pPr defTabSz="762000"/>
              <a:t>111</a:t>
            </a:fld>
            <a:endParaRPr lang="en-US" altLang="zh-TW"/>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42950" y="173038"/>
            <a:ext cx="8420100" cy="901700"/>
          </a:xfrm>
        </p:spPr>
        <p:txBody>
          <a:bodyPr/>
          <a:lstStyle/>
          <a:p>
            <a:r>
              <a:rPr lang="en-US" altLang="zh-TW" dirty="0">
                <a:solidFill>
                  <a:schemeClr val="bg2"/>
                </a:solidFill>
              </a:rPr>
              <a:t>Virtually Addressed Cache</a:t>
            </a:r>
          </a:p>
        </p:txBody>
      </p:sp>
      <p:sp>
        <p:nvSpPr>
          <p:cNvPr id="111619" name="Rectangle 3"/>
          <p:cNvSpPr>
            <a:spLocks noGrp="1" noChangeArrowheads="1"/>
          </p:cNvSpPr>
          <p:nvPr>
            <p:ph type="body" idx="1"/>
          </p:nvPr>
        </p:nvSpPr>
        <p:spPr/>
        <p:txBody>
          <a:bodyPr/>
          <a:lstStyle/>
          <a:p>
            <a:r>
              <a:rPr lang="en-US" altLang="zh-TW"/>
              <a:t>Require address translation only on miss!</a:t>
            </a:r>
          </a:p>
          <a:p>
            <a:r>
              <a:rPr lang="en-US" altLang="zh-TW"/>
              <a:t>Problem:</a:t>
            </a:r>
          </a:p>
          <a:p>
            <a:pPr lvl="1"/>
            <a:r>
              <a:rPr lang="en-US" altLang="zh-TW"/>
              <a:t>Same virtual addresses (different processes) map to different physical addresses:  </a:t>
            </a:r>
          </a:p>
          <a:p>
            <a:pPr lvl="1"/>
            <a:r>
              <a:rPr lang="en-US" altLang="zh-TW" i="1"/>
              <a:t>Synonym/alias problem</a:t>
            </a:r>
            <a:r>
              <a:rPr lang="en-US" altLang="zh-TW"/>
              <a:t>:  two different virtual addresses map to same physical address</a:t>
            </a:r>
          </a:p>
          <a:p>
            <a:pPr lvl="2"/>
            <a:r>
              <a:rPr lang="en-US" altLang="zh-TW"/>
              <a:t>Two different cache entries holding data for the same physical address!</a:t>
            </a:r>
          </a:p>
          <a:p>
            <a:pPr lvl="2"/>
            <a:r>
              <a:rPr lang="en-US" altLang="zh-TW"/>
              <a:t>For update: must update all cache entries with same physical address or memory becomes inconsistent</a:t>
            </a:r>
          </a:p>
          <a:p>
            <a:pPr lvl="2"/>
            <a:r>
              <a:rPr lang="en-US" altLang="zh-TW"/>
              <a:t>Determining this requires significant hardware, essentially an associative lookup on the physical address tags to see if you have multiple hits;</a:t>
            </a:r>
          </a:p>
          <a:p>
            <a:pPr lvl="2"/>
            <a:r>
              <a:rPr lang="en-US" altLang="zh-TW"/>
              <a:t>Or software enforced alias boundary: same least-significant bits of VA &amp;PA &gt; cache size</a:t>
            </a:r>
          </a:p>
        </p:txBody>
      </p:sp>
      <p:sp>
        <p:nvSpPr>
          <p:cNvPr id="2" name="文字方塊 1"/>
          <p:cNvSpPr txBox="1"/>
          <p:nvPr/>
        </p:nvSpPr>
        <p:spPr>
          <a:xfrm>
            <a:off x="5546725" y="2255838"/>
            <a:ext cx="2432050" cy="430212"/>
          </a:xfrm>
          <a:prstGeom prst="rect">
            <a:avLst/>
          </a:prstGeom>
          <a:noFill/>
        </p:spPr>
        <p:txBody>
          <a:bodyPr>
            <a:spAutoFit/>
          </a:bodyPr>
          <a:lstStyle/>
          <a:p>
            <a:pPr>
              <a:defRPr/>
            </a:pPr>
            <a:r>
              <a:rPr lang="en-US" altLang="zh-TW" sz="2200" b="1" dirty="0">
                <a:solidFill>
                  <a:schemeClr val="bg2">
                    <a:lumMod val="60000"/>
                    <a:lumOff val="40000"/>
                  </a:schemeClr>
                </a:solidFill>
                <a:latin typeface="+mn-lt"/>
              </a:rPr>
              <a:t>tag + process id</a:t>
            </a:r>
            <a:endParaRPr lang="zh-TW" altLang="en-US" sz="2200" b="1" dirty="0">
              <a:solidFill>
                <a:schemeClr val="bg2">
                  <a:lumMod val="60000"/>
                  <a:lumOff val="40000"/>
                </a:schemeClr>
              </a:solidFill>
              <a:latin typeface="+mn-lt"/>
            </a:endParaRPr>
          </a:p>
        </p:txBody>
      </p:sp>
      <p:sp>
        <p:nvSpPr>
          <p:cNvPr id="111621" name="投影片編號版面配置區 2"/>
          <p:cNvSpPr>
            <a:spLocks noGrp="1"/>
          </p:cNvSpPr>
          <p:nvPr>
            <p:ph type="sldNum" sz="quarter" idx="12"/>
          </p:nvPr>
        </p:nvSpPr>
        <p:spPr>
          <a:noFill/>
          <a:ln>
            <a:miter lim="800000"/>
            <a:headEnd/>
            <a:tailEnd/>
          </a:ln>
        </p:spPr>
        <p:txBody>
          <a:bodyPr/>
          <a:lstStyle/>
          <a:p>
            <a:pPr defTabSz="762000"/>
            <a:fld id="{B7CBE0E2-09A1-4710-A8F5-AC9C2B2D8C27}" type="slidenum">
              <a:rPr lang="zh-TW" altLang="en-US"/>
              <a:pPr defTabSz="762000"/>
              <a:t>112</a:t>
            </a:fld>
            <a:endParaRPr lang="en-US"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2" name="投影片編號版面配置區 1"/>
          <p:cNvSpPr>
            <a:spLocks noGrp="1"/>
          </p:cNvSpPr>
          <p:nvPr>
            <p:ph type="sldNum" sz="quarter" idx="12"/>
          </p:nvPr>
        </p:nvSpPr>
        <p:spPr>
          <a:noFill/>
          <a:ln>
            <a:miter lim="800000"/>
            <a:headEnd/>
            <a:tailEnd/>
          </a:ln>
        </p:spPr>
        <p:txBody>
          <a:bodyPr/>
          <a:lstStyle/>
          <a:p>
            <a:pPr defTabSz="762000"/>
            <a:fld id="{9E3DB969-B12F-41E3-9127-F31986FEAFDA}" type="slidenum">
              <a:rPr lang="zh-TW" altLang="en-US"/>
              <a:pPr defTabSz="762000"/>
              <a:t>113</a:t>
            </a:fld>
            <a:endParaRPr lang="en-US" altLang="zh-TW"/>
          </a:p>
        </p:txBody>
      </p:sp>
      <p:sp>
        <p:nvSpPr>
          <p:cNvPr id="112643" name="Rectangle 2"/>
          <p:cNvSpPr>
            <a:spLocks noGrp="1" noChangeArrowheads="1"/>
          </p:cNvSpPr>
          <p:nvPr>
            <p:ph type="title" idx="4294967295"/>
          </p:nvPr>
        </p:nvSpPr>
        <p:spPr>
          <a:xfrm>
            <a:off x="0" y="304800"/>
            <a:ext cx="2889250" cy="1752600"/>
          </a:xfrm>
        </p:spPr>
        <p:txBody>
          <a:bodyPr/>
          <a:lstStyle/>
          <a:p>
            <a:r>
              <a:rPr lang="en-US" altLang="zh-TW" dirty="0">
                <a:solidFill>
                  <a:schemeClr val="bg2"/>
                </a:solidFill>
              </a:rPr>
              <a:t>Integrating TLB and Cache</a:t>
            </a:r>
          </a:p>
        </p:txBody>
      </p:sp>
      <p:pic>
        <p:nvPicPr>
          <p:cNvPr id="112644" name="Picture 3" descr="f0725"/>
          <p:cNvPicPr>
            <a:picLocks noChangeAspect="1" noChangeArrowheads="1"/>
          </p:cNvPicPr>
          <p:nvPr/>
        </p:nvPicPr>
        <p:blipFill>
          <a:blip r:embed="rId2"/>
          <a:srcRect t="1601"/>
          <a:stretch>
            <a:fillRect/>
          </a:stretch>
        </p:blipFill>
        <p:spPr bwMode="auto">
          <a:xfrm>
            <a:off x="2160588" y="249238"/>
            <a:ext cx="7580312" cy="6042025"/>
          </a:xfrm>
          <a:prstGeom prst="rect">
            <a:avLst/>
          </a:prstGeom>
          <a:noFill/>
          <a:ln w="9525">
            <a:noFill/>
            <a:miter lim="800000"/>
            <a:headEnd/>
            <a:tailEnd/>
          </a:ln>
        </p:spPr>
      </p:pic>
      <p:sp>
        <p:nvSpPr>
          <p:cNvPr id="112645" name="Text Box 4"/>
          <p:cNvSpPr txBox="1">
            <a:spLocks noChangeArrowheads="1"/>
          </p:cNvSpPr>
          <p:nvPr/>
        </p:nvSpPr>
        <p:spPr bwMode="auto">
          <a:xfrm>
            <a:off x="742950" y="5715000"/>
            <a:ext cx="1376363" cy="457200"/>
          </a:xfrm>
          <a:prstGeom prst="rect">
            <a:avLst/>
          </a:prstGeom>
          <a:noFill/>
          <a:ln w="12700">
            <a:noFill/>
            <a:prstDash val="sysDot"/>
            <a:miter lim="800000"/>
            <a:headEnd type="none" w="sm" len="sm"/>
            <a:tailEnd type="none" w="sm" len="sm"/>
          </a:ln>
        </p:spPr>
        <p:txBody>
          <a:bodyPr wrap="none">
            <a:spAutoFit/>
          </a:bodyPr>
          <a:lstStyle/>
          <a:p>
            <a:r>
              <a:rPr kumimoji="1" lang="en-US" altLang="zh-TW" b="1">
                <a:latin typeface="Century Gothic" pitchFamily="34" charset="0"/>
              </a:rPr>
              <a:t>Fig. 5.24</a:t>
            </a:r>
          </a:p>
        </p:txBody>
      </p:sp>
      <p:sp>
        <p:nvSpPr>
          <p:cNvPr id="835589" name="Line 5"/>
          <p:cNvSpPr>
            <a:spLocks noChangeShapeType="1"/>
          </p:cNvSpPr>
          <p:nvPr/>
        </p:nvSpPr>
        <p:spPr bwMode="auto">
          <a:xfrm>
            <a:off x="7015163" y="2974975"/>
            <a:ext cx="0" cy="231775"/>
          </a:xfrm>
          <a:prstGeom prst="line">
            <a:avLst/>
          </a:prstGeom>
          <a:noFill/>
          <a:ln w="38100">
            <a:solidFill>
              <a:srgbClr val="FF3300"/>
            </a:solidFill>
            <a:round/>
            <a:headEnd/>
            <a:tailEnd/>
          </a:ln>
        </p:spPr>
        <p:txBody>
          <a:bodyPr/>
          <a:lstStyle/>
          <a:p>
            <a:endParaRPr lang="zh-TW" altLang="en-US"/>
          </a:p>
        </p:txBody>
      </p:sp>
      <p:sp>
        <p:nvSpPr>
          <p:cNvPr id="835591" name="Line 7"/>
          <p:cNvSpPr>
            <a:spLocks noChangeShapeType="1"/>
          </p:cNvSpPr>
          <p:nvPr/>
        </p:nvSpPr>
        <p:spPr bwMode="auto">
          <a:xfrm flipH="1">
            <a:off x="7096125" y="3098800"/>
            <a:ext cx="287338" cy="0"/>
          </a:xfrm>
          <a:prstGeom prst="line">
            <a:avLst/>
          </a:prstGeom>
          <a:noFill/>
          <a:ln w="38100">
            <a:solidFill>
              <a:srgbClr val="FF3300"/>
            </a:solidFill>
            <a:round/>
            <a:headEnd/>
            <a:tailEnd type="triangle" w="med" len="med"/>
          </a:ln>
        </p:spPr>
        <p:txBody>
          <a:bodyPr/>
          <a:lstStyle/>
          <a:p>
            <a:endParaRPr lang="zh-TW"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p:stCondLst>
                                    <p:cond delay="0"/>
                                  </p:stCondLst>
                                  <p:childTnLst>
                                    <p:set>
                                      <p:cBhvr>
                                        <p:cTn id="6" dur="1000">
                                          <p:stCondLst>
                                            <p:cond delay="0"/>
                                          </p:stCondLst>
                                        </p:cTn>
                                        <p:tgtEl>
                                          <p:spTgt spid="8355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35589"/>
                                        </p:tgtEl>
                                        <p:attrNameLst>
                                          <p:attrName>style.visibility</p:attrName>
                                        </p:attrNameLst>
                                      </p:cBhvr>
                                      <p:to>
                                        <p:strVal val="visible"/>
                                      </p:to>
                                    </p:set>
                                    <p:anim calcmode="lin" valueType="num">
                                      <p:cBhvr additive="base">
                                        <p:cTn id="11" dur="500" fill="hold"/>
                                        <p:tgtEl>
                                          <p:spTgt spid="835589"/>
                                        </p:tgtEl>
                                        <p:attrNameLst>
                                          <p:attrName>ppt_x</p:attrName>
                                        </p:attrNameLst>
                                      </p:cBhvr>
                                      <p:tavLst>
                                        <p:tav tm="0">
                                          <p:val>
                                            <p:strVal val="#ppt_x"/>
                                          </p:val>
                                        </p:tav>
                                        <p:tav tm="100000">
                                          <p:val>
                                            <p:strVal val="#ppt_x"/>
                                          </p:val>
                                        </p:tav>
                                      </p:tavLst>
                                    </p:anim>
                                    <p:anim calcmode="lin" valueType="num">
                                      <p:cBhvr additive="base">
                                        <p:cTn id="12" dur="500" fill="hold"/>
                                        <p:tgtEl>
                                          <p:spTgt spid="8355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89" grpId="0" animBg="1"/>
      <p:bldP spid="835591"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6" name="Rectangle 1026"/>
          <p:cNvSpPr>
            <a:spLocks noChangeArrowheads="1"/>
          </p:cNvSpPr>
          <p:nvPr/>
        </p:nvSpPr>
        <p:spPr bwMode="auto">
          <a:xfrm>
            <a:off x="1058863" y="1346200"/>
            <a:ext cx="1706562" cy="1562100"/>
          </a:xfrm>
          <a:prstGeom prst="rect">
            <a:avLst/>
          </a:prstGeom>
          <a:noFill/>
          <a:ln w="254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TLB</a:t>
            </a:r>
          </a:p>
        </p:txBody>
      </p:sp>
      <p:sp>
        <p:nvSpPr>
          <p:cNvPr id="113667" name="Rectangle 1027"/>
          <p:cNvSpPr>
            <a:spLocks noChangeArrowheads="1"/>
          </p:cNvSpPr>
          <p:nvPr/>
        </p:nvSpPr>
        <p:spPr bwMode="auto">
          <a:xfrm>
            <a:off x="6645275" y="1308100"/>
            <a:ext cx="2201863" cy="1651000"/>
          </a:xfrm>
          <a:prstGeom prst="rect">
            <a:avLst/>
          </a:prstGeom>
          <a:noFill/>
          <a:ln w="25400">
            <a:solidFill>
              <a:schemeClr val="tx1"/>
            </a:solidFill>
            <a:miter lim="800000"/>
            <a:headEnd/>
            <a:tailEnd/>
          </a:ln>
        </p:spPr>
        <p:txBody>
          <a:bodyPr wrap="none" lIns="92075" tIns="46038" rIns="92075" bIns="46038" anchor="ctr"/>
          <a:lstStyle/>
          <a:p>
            <a:pPr algn="ctr"/>
            <a:r>
              <a:rPr kumimoji="1" lang="en-US" altLang="zh-TW" sz="1800" b="1">
                <a:latin typeface="Arial" pitchFamily="34" charset="0"/>
              </a:rPr>
              <a:t>Cache</a:t>
            </a:r>
          </a:p>
        </p:txBody>
      </p:sp>
      <p:sp>
        <p:nvSpPr>
          <p:cNvPr id="113668" name="Rectangle 1028"/>
          <p:cNvSpPr>
            <a:spLocks noChangeArrowheads="1"/>
          </p:cNvSpPr>
          <p:nvPr/>
        </p:nvSpPr>
        <p:spPr bwMode="auto">
          <a:xfrm>
            <a:off x="3357563" y="3251200"/>
            <a:ext cx="2806700" cy="317500"/>
          </a:xfrm>
          <a:prstGeom prst="rect">
            <a:avLst/>
          </a:prstGeom>
          <a:noFill/>
          <a:ln w="25400">
            <a:solidFill>
              <a:schemeClr val="tx1"/>
            </a:solidFill>
            <a:miter lim="800000"/>
            <a:headEnd/>
            <a:tailEnd/>
          </a:ln>
        </p:spPr>
        <p:txBody>
          <a:bodyPr wrap="none" anchor="ctr"/>
          <a:lstStyle/>
          <a:p>
            <a:endParaRPr lang="zh-TW" altLang="en-US"/>
          </a:p>
        </p:txBody>
      </p:sp>
      <p:sp>
        <p:nvSpPr>
          <p:cNvPr id="113669" name="Rectangle 1029"/>
          <p:cNvSpPr>
            <a:spLocks noChangeArrowheads="1"/>
          </p:cNvSpPr>
          <p:nvPr/>
        </p:nvSpPr>
        <p:spPr bwMode="auto">
          <a:xfrm>
            <a:off x="3287713" y="4305300"/>
            <a:ext cx="2847975" cy="304800"/>
          </a:xfrm>
          <a:prstGeom prst="rect">
            <a:avLst/>
          </a:prstGeom>
          <a:noFill/>
          <a:ln w="25400">
            <a:solidFill>
              <a:schemeClr val="tx1"/>
            </a:solidFill>
            <a:miter lim="800000"/>
            <a:headEnd/>
            <a:tailEnd/>
          </a:ln>
        </p:spPr>
        <p:txBody>
          <a:bodyPr wrap="none" anchor="ctr"/>
          <a:lstStyle/>
          <a:p>
            <a:endParaRPr lang="zh-TW" altLang="en-US"/>
          </a:p>
        </p:txBody>
      </p:sp>
      <p:sp>
        <p:nvSpPr>
          <p:cNvPr id="113670" name="Line 1030"/>
          <p:cNvSpPr>
            <a:spLocks noChangeShapeType="1"/>
          </p:cNvSpPr>
          <p:nvPr/>
        </p:nvSpPr>
        <p:spPr bwMode="auto">
          <a:xfrm>
            <a:off x="5819775" y="3238500"/>
            <a:ext cx="0" cy="3429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3671" name="Line 1031"/>
          <p:cNvSpPr>
            <a:spLocks noChangeShapeType="1"/>
          </p:cNvSpPr>
          <p:nvPr/>
        </p:nvSpPr>
        <p:spPr bwMode="auto">
          <a:xfrm>
            <a:off x="4953000" y="3238500"/>
            <a:ext cx="0" cy="3429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3672" name="Rectangle 1032"/>
          <p:cNvSpPr>
            <a:spLocks noChangeArrowheads="1"/>
          </p:cNvSpPr>
          <p:nvPr/>
        </p:nvSpPr>
        <p:spPr bwMode="auto">
          <a:xfrm>
            <a:off x="5200650" y="2982913"/>
            <a:ext cx="41275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10</a:t>
            </a:r>
          </a:p>
        </p:txBody>
      </p:sp>
      <p:sp>
        <p:nvSpPr>
          <p:cNvPr id="113673" name="Rectangle 1033"/>
          <p:cNvSpPr>
            <a:spLocks noChangeArrowheads="1"/>
          </p:cNvSpPr>
          <p:nvPr/>
        </p:nvSpPr>
        <p:spPr bwMode="auto">
          <a:xfrm>
            <a:off x="5875338" y="2982913"/>
            <a:ext cx="274637"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2</a:t>
            </a:r>
          </a:p>
        </p:txBody>
      </p:sp>
      <p:sp>
        <p:nvSpPr>
          <p:cNvPr id="113674" name="Rectangle 1034"/>
          <p:cNvSpPr>
            <a:spLocks noChangeArrowheads="1"/>
          </p:cNvSpPr>
          <p:nvPr/>
        </p:nvSpPr>
        <p:spPr bwMode="auto">
          <a:xfrm>
            <a:off x="5792788" y="3338513"/>
            <a:ext cx="41275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00</a:t>
            </a:r>
          </a:p>
        </p:txBody>
      </p:sp>
      <p:sp>
        <p:nvSpPr>
          <p:cNvPr id="113675" name="Rectangle 1035"/>
          <p:cNvSpPr>
            <a:spLocks noChangeArrowheads="1"/>
          </p:cNvSpPr>
          <p:nvPr/>
        </p:nvSpPr>
        <p:spPr bwMode="auto">
          <a:xfrm>
            <a:off x="7264400" y="2703513"/>
            <a:ext cx="9906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4 </a:t>
            </a:r>
            <a:r>
              <a:rPr kumimoji="1" lang="en-US" altLang="zh-TW" sz="1800" b="1">
                <a:latin typeface="Arial" pitchFamily="34" charset="0"/>
              </a:rPr>
              <a:t>bytes</a:t>
            </a:r>
          </a:p>
        </p:txBody>
      </p:sp>
      <p:sp>
        <p:nvSpPr>
          <p:cNvPr id="113676" name="Line 1036"/>
          <p:cNvSpPr>
            <a:spLocks noChangeShapeType="1"/>
          </p:cNvSpPr>
          <p:nvPr/>
        </p:nvSpPr>
        <p:spPr bwMode="auto">
          <a:xfrm>
            <a:off x="8213725" y="2806700"/>
            <a:ext cx="646113"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677" name="Line 1037"/>
          <p:cNvSpPr>
            <a:spLocks noChangeShapeType="1"/>
          </p:cNvSpPr>
          <p:nvPr/>
        </p:nvSpPr>
        <p:spPr bwMode="auto">
          <a:xfrm flipH="1">
            <a:off x="6630988" y="2806700"/>
            <a:ext cx="633412"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678" name="Line 1038"/>
          <p:cNvSpPr>
            <a:spLocks noChangeShapeType="1"/>
          </p:cNvSpPr>
          <p:nvPr/>
        </p:nvSpPr>
        <p:spPr bwMode="auto">
          <a:xfrm flipV="1">
            <a:off x="5407025" y="2095500"/>
            <a:ext cx="0" cy="8382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3679" name="Line 1039"/>
          <p:cNvSpPr>
            <a:spLocks noChangeShapeType="1"/>
          </p:cNvSpPr>
          <p:nvPr/>
        </p:nvSpPr>
        <p:spPr bwMode="auto">
          <a:xfrm>
            <a:off x="5407025" y="2095500"/>
            <a:ext cx="1223963"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680" name="Rectangle 1040"/>
          <p:cNvSpPr>
            <a:spLocks noChangeArrowheads="1"/>
          </p:cNvSpPr>
          <p:nvPr/>
        </p:nvSpPr>
        <p:spPr bwMode="auto">
          <a:xfrm>
            <a:off x="5557838" y="1852613"/>
            <a:ext cx="78422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index</a:t>
            </a:r>
          </a:p>
        </p:txBody>
      </p:sp>
      <p:sp>
        <p:nvSpPr>
          <p:cNvPr id="113681" name="Rectangle 1041"/>
          <p:cNvSpPr>
            <a:spLocks noChangeArrowheads="1"/>
          </p:cNvSpPr>
          <p:nvPr/>
        </p:nvSpPr>
        <p:spPr bwMode="auto">
          <a:xfrm>
            <a:off x="8888413" y="1979613"/>
            <a:ext cx="522287"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1 </a:t>
            </a:r>
            <a:r>
              <a:rPr kumimoji="1" lang="en-US" altLang="zh-TW" sz="1800" b="1">
                <a:latin typeface="Arial" pitchFamily="34" charset="0"/>
              </a:rPr>
              <a:t>K</a:t>
            </a:r>
          </a:p>
        </p:txBody>
      </p:sp>
      <p:sp>
        <p:nvSpPr>
          <p:cNvPr id="113682" name="Line 1042"/>
          <p:cNvSpPr>
            <a:spLocks noChangeShapeType="1"/>
          </p:cNvSpPr>
          <p:nvPr/>
        </p:nvSpPr>
        <p:spPr bwMode="auto">
          <a:xfrm flipV="1">
            <a:off x="9121775" y="1295400"/>
            <a:ext cx="0" cy="6350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683" name="Line 1043"/>
          <p:cNvSpPr>
            <a:spLocks noChangeShapeType="1"/>
          </p:cNvSpPr>
          <p:nvPr/>
        </p:nvSpPr>
        <p:spPr bwMode="auto">
          <a:xfrm>
            <a:off x="9121775" y="2209800"/>
            <a:ext cx="0" cy="7493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684" name="Rectangle 1044"/>
          <p:cNvSpPr>
            <a:spLocks noChangeArrowheads="1"/>
          </p:cNvSpPr>
          <p:nvPr/>
        </p:nvSpPr>
        <p:spPr bwMode="auto">
          <a:xfrm>
            <a:off x="3316288" y="4341813"/>
            <a:ext cx="92075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page #</a:t>
            </a:r>
          </a:p>
        </p:txBody>
      </p:sp>
      <p:sp>
        <p:nvSpPr>
          <p:cNvPr id="113685" name="Rectangle 1045"/>
          <p:cNvSpPr>
            <a:spLocks noChangeArrowheads="1"/>
          </p:cNvSpPr>
          <p:nvPr/>
        </p:nvSpPr>
        <p:spPr bwMode="auto">
          <a:xfrm>
            <a:off x="4953000" y="4313238"/>
            <a:ext cx="1128713"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displace</a:t>
            </a:r>
          </a:p>
        </p:txBody>
      </p:sp>
      <p:sp>
        <p:nvSpPr>
          <p:cNvPr id="113686" name="Line 1046"/>
          <p:cNvSpPr>
            <a:spLocks noChangeShapeType="1"/>
          </p:cNvSpPr>
          <p:nvPr/>
        </p:nvSpPr>
        <p:spPr bwMode="auto">
          <a:xfrm>
            <a:off x="4938713" y="4292600"/>
            <a:ext cx="0" cy="3048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3687" name="Rectangle 1047"/>
          <p:cNvSpPr>
            <a:spLocks noChangeArrowheads="1"/>
          </p:cNvSpPr>
          <p:nvPr/>
        </p:nvSpPr>
        <p:spPr bwMode="auto">
          <a:xfrm>
            <a:off x="3811588" y="4062413"/>
            <a:ext cx="41275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20</a:t>
            </a:r>
          </a:p>
        </p:txBody>
      </p:sp>
      <p:sp>
        <p:nvSpPr>
          <p:cNvPr id="113688" name="Rectangle 1048"/>
          <p:cNvSpPr>
            <a:spLocks noChangeArrowheads="1"/>
          </p:cNvSpPr>
          <p:nvPr/>
        </p:nvSpPr>
        <p:spPr bwMode="auto">
          <a:xfrm>
            <a:off x="5324475" y="4037013"/>
            <a:ext cx="41275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12</a:t>
            </a:r>
          </a:p>
        </p:txBody>
      </p:sp>
      <p:sp>
        <p:nvSpPr>
          <p:cNvPr id="113689" name="Line 1049"/>
          <p:cNvSpPr>
            <a:spLocks noChangeShapeType="1"/>
          </p:cNvSpPr>
          <p:nvPr/>
        </p:nvSpPr>
        <p:spPr bwMode="auto">
          <a:xfrm flipH="1">
            <a:off x="3233738" y="4140200"/>
            <a:ext cx="563562"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3690" name="Line 1050"/>
          <p:cNvSpPr>
            <a:spLocks noChangeShapeType="1"/>
          </p:cNvSpPr>
          <p:nvPr/>
        </p:nvSpPr>
        <p:spPr bwMode="auto">
          <a:xfrm flipV="1">
            <a:off x="3233738" y="2082800"/>
            <a:ext cx="0" cy="20574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3691" name="Line 1051"/>
          <p:cNvSpPr>
            <a:spLocks noChangeShapeType="1"/>
          </p:cNvSpPr>
          <p:nvPr/>
        </p:nvSpPr>
        <p:spPr bwMode="auto">
          <a:xfrm flipH="1">
            <a:off x="2779713" y="2082800"/>
            <a:ext cx="454025"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692" name="Rectangle 1052"/>
          <p:cNvSpPr>
            <a:spLocks noChangeArrowheads="1"/>
          </p:cNvSpPr>
          <p:nvPr/>
        </p:nvSpPr>
        <p:spPr bwMode="auto">
          <a:xfrm>
            <a:off x="3275013" y="1865313"/>
            <a:ext cx="1471612" cy="517525"/>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associative</a:t>
            </a:r>
          </a:p>
          <a:p>
            <a:pPr>
              <a:lnSpc>
                <a:spcPct val="85000"/>
              </a:lnSpc>
            </a:pPr>
            <a:r>
              <a:rPr kumimoji="1" lang="en-US" altLang="zh-TW" sz="1800" b="1">
                <a:latin typeface="Arial" pitchFamily="34" charset="0"/>
              </a:rPr>
              <a:t>lookup</a:t>
            </a:r>
          </a:p>
        </p:txBody>
      </p:sp>
      <p:sp>
        <p:nvSpPr>
          <p:cNvPr id="113693" name="Rectangle 1053"/>
          <p:cNvSpPr>
            <a:spLocks noChangeArrowheads="1"/>
          </p:cNvSpPr>
          <p:nvPr/>
        </p:nvSpPr>
        <p:spPr bwMode="auto">
          <a:xfrm>
            <a:off x="481013" y="1992313"/>
            <a:ext cx="41275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32</a:t>
            </a:r>
          </a:p>
        </p:txBody>
      </p:sp>
      <p:sp>
        <p:nvSpPr>
          <p:cNvPr id="113694" name="Line 1054"/>
          <p:cNvSpPr>
            <a:spLocks noChangeShapeType="1"/>
          </p:cNvSpPr>
          <p:nvPr/>
        </p:nvSpPr>
        <p:spPr bwMode="auto">
          <a:xfrm flipV="1">
            <a:off x="715963" y="1308100"/>
            <a:ext cx="0" cy="6350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695" name="Line 1055"/>
          <p:cNvSpPr>
            <a:spLocks noChangeShapeType="1"/>
          </p:cNvSpPr>
          <p:nvPr/>
        </p:nvSpPr>
        <p:spPr bwMode="auto">
          <a:xfrm>
            <a:off x="715963" y="2222500"/>
            <a:ext cx="0" cy="7493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696" name="Line 1056"/>
          <p:cNvSpPr>
            <a:spLocks noChangeShapeType="1"/>
          </p:cNvSpPr>
          <p:nvPr/>
        </p:nvSpPr>
        <p:spPr bwMode="auto">
          <a:xfrm>
            <a:off x="1293813" y="2921000"/>
            <a:ext cx="0" cy="16256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697" name="Line 1057"/>
          <p:cNvSpPr>
            <a:spLocks noChangeShapeType="1"/>
          </p:cNvSpPr>
          <p:nvPr/>
        </p:nvSpPr>
        <p:spPr bwMode="auto">
          <a:xfrm>
            <a:off x="2449513" y="2921000"/>
            <a:ext cx="0" cy="15875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698" name="Rectangle 1058"/>
          <p:cNvSpPr>
            <a:spLocks noChangeArrowheads="1"/>
          </p:cNvSpPr>
          <p:nvPr/>
        </p:nvSpPr>
        <p:spPr bwMode="auto">
          <a:xfrm>
            <a:off x="715963" y="3960813"/>
            <a:ext cx="481012"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PA</a:t>
            </a:r>
          </a:p>
        </p:txBody>
      </p:sp>
      <p:sp>
        <p:nvSpPr>
          <p:cNvPr id="113699" name="Rectangle 1059"/>
          <p:cNvSpPr>
            <a:spLocks noChangeArrowheads="1"/>
          </p:cNvSpPr>
          <p:nvPr/>
        </p:nvSpPr>
        <p:spPr bwMode="auto">
          <a:xfrm>
            <a:off x="1801813" y="3871913"/>
            <a:ext cx="688975" cy="517525"/>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Hit/</a:t>
            </a:r>
          </a:p>
          <a:p>
            <a:pPr>
              <a:lnSpc>
                <a:spcPct val="85000"/>
              </a:lnSpc>
            </a:pPr>
            <a:r>
              <a:rPr kumimoji="1" lang="en-US" altLang="zh-TW" sz="1800" b="1">
                <a:latin typeface="Arial" pitchFamily="34" charset="0"/>
              </a:rPr>
              <a:t>Miss</a:t>
            </a:r>
          </a:p>
        </p:txBody>
      </p:sp>
      <p:sp>
        <p:nvSpPr>
          <p:cNvPr id="113700" name="Line 1060"/>
          <p:cNvSpPr>
            <a:spLocks noChangeShapeType="1"/>
          </p:cNvSpPr>
          <p:nvPr/>
        </p:nvSpPr>
        <p:spPr bwMode="auto">
          <a:xfrm>
            <a:off x="6961188" y="2971800"/>
            <a:ext cx="0" cy="15113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701" name="Line 1061"/>
          <p:cNvSpPr>
            <a:spLocks noChangeShapeType="1"/>
          </p:cNvSpPr>
          <p:nvPr/>
        </p:nvSpPr>
        <p:spPr bwMode="auto">
          <a:xfrm>
            <a:off x="7786688" y="2971800"/>
            <a:ext cx="0" cy="15367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702" name="Line 1062"/>
          <p:cNvSpPr>
            <a:spLocks noChangeShapeType="1"/>
          </p:cNvSpPr>
          <p:nvPr/>
        </p:nvSpPr>
        <p:spPr bwMode="auto">
          <a:xfrm>
            <a:off x="8585200" y="2971800"/>
            <a:ext cx="0" cy="14986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703" name="Rectangle 1063"/>
          <p:cNvSpPr>
            <a:spLocks noChangeArrowheads="1"/>
          </p:cNvSpPr>
          <p:nvPr/>
        </p:nvSpPr>
        <p:spPr bwMode="auto">
          <a:xfrm>
            <a:off x="6465888" y="3986213"/>
            <a:ext cx="4826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PA</a:t>
            </a:r>
          </a:p>
        </p:txBody>
      </p:sp>
      <p:sp>
        <p:nvSpPr>
          <p:cNvPr id="113704" name="Rectangle 1064"/>
          <p:cNvSpPr>
            <a:spLocks noChangeArrowheads="1"/>
          </p:cNvSpPr>
          <p:nvPr/>
        </p:nvSpPr>
        <p:spPr bwMode="auto">
          <a:xfrm>
            <a:off x="7126288" y="3973513"/>
            <a:ext cx="674687"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Data</a:t>
            </a:r>
          </a:p>
        </p:txBody>
      </p:sp>
      <p:sp>
        <p:nvSpPr>
          <p:cNvPr id="113705" name="Rectangle 1065"/>
          <p:cNvSpPr>
            <a:spLocks noChangeArrowheads="1"/>
          </p:cNvSpPr>
          <p:nvPr/>
        </p:nvSpPr>
        <p:spPr bwMode="auto">
          <a:xfrm>
            <a:off x="8667750" y="3986213"/>
            <a:ext cx="687388" cy="517525"/>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Hit/</a:t>
            </a:r>
          </a:p>
          <a:p>
            <a:pPr>
              <a:lnSpc>
                <a:spcPct val="85000"/>
              </a:lnSpc>
            </a:pPr>
            <a:r>
              <a:rPr kumimoji="1" lang="en-US" altLang="zh-TW" sz="1800" b="1">
                <a:latin typeface="Arial" pitchFamily="34" charset="0"/>
              </a:rPr>
              <a:t>Miss</a:t>
            </a:r>
          </a:p>
        </p:txBody>
      </p:sp>
      <p:sp>
        <p:nvSpPr>
          <p:cNvPr id="113706" name="Oval 1066"/>
          <p:cNvSpPr>
            <a:spLocks noChangeArrowheads="1"/>
          </p:cNvSpPr>
          <p:nvPr/>
        </p:nvSpPr>
        <p:spPr bwMode="auto">
          <a:xfrm>
            <a:off x="5916613" y="5029200"/>
            <a:ext cx="371475" cy="304800"/>
          </a:xfrm>
          <a:prstGeom prst="ellipse">
            <a:avLst/>
          </a:prstGeom>
          <a:noFill/>
          <a:ln w="25400">
            <a:solidFill>
              <a:schemeClr val="tx1"/>
            </a:solidFill>
            <a:round/>
            <a:headEnd/>
            <a:tailEnd/>
          </a:ln>
        </p:spPr>
        <p:txBody>
          <a:bodyPr wrap="none" lIns="92075" tIns="46038" rIns="92075" bIns="46038" anchor="ctr"/>
          <a:lstStyle/>
          <a:p>
            <a:pPr algn="ctr"/>
            <a:r>
              <a:rPr kumimoji="1" lang="zh-TW" altLang="en-US" sz="1800" b="1">
                <a:latin typeface="Arial" pitchFamily="34" charset="0"/>
              </a:rPr>
              <a:t>=</a:t>
            </a:r>
          </a:p>
        </p:txBody>
      </p:sp>
      <p:sp>
        <p:nvSpPr>
          <p:cNvPr id="113707" name="Line 1067"/>
          <p:cNvSpPr>
            <a:spLocks noChangeShapeType="1"/>
          </p:cNvSpPr>
          <p:nvPr/>
        </p:nvSpPr>
        <p:spPr bwMode="auto">
          <a:xfrm flipH="1">
            <a:off x="6300788" y="4470400"/>
            <a:ext cx="660400" cy="5842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708" name="Line 1068"/>
          <p:cNvSpPr>
            <a:spLocks noChangeShapeType="1"/>
          </p:cNvSpPr>
          <p:nvPr/>
        </p:nvSpPr>
        <p:spPr bwMode="auto">
          <a:xfrm>
            <a:off x="3275013" y="4673600"/>
            <a:ext cx="0" cy="635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3709" name="Line 1069"/>
          <p:cNvSpPr>
            <a:spLocks noChangeShapeType="1"/>
          </p:cNvSpPr>
          <p:nvPr/>
        </p:nvSpPr>
        <p:spPr bwMode="auto">
          <a:xfrm>
            <a:off x="3275013" y="4737100"/>
            <a:ext cx="2586037"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3710" name="Line 1070"/>
          <p:cNvSpPr>
            <a:spLocks noChangeShapeType="1"/>
          </p:cNvSpPr>
          <p:nvPr/>
        </p:nvSpPr>
        <p:spPr bwMode="auto">
          <a:xfrm flipV="1">
            <a:off x="5846763" y="4660900"/>
            <a:ext cx="0" cy="762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13711" name="Line 1071"/>
          <p:cNvSpPr>
            <a:spLocks noChangeShapeType="1"/>
          </p:cNvSpPr>
          <p:nvPr/>
        </p:nvSpPr>
        <p:spPr bwMode="auto">
          <a:xfrm>
            <a:off x="1320800" y="4521200"/>
            <a:ext cx="4608513" cy="55880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712" name="Line 1072"/>
          <p:cNvSpPr>
            <a:spLocks noChangeShapeType="1"/>
          </p:cNvSpPr>
          <p:nvPr/>
        </p:nvSpPr>
        <p:spPr bwMode="auto">
          <a:xfrm flipV="1">
            <a:off x="6273800" y="5181600"/>
            <a:ext cx="577850"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13713" name="Rectangle 1073"/>
          <p:cNvSpPr>
            <a:spLocks noChangeArrowheads="1"/>
          </p:cNvSpPr>
          <p:nvPr/>
        </p:nvSpPr>
        <p:spPr bwMode="auto">
          <a:xfrm>
            <a:off x="839788" y="5334000"/>
            <a:ext cx="7605712" cy="1085850"/>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latin typeface="Century Gothic" pitchFamily="34" charset="0"/>
              </a:rPr>
              <a:t>IF cache hit AND (cache tag = PA) then deliver data to CPU</a:t>
            </a:r>
          </a:p>
          <a:p>
            <a:pPr>
              <a:lnSpc>
                <a:spcPct val="85000"/>
              </a:lnSpc>
            </a:pPr>
            <a:r>
              <a:rPr kumimoji="1" lang="en-US" altLang="zh-TW" sz="2000" b="1">
                <a:latin typeface="Century Gothic" pitchFamily="34" charset="0"/>
              </a:rPr>
              <a:t>ELSE IF [cache invalid OR (cache tag ! = PA)] and TLB hit THEN</a:t>
            </a:r>
          </a:p>
          <a:p>
            <a:pPr>
              <a:lnSpc>
                <a:spcPct val="85000"/>
              </a:lnSpc>
            </a:pPr>
            <a:r>
              <a:rPr kumimoji="1" lang="en-US" altLang="zh-TW" sz="2000" b="1">
                <a:latin typeface="Century Gothic" pitchFamily="34" charset="0"/>
              </a:rPr>
              <a:t>               access memory with the PA from the TLB</a:t>
            </a:r>
          </a:p>
          <a:p>
            <a:pPr>
              <a:lnSpc>
                <a:spcPct val="85000"/>
              </a:lnSpc>
            </a:pPr>
            <a:r>
              <a:rPr kumimoji="1" lang="en-US" altLang="zh-TW" sz="2000" b="1">
                <a:latin typeface="Century Gothic" pitchFamily="34" charset="0"/>
              </a:rPr>
              <a:t>ELSE do standard VA translation</a:t>
            </a:r>
          </a:p>
        </p:txBody>
      </p:sp>
      <p:sp>
        <p:nvSpPr>
          <p:cNvPr id="113714" name="Rectangle 1074"/>
          <p:cNvSpPr>
            <a:spLocks noGrp="1" noChangeArrowheads="1"/>
          </p:cNvSpPr>
          <p:nvPr>
            <p:ph type="title"/>
          </p:nvPr>
        </p:nvSpPr>
        <p:spPr>
          <a:xfrm>
            <a:off x="742950" y="173038"/>
            <a:ext cx="8420100" cy="901700"/>
          </a:xfrm>
        </p:spPr>
        <p:txBody>
          <a:bodyPr/>
          <a:lstStyle/>
          <a:p>
            <a:r>
              <a:rPr lang="en-US" altLang="zh-TW" sz="3200" dirty="0">
                <a:solidFill>
                  <a:schemeClr val="bg2"/>
                </a:solidFill>
              </a:rPr>
              <a:t>An </a:t>
            </a:r>
            <a:r>
              <a:rPr lang="en-US" altLang="zh-TW" sz="3200" dirty="0" err="1">
                <a:solidFill>
                  <a:schemeClr val="bg2"/>
                </a:solidFill>
              </a:rPr>
              <a:t>Alternative:Virtually</a:t>
            </a:r>
            <a:r>
              <a:rPr lang="en-US" altLang="zh-TW" sz="3200" dirty="0">
                <a:solidFill>
                  <a:schemeClr val="bg2"/>
                </a:solidFill>
              </a:rPr>
              <a:t> Indexed but Physically Tagged (Overlapped Access)</a:t>
            </a:r>
          </a:p>
        </p:txBody>
      </p:sp>
      <p:sp>
        <p:nvSpPr>
          <p:cNvPr id="113715" name="內容版面配置區 2"/>
          <p:cNvSpPr>
            <a:spLocks noGrp="1"/>
          </p:cNvSpPr>
          <p:nvPr>
            <p:ph idx="1"/>
          </p:nvPr>
        </p:nvSpPr>
        <p:spPr/>
        <p:txBody>
          <a:bodyPr/>
          <a:lstStyle/>
          <a:p>
            <a:endParaRPr lang="zh-TW" altLang="en-US"/>
          </a:p>
        </p:txBody>
      </p:sp>
      <p:sp>
        <p:nvSpPr>
          <p:cNvPr id="113716" name="投影片編號版面配置區 1"/>
          <p:cNvSpPr>
            <a:spLocks noGrp="1"/>
          </p:cNvSpPr>
          <p:nvPr>
            <p:ph type="sldNum" sz="quarter" idx="12"/>
          </p:nvPr>
        </p:nvSpPr>
        <p:spPr>
          <a:noFill/>
          <a:ln>
            <a:miter lim="800000"/>
            <a:headEnd/>
            <a:tailEnd/>
          </a:ln>
        </p:spPr>
        <p:txBody>
          <a:bodyPr/>
          <a:lstStyle/>
          <a:p>
            <a:pPr defTabSz="762000"/>
            <a:fld id="{10E395A2-C6F1-4CD9-8FDF-BD155337B7EA}" type="slidenum">
              <a:rPr lang="zh-TW" altLang="en-US"/>
              <a:pPr defTabSz="762000"/>
              <a:t>114</a:t>
            </a:fld>
            <a:endParaRPr lang="en-US" altLang="zh-TW"/>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1141413" y="3322638"/>
            <a:ext cx="2820987" cy="330200"/>
          </a:xfrm>
          <a:prstGeom prst="rect">
            <a:avLst/>
          </a:prstGeom>
          <a:noFill/>
          <a:ln w="12700">
            <a:solidFill>
              <a:schemeClr val="tx1"/>
            </a:solidFill>
            <a:miter lim="800000"/>
            <a:headEnd/>
            <a:tailEnd/>
          </a:ln>
        </p:spPr>
        <p:txBody>
          <a:bodyPr wrap="none" anchor="ctr"/>
          <a:lstStyle/>
          <a:p>
            <a:endParaRPr lang="zh-TW" altLang="en-US"/>
          </a:p>
        </p:txBody>
      </p:sp>
      <p:sp>
        <p:nvSpPr>
          <p:cNvPr id="114691" name="Rectangle 3"/>
          <p:cNvSpPr>
            <a:spLocks noChangeArrowheads="1"/>
          </p:cNvSpPr>
          <p:nvPr/>
        </p:nvSpPr>
        <p:spPr bwMode="auto">
          <a:xfrm>
            <a:off x="1073150" y="4376738"/>
            <a:ext cx="2862263" cy="317500"/>
          </a:xfrm>
          <a:prstGeom prst="rect">
            <a:avLst/>
          </a:prstGeom>
          <a:noFill/>
          <a:ln w="12700">
            <a:solidFill>
              <a:schemeClr val="tx1"/>
            </a:solidFill>
            <a:miter lim="800000"/>
            <a:headEnd/>
            <a:tailEnd/>
          </a:ln>
        </p:spPr>
        <p:txBody>
          <a:bodyPr wrap="none" anchor="ctr"/>
          <a:lstStyle/>
          <a:p>
            <a:endParaRPr lang="zh-TW" altLang="en-US"/>
          </a:p>
        </p:txBody>
      </p:sp>
      <p:sp>
        <p:nvSpPr>
          <p:cNvPr id="114692" name="Line 4"/>
          <p:cNvSpPr>
            <a:spLocks noChangeShapeType="1"/>
          </p:cNvSpPr>
          <p:nvPr/>
        </p:nvSpPr>
        <p:spPr bwMode="auto">
          <a:xfrm>
            <a:off x="3611563" y="3316288"/>
            <a:ext cx="0" cy="3429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4693" name="Line 5"/>
          <p:cNvSpPr>
            <a:spLocks noChangeShapeType="1"/>
          </p:cNvSpPr>
          <p:nvPr/>
        </p:nvSpPr>
        <p:spPr bwMode="auto">
          <a:xfrm>
            <a:off x="2744788" y="3316288"/>
            <a:ext cx="0" cy="3429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4694" name="Rectangle 6"/>
          <p:cNvSpPr>
            <a:spLocks noChangeArrowheads="1"/>
          </p:cNvSpPr>
          <p:nvPr/>
        </p:nvSpPr>
        <p:spPr bwMode="auto">
          <a:xfrm>
            <a:off x="2924175" y="3060700"/>
            <a:ext cx="412750"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11</a:t>
            </a:r>
          </a:p>
        </p:txBody>
      </p:sp>
      <p:sp>
        <p:nvSpPr>
          <p:cNvPr id="114695" name="Rectangle 7"/>
          <p:cNvSpPr>
            <a:spLocks noChangeArrowheads="1"/>
          </p:cNvSpPr>
          <p:nvPr/>
        </p:nvSpPr>
        <p:spPr bwMode="auto">
          <a:xfrm>
            <a:off x="3667125" y="3060700"/>
            <a:ext cx="274638"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2</a:t>
            </a:r>
          </a:p>
        </p:txBody>
      </p:sp>
      <p:sp>
        <p:nvSpPr>
          <p:cNvPr id="114696" name="Rectangle 8"/>
          <p:cNvSpPr>
            <a:spLocks noChangeArrowheads="1"/>
          </p:cNvSpPr>
          <p:nvPr/>
        </p:nvSpPr>
        <p:spPr bwMode="auto">
          <a:xfrm>
            <a:off x="3584575" y="3416300"/>
            <a:ext cx="412750"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00</a:t>
            </a:r>
          </a:p>
        </p:txBody>
      </p:sp>
      <p:sp>
        <p:nvSpPr>
          <p:cNvPr id="114697" name="Rectangle 9"/>
          <p:cNvSpPr>
            <a:spLocks noChangeArrowheads="1"/>
          </p:cNvSpPr>
          <p:nvPr/>
        </p:nvSpPr>
        <p:spPr bwMode="auto">
          <a:xfrm>
            <a:off x="1108075" y="4419600"/>
            <a:ext cx="1270000"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virt page #</a:t>
            </a:r>
          </a:p>
        </p:txBody>
      </p:sp>
      <p:sp>
        <p:nvSpPr>
          <p:cNvPr id="114698" name="Rectangle 10"/>
          <p:cNvSpPr>
            <a:spLocks noChangeArrowheads="1"/>
          </p:cNvSpPr>
          <p:nvPr/>
        </p:nvSpPr>
        <p:spPr bwMode="auto">
          <a:xfrm>
            <a:off x="3033713" y="4419600"/>
            <a:ext cx="596900"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disp</a:t>
            </a:r>
          </a:p>
        </p:txBody>
      </p:sp>
      <p:sp>
        <p:nvSpPr>
          <p:cNvPr id="114699" name="Line 11"/>
          <p:cNvSpPr>
            <a:spLocks noChangeShapeType="1"/>
          </p:cNvSpPr>
          <p:nvPr/>
        </p:nvSpPr>
        <p:spPr bwMode="auto">
          <a:xfrm>
            <a:off x="2744788" y="4370388"/>
            <a:ext cx="0" cy="3175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4700" name="Rectangle 12"/>
          <p:cNvSpPr>
            <a:spLocks noChangeArrowheads="1"/>
          </p:cNvSpPr>
          <p:nvPr/>
        </p:nvSpPr>
        <p:spPr bwMode="auto">
          <a:xfrm>
            <a:off x="1603375" y="4140200"/>
            <a:ext cx="412750"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20</a:t>
            </a:r>
          </a:p>
        </p:txBody>
      </p:sp>
      <p:sp>
        <p:nvSpPr>
          <p:cNvPr id="114701" name="Rectangle 13"/>
          <p:cNvSpPr>
            <a:spLocks noChangeArrowheads="1"/>
          </p:cNvSpPr>
          <p:nvPr/>
        </p:nvSpPr>
        <p:spPr bwMode="auto">
          <a:xfrm>
            <a:off x="3116263" y="4102100"/>
            <a:ext cx="412750"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12</a:t>
            </a:r>
          </a:p>
        </p:txBody>
      </p:sp>
      <p:sp>
        <p:nvSpPr>
          <p:cNvPr id="114702" name="Rectangle 14" descr="50%"/>
          <p:cNvSpPr>
            <a:spLocks noChangeArrowheads="1"/>
          </p:cNvSpPr>
          <p:nvPr/>
        </p:nvSpPr>
        <p:spPr bwMode="auto">
          <a:xfrm>
            <a:off x="2655888" y="3322638"/>
            <a:ext cx="82550" cy="34290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114703" name="Line 15"/>
          <p:cNvSpPr>
            <a:spLocks noChangeShapeType="1"/>
          </p:cNvSpPr>
          <p:nvPr/>
        </p:nvSpPr>
        <p:spPr bwMode="auto">
          <a:xfrm>
            <a:off x="3308350" y="3151188"/>
            <a:ext cx="317500"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14704" name="Line 16"/>
          <p:cNvSpPr>
            <a:spLocks noChangeShapeType="1"/>
          </p:cNvSpPr>
          <p:nvPr/>
        </p:nvSpPr>
        <p:spPr bwMode="auto">
          <a:xfrm flipH="1">
            <a:off x="2647950" y="3163888"/>
            <a:ext cx="288925"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14705" name="Rectangle 17"/>
          <p:cNvSpPr>
            <a:spLocks noChangeArrowheads="1"/>
          </p:cNvSpPr>
          <p:nvPr/>
        </p:nvSpPr>
        <p:spPr bwMode="auto">
          <a:xfrm>
            <a:off x="2798763" y="3287713"/>
            <a:ext cx="733425" cy="434975"/>
          </a:xfrm>
          <a:prstGeom prst="rect">
            <a:avLst/>
          </a:prstGeom>
          <a:noFill/>
          <a:ln w="9525">
            <a:noFill/>
            <a:miter lim="800000"/>
            <a:headEnd/>
            <a:tailEnd/>
          </a:ln>
        </p:spPr>
        <p:txBody>
          <a:bodyPr wrap="none" lIns="63500" tIns="25400" rIns="63500" bIns="25400">
            <a:spAutoFit/>
          </a:bodyPr>
          <a:lstStyle/>
          <a:p>
            <a:pPr algn="ctr">
              <a:lnSpc>
                <a:spcPct val="90000"/>
              </a:lnSpc>
            </a:pPr>
            <a:r>
              <a:rPr kumimoji="1" lang="en-US" altLang="zh-TW" sz="1400" b="1">
                <a:latin typeface="Arial" pitchFamily="34" charset="0"/>
              </a:rPr>
              <a:t>cache </a:t>
            </a:r>
          </a:p>
          <a:p>
            <a:pPr algn="ctr">
              <a:lnSpc>
                <a:spcPct val="90000"/>
              </a:lnSpc>
            </a:pPr>
            <a:r>
              <a:rPr kumimoji="1" lang="en-US" altLang="zh-TW" sz="1400" b="1">
                <a:latin typeface="Arial" pitchFamily="34" charset="0"/>
              </a:rPr>
              <a:t>index</a:t>
            </a:r>
          </a:p>
        </p:txBody>
      </p:sp>
      <p:sp>
        <p:nvSpPr>
          <p:cNvPr id="114706" name="Line 18"/>
          <p:cNvSpPr>
            <a:spLocks noChangeShapeType="1"/>
          </p:cNvSpPr>
          <p:nvPr/>
        </p:nvSpPr>
        <p:spPr bwMode="auto">
          <a:xfrm flipV="1">
            <a:off x="2703513" y="3671888"/>
            <a:ext cx="0" cy="3175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14707" name="Line 19"/>
          <p:cNvSpPr>
            <a:spLocks noChangeShapeType="1"/>
          </p:cNvSpPr>
          <p:nvPr/>
        </p:nvSpPr>
        <p:spPr bwMode="auto">
          <a:xfrm>
            <a:off x="2703513" y="3989388"/>
            <a:ext cx="1884362"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4708" name="Line 20"/>
          <p:cNvSpPr>
            <a:spLocks noChangeShapeType="1"/>
          </p:cNvSpPr>
          <p:nvPr/>
        </p:nvSpPr>
        <p:spPr bwMode="auto">
          <a:xfrm>
            <a:off x="2744788" y="3671888"/>
            <a:ext cx="0" cy="698500"/>
          </a:xfrm>
          <a:prstGeom prst="line">
            <a:avLst/>
          </a:prstGeom>
          <a:noFill/>
          <a:ln w="12700">
            <a:solidFill>
              <a:schemeClr val="tx1"/>
            </a:solidFill>
            <a:prstDash val="sysDot"/>
            <a:round/>
            <a:headEnd type="none" w="sm" len="sm"/>
            <a:tailEnd type="none" w="sm" len="sm"/>
          </a:ln>
        </p:spPr>
        <p:txBody>
          <a:bodyPr wrap="none" anchor="ctr"/>
          <a:lstStyle/>
          <a:p>
            <a:endParaRPr lang="zh-TW" altLang="en-US"/>
          </a:p>
        </p:txBody>
      </p:sp>
      <p:sp>
        <p:nvSpPr>
          <p:cNvPr id="114709" name="Rectangle 21"/>
          <p:cNvSpPr>
            <a:spLocks noChangeArrowheads="1"/>
          </p:cNvSpPr>
          <p:nvPr/>
        </p:nvSpPr>
        <p:spPr bwMode="auto">
          <a:xfrm>
            <a:off x="4622800" y="3352800"/>
            <a:ext cx="3962400" cy="827088"/>
          </a:xfrm>
          <a:prstGeom prst="rect">
            <a:avLst/>
          </a:prstGeom>
          <a:noFill/>
          <a:ln w="9525">
            <a:noFill/>
            <a:miter lim="800000"/>
            <a:headEnd/>
            <a:tailEnd/>
          </a:ln>
        </p:spPr>
        <p:txBody>
          <a:bodyPr lIns="63500" tIns="25400" rIns="63500" bIns="25400">
            <a:spAutoFit/>
          </a:bodyPr>
          <a:lstStyle/>
          <a:p>
            <a:pPr>
              <a:lnSpc>
                <a:spcPct val="85000"/>
              </a:lnSpc>
            </a:pPr>
            <a:r>
              <a:rPr kumimoji="1" lang="en-US" altLang="zh-TW" sz="2000" b="1">
                <a:latin typeface="Arial" pitchFamily="34" charset="0"/>
              </a:rPr>
              <a:t>This bit is changed by VA translation, but is needed for cache lookup</a:t>
            </a:r>
          </a:p>
        </p:txBody>
      </p:sp>
      <p:sp>
        <p:nvSpPr>
          <p:cNvPr id="114710" name="Rectangle 22"/>
          <p:cNvSpPr>
            <a:spLocks noChangeArrowheads="1"/>
          </p:cNvSpPr>
          <p:nvPr/>
        </p:nvSpPr>
        <p:spPr bwMode="auto">
          <a:xfrm>
            <a:off x="4600575" y="4267200"/>
            <a:ext cx="4975225" cy="1085850"/>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u="sng">
                <a:latin typeface="Arial" pitchFamily="34" charset="0"/>
              </a:rPr>
              <a:t>Solutions:</a:t>
            </a:r>
            <a:endParaRPr kumimoji="1" lang="en-US" altLang="zh-TW" sz="2000" b="1">
              <a:latin typeface="Arial" pitchFamily="34" charset="0"/>
            </a:endParaRPr>
          </a:p>
          <a:p>
            <a:pPr>
              <a:lnSpc>
                <a:spcPct val="85000"/>
              </a:lnSpc>
            </a:pPr>
            <a:r>
              <a:rPr kumimoji="1" lang="en-US" altLang="zh-TW" sz="2000" b="1">
                <a:latin typeface="Arial" pitchFamily="34" charset="0"/>
              </a:rPr>
              <a:t>      go to 8K byte page sizes;</a:t>
            </a:r>
          </a:p>
          <a:p>
            <a:pPr>
              <a:lnSpc>
                <a:spcPct val="85000"/>
              </a:lnSpc>
            </a:pPr>
            <a:r>
              <a:rPr kumimoji="1" lang="en-US" altLang="zh-TW" sz="2000" b="1">
                <a:latin typeface="Arial" pitchFamily="34" charset="0"/>
              </a:rPr>
              <a:t>      go to 2 way set associative cache</a:t>
            </a:r>
          </a:p>
          <a:p>
            <a:pPr>
              <a:lnSpc>
                <a:spcPct val="85000"/>
              </a:lnSpc>
            </a:pPr>
            <a:r>
              <a:rPr kumimoji="1" lang="en-US" altLang="zh-TW" sz="2000" b="1">
                <a:latin typeface="Arial" pitchFamily="34" charset="0"/>
              </a:rPr>
              <a:t>      SW guarantee VA[13]=PA[13]</a:t>
            </a:r>
          </a:p>
        </p:txBody>
      </p:sp>
      <p:sp>
        <p:nvSpPr>
          <p:cNvPr id="114711" name="Rectangle 23"/>
          <p:cNvSpPr>
            <a:spLocks noChangeArrowheads="1"/>
          </p:cNvSpPr>
          <p:nvPr/>
        </p:nvSpPr>
        <p:spPr bwMode="auto">
          <a:xfrm>
            <a:off x="2978150" y="5416550"/>
            <a:ext cx="1238250" cy="901700"/>
          </a:xfrm>
          <a:prstGeom prst="rect">
            <a:avLst/>
          </a:prstGeom>
          <a:noFill/>
          <a:ln w="12700">
            <a:solidFill>
              <a:schemeClr val="tx1"/>
            </a:solidFill>
            <a:miter lim="800000"/>
            <a:headEnd/>
            <a:tailEnd/>
          </a:ln>
        </p:spPr>
        <p:txBody>
          <a:bodyPr wrap="none" anchor="ctr"/>
          <a:lstStyle/>
          <a:p>
            <a:endParaRPr lang="zh-TW" altLang="en-US"/>
          </a:p>
        </p:txBody>
      </p:sp>
      <p:sp>
        <p:nvSpPr>
          <p:cNvPr id="114712" name="Rectangle 24"/>
          <p:cNvSpPr>
            <a:spLocks noChangeArrowheads="1"/>
          </p:cNvSpPr>
          <p:nvPr/>
        </p:nvSpPr>
        <p:spPr bwMode="auto">
          <a:xfrm>
            <a:off x="4478338" y="5416550"/>
            <a:ext cx="1279525" cy="901700"/>
          </a:xfrm>
          <a:prstGeom prst="rect">
            <a:avLst/>
          </a:prstGeom>
          <a:noFill/>
          <a:ln w="12700">
            <a:solidFill>
              <a:schemeClr val="tx1"/>
            </a:solidFill>
            <a:miter lim="800000"/>
            <a:headEnd/>
            <a:tailEnd/>
          </a:ln>
        </p:spPr>
        <p:txBody>
          <a:bodyPr wrap="none" anchor="ctr"/>
          <a:lstStyle/>
          <a:p>
            <a:endParaRPr lang="zh-TW" altLang="en-US"/>
          </a:p>
        </p:txBody>
      </p:sp>
      <p:sp>
        <p:nvSpPr>
          <p:cNvPr id="114713" name="Line 25"/>
          <p:cNvSpPr>
            <a:spLocks noChangeShapeType="1"/>
          </p:cNvSpPr>
          <p:nvPr/>
        </p:nvSpPr>
        <p:spPr bwMode="auto">
          <a:xfrm>
            <a:off x="2971800" y="5740400"/>
            <a:ext cx="1252538"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4714" name="Line 26"/>
          <p:cNvSpPr>
            <a:spLocks noChangeShapeType="1"/>
          </p:cNvSpPr>
          <p:nvPr/>
        </p:nvSpPr>
        <p:spPr bwMode="auto">
          <a:xfrm>
            <a:off x="2971800" y="5905500"/>
            <a:ext cx="1252538"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4715" name="Line 27"/>
          <p:cNvSpPr>
            <a:spLocks noChangeShapeType="1"/>
          </p:cNvSpPr>
          <p:nvPr/>
        </p:nvSpPr>
        <p:spPr bwMode="auto">
          <a:xfrm>
            <a:off x="4471988" y="5740400"/>
            <a:ext cx="1292225"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4716" name="Line 28"/>
          <p:cNvSpPr>
            <a:spLocks noChangeShapeType="1"/>
          </p:cNvSpPr>
          <p:nvPr/>
        </p:nvSpPr>
        <p:spPr bwMode="auto">
          <a:xfrm>
            <a:off x="4498975" y="5905500"/>
            <a:ext cx="1265238"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4717" name="Rectangle 29"/>
          <p:cNvSpPr>
            <a:spLocks noChangeArrowheads="1"/>
          </p:cNvSpPr>
          <p:nvPr/>
        </p:nvSpPr>
        <p:spPr bwMode="auto">
          <a:xfrm>
            <a:off x="5875338" y="5700713"/>
            <a:ext cx="45402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1</a:t>
            </a:r>
            <a:r>
              <a:rPr kumimoji="1" lang="en-US" altLang="zh-TW" sz="1800" b="1">
                <a:latin typeface="Arial" pitchFamily="34" charset="0"/>
              </a:rPr>
              <a:t>K</a:t>
            </a:r>
          </a:p>
        </p:txBody>
      </p:sp>
      <p:sp>
        <p:nvSpPr>
          <p:cNvPr id="114718" name="Line 30"/>
          <p:cNvSpPr>
            <a:spLocks noChangeShapeType="1"/>
          </p:cNvSpPr>
          <p:nvPr/>
        </p:nvSpPr>
        <p:spPr bwMode="auto">
          <a:xfrm flipV="1">
            <a:off x="6067425" y="5397500"/>
            <a:ext cx="0" cy="2794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14719" name="Line 31"/>
          <p:cNvSpPr>
            <a:spLocks noChangeShapeType="1"/>
          </p:cNvSpPr>
          <p:nvPr/>
        </p:nvSpPr>
        <p:spPr bwMode="auto">
          <a:xfrm>
            <a:off x="6067425" y="5930900"/>
            <a:ext cx="0" cy="4191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14720" name="Rectangle 32"/>
          <p:cNvSpPr>
            <a:spLocks noChangeArrowheads="1"/>
          </p:cNvSpPr>
          <p:nvPr/>
        </p:nvSpPr>
        <p:spPr bwMode="auto">
          <a:xfrm>
            <a:off x="3508375" y="6094413"/>
            <a:ext cx="274638"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4</a:t>
            </a:r>
          </a:p>
        </p:txBody>
      </p:sp>
      <p:sp>
        <p:nvSpPr>
          <p:cNvPr id="114721" name="Rectangle 33"/>
          <p:cNvSpPr>
            <a:spLocks noChangeArrowheads="1"/>
          </p:cNvSpPr>
          <p:nvPr/>
        </p:nvSpPr>
        <p:spPr bwMode="auto">
          <a:xfrm>
            <a:off x="5008563" y="6094413"/>
            <a:ext cx="274637"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4</a:t>
            </a:r>
          </a:p>
        </p:txBody>
      </p:sp>
      <p:sp>
        <p:nvSpPr>
          <p:cNvPr id="114722" name="Line 34"/>
          <p:cNvSpPr>
            <a:spLocks noChangeShapeType="1"/>
          </p:cNvSpPr>
          <p:nvPr/>
        </p:nvSpPr>
        <p:spPr bwMode="auto">
          <a:xfrm flipV="1">
            <a:off x="2449513" y="5816600"/>
            <a:ext cx="0" cy="6223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4723" name="Line 35"/>
          <p:cNvSpPr>
            <a:spLocks noChangeShapeType="1"/>
          </p:cNvSpPr>
          <p:nvPr/>
        </p:nvSpPr>
        <p:spPr bwMode="auto">
          <a:xfrm>
            <a:off x="2449513" y="5816600"/>
            <a:ext cx="522287"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14724" name="Line 36"/>
          <p:cNvSpPr>
            <a:spLocks noChangeShapeType="1"/>
          </p:cNvSpPr>
          <p:nvPr/>
        </p:nvSpPr>
        <p:spPr bwMode="auto">
          <a:xfrm>
            <a:off x="2284413" y="5981700"/>
            <a:ext cx="357187" cy="2159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4725" name="Rectangle 37"/>
          <p:cNvSpPr>
            <a:spLocks noChangeArrowheads="1"/>
          </p:cNvSpPr>
          <p:nvPr/>
        </p:nvSpPr>
        <p:spPr bwMode="auto">
          <a:xfrm>
            <a:off x="1912938" y="5840413"/>
            <a:ext cx="41275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10</a:t>
            </a:r>
          </a:p>
        </p:txBody>
      </p:sp>
      <p:sp>
        <p:nvSpPr>
          <p:cNvPr id="114726" name="Rectangle 38"/>
          <p:cNvSpPr>
            <a:spLocks noChangeArrowheads="1"/>
          </p:cNvSpPr>
          <p:nvPr/>
        </p:nvSpPr>
        <p:spPr bwMode="auto">
          <a:xfrm>
            <a:off x="6494463" y="5675313"/>
            <a:ext cx="1471612" cy="750887"/>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rPr>
              <a:t>2-</a:t>
            </a:r>
            <a:r>
              <a:rPr kumimoji="1" lang="en-US" altLang="zh-TW" sz="1800" b="1">
                <a:latin typeface="Arial" pitchFamily="34" charset="0"/>
              </a:rPr>
              <a:t>way set</a:t>
            </a:r>
            <a:br>
              <a:rPr kumimoji="1" lang="en-US" altLang="zh-TW" sz="1800" b="1">
                <a:latin typeface="Arial" pitchFamily="34" charset="0"/>
              </a:rPr>
            </a:br>
            <a:r>
              <a:rPr kumimoji="1" lang="en-US" altLang="zh-TW" sz="1800" b="1">
                <a:latin typeface="Arial" pitchFamily="34" charset="0"/>
              </a:rPr>
              <a:t>associative</a:t>
            </a:r>
            <a:br>
              <a:rPr kumimoji="1" lang="en-US" altLang="zh-TW" sz="1800" b="1">
                <a:latin typeface="Arial" pitchFamily="34" charset="0"/>
              </a:rPr>
            </a:br>
            <a:r>
              <a:rPr kumimoji="1" lang="en-US" altLang="zh-TW" sz="1800" b="1">
                <a:latin typeface="Arial" pitchFamily="34" charset="0"/>
              </a:rPr>
              <a:t>cache</a:t>
            </a:r>
          </a:p>
        </p:txBody>
      </p:sp>
      <p:sp>
        <p:nvSpPr>
          <p:cNvPr id="114727" name="Rectangle 39"/>
          <p:cNvSpPr>
            <a:spLocks noGrp="1" noChangeArrowheads="1"/>
          </p:cNvSpPr>
          <p:nvPr>
            <p:ph type="title"/>
          </p:nvPr>
        </p:nvSpPr>
        <p:spPr>
          <a:xfrm>
            <a:off x="742950" y="173038"/>
            <a:ext cx="8420100" cy="901700"/>
          </a:xfrm>
        </p:spPr>
        <p:txBody>
          <a:bodyPr/>
          <a:lstStyle/>
          <a:p>
            <a:r>
              <a:rPr lang="en-US" altLang="zh-TW" dirty="0">
                <a:solidFill>
                  <a:schemeClr val="bg2"/>
                </a:solidFill>
              </a:rPr>
              <a:t>Problem with Overlapped Access</a:t>
            </a:r>
          </a:p>
        </p:txBody>
      </p:sp>
      <p:sp>
        <p:nvSpPr>
          <p:cNvPr id="114728" name="Rectangle 40"/>
          <p:cNvSpPr>
            <a:spLocks noGrp="1" noChangeArrowheads="1"/>
          </p:cNvSpPr>
          <p:nvPr>
            <p:ph type="body" idx="1"/>
          </p:nvPr>
        </p:nvSpPr>
        <p:spPr/>
        <p:txBody>
          <a:bodyPr/>
          <a:lstStyle/>
          <a:p>
            <a:r>
              <a:rPr lang="en-US" altLang="zh-TW"/>
              <a:t>Address bits to index into cache must not change as a result of VA translation</a:t>
            </a:r>
          </a:p>
          <a:p>
            <a:pPr lvl="1"/>
            <a:r>
              <a:rPr lang="en-US" altLang="zh-TW"/>
              <a:t>Limits to small caches, large page sizes, or high n-way set associativity if want a large cache</a:t>
            </a:r>
          </a:p>
          <a:p>
            <a:pPr lvl="1"/>
            <a:r>
              <a:rPr lang="en-US" altLang="zh-TW"/>
              <a:t>Ex.: cache is 8K bytes instead of 4K:</a:t>
            </a:r>
          </a:p>
        </p:txBody>
      </p:sp>
      <p:sp>
        <p:nvSpPr>
          <p:cNvPr id="114729" name="投影片編號版面配置區 1"/>
          <p:cNvSpPr>
            <a:spLocks noGrp="1"/>
          </p:cNvSpPr>
          <p:nvPr>
            <p:ph type="sldNum" sz="quarter" idx="12"/>
          </p:nvPr>
        </p:nvSpPr>
        <p:spPr>
          <a:noFill/>
          <a:ln>
            <a:miter lim="800000"/>
            <a:headEnd/>
            <a:tailEnd/>
          </a:ln>
        </p:spPr>
        <p:txBody>
          <a:bodyPr/>
          <a:lstStyle/>
          <a:p>
            <a:pPr defTabSz="762000"/>
            <a:fld id="{9C812B73-D282-4BA3-8D69-1C2FBC35B0A4}" type="slidenum">
              <a:rPr lang="zh-TW" altLang="en-US"/>
              <a:pPr defTabSz="762000"/>
              <a:t>115</a:t>
            </a:fld>
            <a:endParaRPr lang="en-US" altLang="zh-TW"/>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6147" name="Rectangle 3"/>
          <p:cNvSpPr>
            <a:spLocks noGrp="1" noChangeArrowheads="1"/>
          </p:cNvSpPr>
          <p:nvPr>
            <p:ph type="body" idx="1"/>
          </p:nvPr>
        </p:nvSpPr>
        <p:spPr>
          <a:xfrm>
            <a:off x="742950" y="10715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t>Address sub-division</a:t>
            </a:r>
          </a:p>
          <a:p>
            <a:pPr lvl="1"/>
            <a:r>
              <a:rPr lang="en-US" altLang="zh-TW" sz="2000" dirty="0"/>
              <a:t>Cache hit and miss</a:t>
            </a:r>
          </a:p>
          <a:p>
            <a:pPr lvl="1"/>
            <a:r>
              <a:rPr lang="en-US" altLang="zh-TW" sz="2000" dirty="0"/>
              <a:t>Memory support</a:t>
            </a:r>
          </a:p>
          <a:p>
            <a:r>
              <a:rPr lang="en-US" altLang="zh-TW" sz="2000" dirty="0"/>
              <a:t>Measuring cache performance</a:t>
            </a:r>
          </a:p>
          <a:p>
            <a:r>
              <a:rPr lang="en-US" altLang="zh-TW" sz="2000" dirty="0"/>
              <a:t>Improving cache performance</a:t>
            </a:r>
          </a:p>
          <a:p>
            <a:pPr lvl="1"/>
            <a:r>
              <a:rPr lang="en-US" altLang="zh-TW" sz="2000" dirty="0"/>
              <a:t>Set associative cache</a:t>
            </a:r>
          </a:p>
          <a:p>
            <a:pPr lvl="1"/>
            <a:r>
              <a:rPr lang="en-US" altLang="zh-TW" sz="2000" dirty="0"/>
              <a:t>Multiple level cache</a:t>
            </a:r>
          </a:p>
          <a:p>
            <a:r>
              <a:rPr lang="en-US" altLang="zh-TW" sz="2000" dirty="0"/>
              <a:t>Virtual memory</a:t>
            </a:r>
          </a:p>
          <a:p>
            <a:pPr lvl="1"/>
            <a:r>
              <a:rPr lang="en-US" altLang="zh-TW" sz="2000" dirty="0"/>
              <a:t>Basics</a:t>
            </a:r>
          </a:p>
          <a:p>
            <a:pPr lvl="1"/>
            <a:r>
              <a:rPr lang="en-US" altLang="zh-TW" sz="2000" dirty="0"/>
              <a:t>Issues in virtual memory</a:t>
            </a:r>
          </a:p>
          <a:p>
            <a:pPr lvl="1"/>
            <a:r>
              <a:rPr lang="en-US" altLang="zh-TW" sz="2000" dirty="0"/>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t>TLB and cache</a:t>
            </a:r>
          </a:p>
          <a:p>
            <a:r>
              <a:rPr lang="en-US" altLang="zh-TW" sz="2000" dirty="0">
                <a:solidFill>
                  <a:schemeClr val="accent2"/>
                </a:solidFill>
              </a:rPr>
              <a:t>A common framework for memory hierarchy</a:t>
            </a:r>
          </a:p>
        </p:txBody>
      </p:sp>
      <p:sp>
        <p:nvSpPr>
          <p:cNvPr id="6148"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21079BBA-C287-4BD2-9D77-9C0655332BFF}" type="slidenum">
              <a:rPr kumimoji="0" lang="zh-TW" altLang="en-US" sz="1400" smtClean="0">
                <a:latin typeface="Arial" pitchFamily="34" charset="0"/>
              </a:rPr>
              <a:pPr/>
              <a:t>116</a:t>
            </a:fld>
            <a:endParaRPr kumimoji="0" lang="en-US" altLang="zh-TW" sz="1400">
              <a:latin typeface="Arial" pitchFamily="34" charset="0"/>
            </a:endParaRPr>
          </a:p>
        </p:txBody>
      </p:sp>
    </p:spTree>
    <p:extLst>
      <p:ext uri="{BB962C8B-B14F-4D97-AF65-F5344CB8AC3E}">
        <p14:creationId xmlns:p14="http://schemas.microsoft.com/office/powerpoint/2010/main" val="36059719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742950" y="173038"/>
            <a:ext cx="8420100" cy="901700"/>
          </a:xfrm>
        </p:spPr>
        <p:txBody>
          <a:bodyPr/>
          <a:lstStyle/>
          <a:p>
            <a:r>
              <a:rPr lang="en-US" altLang="zh-TW"/>
              <a:t>The Memory Hierarchy</a:t>
            </a:r>
            <a:endParaRPr lang="en-AU" altLang="zh-TW">
              <a:ea typeface="新細明體" pitchFamily="18" charset="-120"/>
            </a:endParaRPr>
          </a:p>
        </p:txBody>
      </p:sp>
      <p:sp>
        <p:nvSpPr>
          <p:cNvPr id="117763" name="Rectangle 3"/>
          <p:cNvSpPr>
            <a:spLocks noGrp="1" noChangeArrowheads="1"/>
          </p:cNvSpPr>
          <p:nvPr>
            <p:ph type="body" idx="1"/>
          </p:nvPr>
        </p:nvSpPr>
        <p:spPr>
          <a:xfrm>
            <a:off x="742950" y="1946275"/>
            <a:ext cx="8420100" cy="4365625"/>
          </a:xfrm>
        </p:spPr>
        <p:txBody>
          <a:bodyPr/>
          <a:lstStyle/>
          <a:p>
            <a:r>
              <a:rPr lang="en-US" altLang="zh-TW"/>
              <a:t>Common principles apply at all levels of the memory hierarchy</a:t>
            </a:r>
          </a:p>
          <a:p>
            <a:pPr lvl="1"/>
            <a:r>
              <a:rPr lang="en-US" altLang="zh-TW"/>
              <a:t>Based on notions of caching</a:t>
            </a:r>
          </a:p>
          <a:p>
            <a:r>
              <a:rPr lang="en-US" altLang="zh-TW"/>
              <a:t>At each level in the hierarchy</a:t>
            </a:r>
          </a:p>
          <a:p>
            <a:pPr lvl="1"/>
            <a:r>
              <a:rPr lang="en-US" altLang="zh-TW"/>
              <a:t>Block placement</a:t>
            </a:r>
          </a:p>
          <a:p>
            <a:pPr lvl="1"/>
            <a:r>
              <a:rPr lang="en-US" altLang="zh-TW"/>
              <a:t>Finding a block</a:t>
            </a:r>
          </a:p>
          <a:p>
            <a:pPr lvl="1"/>
            <a:r>
              <a:rPr lang="en-US" altLang="zh-TW"/>
              <a:t>Replacement on a miss</a:t>
            </a:r>
          </a:p>
          <a:p>
            <a:pPr lvl="1"/>
            <a:r>
              <a:rPr lang="en-US" altLang="zh-TW"/>
              <a:t>Write policy</a:t>
            </a:r>
            <a:endParaRPr lang="en-AU" altLang="zh-TW">
              <a:ea typeface="新細明體" pitchFamily="18" charset="-120"/>
            </a:endParaRPr>
          </a:p>
        </p:txBody>
      </p:sp>
      <p:sp>
        <p:nvSpPr>
          <p:cNvPr id="117764" name="Text Box 5"/>
          <p:cNvSpPr txBox="1">
            <a:spLocks noChangeArrowheads="1"/>
          </p:cNvSpPr>
          <p:nvPr/>
        </p:nvSpPr>
        <p:spPr bwMode="auto">
          <a:xfrm>
            <a:off x="741363" y="1258888"/>
            <a:ext cx="3060700" cy="457200"/>
          </a:xfrm>
          <a:prstGeom prst="rect">
            <a:avLst/>
          </a:prstGeom>
          <a:solidFill>
            <a:schemeClr val="accent1"/>
          </a:solidFill>
          <a:ln w="9525">
            <a:noFill/>
            <a:miter lim="800000"/>
            <a:headEnd/>
            <a:tailEnd/>
          </a:ln>
        </p:spPr>
        <p:txBody>
          <a:bodyPr wrap="none">
            <a:spAutoFit/>
          </a:bodyPr>
          <a:lstStyle/>
          <a:p>
            <a:r>
              <a:rPr lang="en-US" altLang="zh-TW" b="1">
                <a:solidFill>
                  <a:schemeClr val="folHlink"/>
                </a:solidFill>
                <a:latin typeface="Arial Black" pitchFamily="34" charset="0"/>
              </a:rPr>
              <a:t>The BIG Picture</a:t>
            </a:r>
          </a:p>
        </p:txBody>
      </p:sp>
      <p:sp>
        <p:nvSpPr>
          <p:cNvPr id="117765" name="投影片編號版面配置區 1"/>
          <p:cNvSpPr>
            <a:spLocks noGrp="1"/>
          </p:cNvSpPr>
          <p:nvPr>
            <p:ph type="sldNum" sz="quarter" idx="12"/>
          </p:nvPr>
        </p:nvSpPr>
        <p:spPr>
          <a:noFill/>
          <a:ln>
            <a:miter lim="800000"/>
            <a:headEnd/>
            <a:tailEnd/>
          </a:ln>
        </p:spPr>
        <p:txBody>
          <a:bodyPr/>
          <a:lstStyle/>
          <a:p>
            <a:pPr defTabSz="762000"/>
            <a:fld id="{6ABCA0B7-FB57-4835-A0C8-1474B8209F20}" type="slidenum">
              <a:rPr lang="zh-TW" altLang="en-US"/>
              <a:pPr defTabSz="762000"/>
              <a:t>117</a:t>
            </a:fld>
            <a:endParaRPr lang="en-US" altLang="zh-TW"/>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742950" y="173038"/>
            <a:ext cx="8420100" cy="901700"/>
          </a:xfrm>
        </p:spPr>
        <p:txBody>
          <a:bodyPr/>
          <a:lstStyle/>
          <a:p>
            <a:r>
              <a:rPr lang="en-US" altLang="zh-TW"/>
              <a:t>Block Placement</a:t>
            </a:r>
            <a:endParaRPr lang="en-AU" altLang="zh-TW">
              <a:ea typeface="新細明體" pitchFamily="18" charset="-120"/>
            </a:endParaRPr>
          </a:p>
        </p:txBody>
      </p:sp>
      <p:sp>
        <p:nvSpPr>
          <p:cNvPr id="118787" name="Rectangle 3"/>
          <p:cNvSpPr>
            <a:spLocks noGrp="1" noChangeArrowheads="1"/>
          </p:cNvSpPr>
          <p:nvPr>
            <p:ph type="body" idx="1"/>
          </p:nvPr>
        </p:nvSpPr>
        <p:spPr/>
        <p:txBody>
          <a:bodyPr/>
          <a:lstStyle/>
          <a:p>
            <a:r>
              <a:rPr lang="en-US" altLang="zh-TW"/>
              <a:t>Determined by associativity</a:t>
            </a:r>
          </a:p>
          <a:p>
            <a:pPr lvl="1"/>
            <a:r>
              <a:rPr lang="en-US" altLang="zh-TW"/>
              <a:t>Direct mapped (1-way associative)</a:t>
            </a:r>
          </a:p>
          <a:p>
            <a:pPr lvl="2"/>
            <a:r>
              <a:rPr lang="en-US" altLang="zh-TW"/>
              <a:t>One choice for placement</a:t>
            </a:r>
          </a:p>
          <a:p>
            <a:pPr lvl="1"/>
            <a:r>
              <a:rPr lang="en-US" altLang="zh-TW"/>
              <a:t>n-way set associative</a:t>
            </a:r>
          </a:p>
          <a:p>
            <a:pPr lvl="2"/>
            <a:r>
              <a:rPr lang="en-US" altLang="zh-TW"/>
              <a:t>n choices within a set</a:t>
            </a:r>
          </a:p>
          <a:p>
            <a:pPr lvl="1"/>
            <a:r>
              <a:rPr lang="en-US" altLang="zh-TW"/>
              <a:t>Fully associative</a:t>
            </a:r>
          </a:p>
          <a:p>
            <a:pPr lvl="2"/>
            <a:r>
              <a:rPr lang="en-US" altLang="zh-TW"/>
              <a:t>Any location</a:t>
            </a:r>
          </a:p>
          <a:p>
            <a:r>
              <a:rPr lang="en-US" altLang="zh-TW"/>
              <a:t>Higher associativity reduces miss rate</a:t>
            </a:r>
          </a:p>
          <a:p>
            <a:pPr lvl="1"/>
            <a:r>
              <a:rPr lang="en-US" altLang="zh-TW"/>
              <a:t>Increases complexity, cost, and access time</a:t>
            </a:r>
            <a:endParaRPr lang="en-AU" altLang="zh-TW">
              <a:ea typeface="新細明體" pitchFamily="18" charset="-120"/>
            </a:endParaRPr>
          </a:p>
        </p:txBody>
      </p:sp>
      <p:sp>
        <p:nvSpPr>
          <p:cNvPr id="118788" name="投影片編號版面配置區 1"/>
          <p:cNvSpPr>
            <a:spLocks noGrp="1"/>
          </p:cNvSpPr>
          <p:nvPr>
            <p:ph type="sldNum" sz="quarter" idx="12"/>
          </p:nvPr>
        </p:nvSpPr>
        <p:spPr>
          <a:noFill/>
          <a:ln>
            <a:miter lim="800000"/>
            <a:headEnd/>
            <a:tailEnd/>
          </a:ln>
        </p:spPr>
        <p:txBody>
          <a:bodyPr/>
          <a:lstStyle/>
          <a:p>
            <a:pPr defTabSz="762000"/>
            <a:fld id="{2722B512-B588-44D1-9734-066F55209D8B}" type="slidenum">
              <a:rPr lang="zh-TW" altLang="en-US"/>
              <a:pPr defTabSz="762000"/>
              <a:t>118</a:t>
            </a:fld>
            <a:endParaRPr lang="en-US" altLang="zh-TW"/>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42950" y="173038"/>
            <a:ext cx="8420100" cy="901700"/>
          </a:xfrm>
        </p:spPr>
        <p:txBody>
          <a:bodyPr/>
          <a:lstStyle/>
          <a:p>
            <a:r>
              <a:rPr lang="en-US" altLang="zh-TW"/>
              <a:t>Summary of Memory Hierarchy</a:t>
            </a:r>
          </a:p>
        </p:txBody>
      </p:sp>
      <p:sp>
        <p:nvSpPr>
          <p:cNvPr id="21507" name="Rectangle 3"/>
          <p:cNvSpPr>
            <a:spLocks noGrp="1" noChangeArrowheads="1"/>
          </p:cNvSpPr>
          <p:nvPr>
            <p:ph type="body" idx="1"/>
          </p:nvPr>
        </p:nvSpPr>
        <p:spPr/>
        <p:txBody>
          <a:bodyPr/>
          <a:lstStyle/>
          <a:p>
            <a:r>
              <a:rPr lang="en-US" altLang="zh-TW"/>
              <a:t>Two different types of locality:</a:t>
            </a:r>
          </a:p>
          <a:p>
            <a:pPr lvl="1"/>
            <a:r>
              <a:rPr lang="en-US" altLang="zh-TW"/>
              <a:t>Temporal Locality (Locality in Time)</a:t>
            </a:r>
          </a:p>
          <a:p>
            <a:pPr lvl="1"/>
            <a:r>
              <a:rPr lang="en-US" altLang="zh-TW"/>
              <a:t>Spatial Locality (Locality in Space)</a:t>
            </a:r>
          </a:p>
          <a:p>
            <a:r>
              <a:rPr lang="en-US" altLang="zh-TW"/>
              <a:t>Using the principle of locality:</a:t>
            </a:r>
          </a:p>
          <a:p>
            <a:pPr lvl="1"/>
            <a:r>
              <a:rPr lang="en-US" altLang="zh-TW"/>
              <a:t>Present the user with as much memory as is available in the cheapest technology.</a:t>
            </a:r>
          </a:p>
          <a:p>
            <a:pPr lvl="1"/>
            <a:r>
              <a:rPr lang="en-US" altLang="zh-TW"/>
              <a:t>Provide access at the speed offered by the fastest technology.</a:t>
            </a:r>
          </a:p>
          <a:p>
            <a:r>
              <a:rPr lang="en-US" altLang="zh-TW"/>
              <a:t>DRAM is slow but cheap and dense:</a:t>
            </a:r>
          </a:p>
          <a:p>
            <a:pPr lvl="1"/>
            <a:r>
              <a:rPr lang="en-US" altLang="zh-TW"/>
              <a:t>Good for presenting users with a BIG memory system</a:t>
            </a:r>
          </a:p>
          <a:p>
            <a:r>
              <a:rPr lang="en-US" altLang="zh-TW"/>
              <a:t>SRAM is fast but expensive, not very dense:</a:t>
            </a:r>
          </a:p>
          <a:p>
            <a:pPr lvl="1"/>
            <a:r>
              <a:rPr lang="en-US" altLang="zh-TW"/>
              <a:t>Good choice for providing users FAST accesses</a:t>
            </a:r>
          </a:p>
        </p:txBody>
      </p:sp>
      <p:sp>
        <p:nvSpPr>
          <p:cNvPr id="21508" name="投影片編號版面配置區 1"/>
          <p:cNvSpPr>
            <a:spLocks noGrp="1"/>
          </p:cNvSpPr>
          <p:nvPr>
            <p:ph type="sldNum" sz="quarter" idx="12"/>
          </p:nvPr>
        </p:nvSpPr>
        <p:spPr>
          <a:noFill/>
          <a:ln>
            <a:miter lim="800000"/>
            <a:headEnd/>
            <a:tailEnd/>
          </a:ln>
        </p:spPr>
        <p:txBody>
          <a:bodyPr/>
          <a:lstStyle/>
          <a:p>
            <a:pPr defTabSz="762000"/>
            <a:fld id="{CF9494AA-C41B-458A-931C-62D367EF8562}" type="slidenum">
              <a:rPr lang="zh-TW" altLang="en-US"/>
              <a:pPr defTabSz="762000"/>
              <a:t>11</a:t>
            </a:fld>
            <a:endParaRPr lang="en-US" altLang="zh-TW"/>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742950" y="173038"/>
            <a:ext cx="8420100" cy="901700"/>
          </a:xfrm>
        </p:spPr>
        <p:txBody>
          <a:bodyPr/>
          <a:lstStyle/>
          <a:p>
            <a:r>
              <a:rPr lang="en-US" altLang="zh-TW"/>
              <a:t>Finding a Block</a:t>
            </a:r>
            <a:endParaRPr lang="en-AU" altLang="zh-TW">
              <a:ea typeface="新細明體" pitchFamily="18" charset="-120"/>
            </a:endParaRPr>
          </a:p>
        </p:txBody>
      </p:sp>
      <p:sp>
        <p:nvSpPr>
          <p:cNvPr id="119811" name="Rectangle 3"/>
          <p:cNvSpPr>
            <a:spLocks noGrp="1" noChangeArrowheads="1"/>
          </p:cNvSpPr>
          <p:nvPr>
            <p:ph type="body" idx="1"/>
          </p:nvPr>
        </p:nvSpPr>
        <p:spPr>
          <a:xfrm>
            <a:off x="742950" y="3944938"/>
            <a:ext cx="8420100" cy="2366962"/>
          </a:xfrm>
        </p:spPr>
        <p:txBody>
          <a:bodyPr/>
          <a:lstStyle/>
          <a:p>
            <a:r>
              <a:rPr lang="en-US" altLang="zh-TW"/>
              <a:t>Hardware caches</a:t>
            </a:r>
          </a:p>
          <a:p>
            <a:pPr lvl="1"/>
            <a:r>
              <a:rPr lang="en-US" altLang="zh-TW"/>
              <a:t>Reduce comparisons to reduce cost</a:t>
            </a:r>
          </a:p>
          <a:p>
            <a:r>
              <a:rPr lang="en-US" altLang="zh-TW"/>
              <a:t>Virtual memory</a:t>
            </a:r>
          </a:p>
          <a:p>
            <a:pPr lvl="1"/>
            <a:r>
              <a:rPr lang="en-US" altLang="zh-TW"/>
              <a:t>Full table lookup makes full associativity feasible</a:t>
            </a:r>
          </a:p>
          <a:p>
            <a:pPr lvl="1"/>
            <a:r>
              <a:rPr lang="en-US" altLang="zh-TW"/>
              <a:t>Benefit in reduced miss rate</a:t>
            </a:r>
            <a:endParaRPr lang="en-AU" altLang="zh-TW">
              <a:ea typeface="新細明體" pitchFamily="18" charset="-120"/>
            </a:endParaRPr>
          </a:p>
        </p:txBody>
      </p:sp>
      <p:graphicFrame>
        <p:nvGraphicFramePr>
          <p:cNvPr id="769053" name="Group 29"/>
          <p:cNvGraphicFramePr>
            <a:graphicFrameLocks noGrp="1"/>
          </p:cNvGraphicFramePr>
          <p:nvPr/>
        </p:nvGraphicFramePr>
        <p:xfrm>
          <a:off x="1076325" y="1397000"/>
          <a:ext cx="8191500" cy="2103437"/>
        </p:xfrm>
        <a:graphic>
          <a:graphicData uri="http://schemas.openxmlformats.org/drawingml/2006/table">
            <a:tbl>
              <a:tblPr/>
              <a:tblGrid>
                <a:gridCol w="2730500">
                  <a:extLst>
                    <a:ext uri="{9D8B030D-6E8A-4147-A177-3AD203B41FA5}">
                      <a16:colId xmlns:a16="http://schemas.microsoft.com/office/drawing/2014/main" val="20000"/>
                    </a:ext>
                  </a:extLst>
                </a:gridCol>
                <a:gridCol w="3089275">
                  <a:extLst>
                    <a:ext uri="{9D8B030D-6E8A-4147-A177-3AD203B41FA5}">
                      <a16:colId xmlns:a16="http://schemas.microsoft.com/office/drawing/2014/main" val="20001"/>
                    </a:ext>
                  </a:extLst>
                </a:gridCol>
                <a:gridCol w="2371725">
                  <a:extLst>
                    <a:ext uri="{9D8B030D-6E8A-4147-A177-3AD203B41FA5}">
                      <a16:colId xmlns:a16="http://schemas.microsoft.com/office/drawing/2014/main" val="20002"/>
                    </a:ext>
                  </a:extLst>
                </a:gridCol>
              </a:tblGrid>
              <a:tr h="36581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Associativity</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Location method</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Tag comparisons</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81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Direct mapped</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Index</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1</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17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n-way set associative</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Set index, then search entries within the set</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15">
                <a:tc rowSpan="2">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Fully associative</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Search all entries</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#entries</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815">
                <a:tc vMerge="1">
                  <a:txBody>
                    <a:bodyPr/>
                    <a:lstStyle/>
                    <a:p>
                      <a:endParaRPr lang="zh-TW" altLang="en-US"/>
                    </a:p>
                  </a:txBody>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Full lookup table</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0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20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9837" name="投影片編號版面配置區 1"/>
          <p:cNvSpPr>
            <a:spLocks noGrp="1"/>
          </p:cNvSpPr>
          <p:nvPr>
            <p:ph type="sldNum" sz="quarter" idx="12"/>
          </p:nvPr>
        </p:nvSpPr>
        <p:spPr>
          <a:noFill/>
          <a:ln>
            <a:miter lim="800000"/>
            <a:headEnd/>
            <a:tailEnd/>
          </a:ln>
        </p:spPr>
        <p:txBody>
          <a:bodyPr/>
          <a:lstStyle/>
          <a:p>
            <a:pPr defTabSz="762000"/>
            <a:fld id="{568766E8-827A-4C08-A074-E02D6CE0BA5B}" type="slidenum">
              <a:rPr lang="zh-TW" altLang="en-US"/>
              <a:pPr defTabSz="762000"/>
              <a:t>119</a:t>
            </a:fld>
            <a:endParaRPr lang="en-US" altLang="zh-TW"/>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742950" y="173038"/>
            <a:ext cx="8420100" cy="901700"/>
          </a:xfrm>
        </p:spPr>
        <p:txBody>
          <a:bodyPr/>
          <a:lstStyle/>
          <a:p>
            <a:r>
              <a:rPr lang="en-US" altLang="zh-TW"/>
              <a:t>Replacement</a:t>
            </a:r>
            <a:endParaRPr lang="en-AU" altLang="zh-TW">
              <a:ea typeface="新細明體" pitchFamily="18" charset="-120"/>
            </a:endParaRPr>
          </a:p>
        </p:txBody>
      </p:sp>
      <p:sp>
        <p:nvSpPr>
          <p:cNvPr id="120835" name="Rectangle 3"/>
          <p:cNvSpPr>
            <a:spLocks noGrp="1" noChangeArrowheads="1"/>
          </p:cNvSpPr>
          <p:nvPr>
            <p:ph type="body" idx="1"/>
          </p:nvPr>
        </p:nvSpPr>
        <p:spPr/>
        <p:txBody>
          <a:bodyPr/>
          <a:lstStyle/>
          <a:p>
            <a:r>
              <a:rPr lang="en-US" altLang="zh-TW"/>
              <a:t>Choice of entry to replace on a miss</a:t>
            </a:r>
          </a:p>
          <a:p>
            <a:pPr lvl="1"/>
            <a:r>
              <a:rPr lang="en-US" altLang="zh-TW"/>
              <a:t>Least recently used (LRU)</a:t>
            </a:r>
          </a:p>
          <a:p>
            <a:pPr lvl="2"/>
            <a:r>
              <a:rPr lang="en-US" altLang="zh-TW"/>
              <a:t>Complex and costly hardware for high associativity</a:t>
            </a:r>
          </a:p>
          <a:p>
            <a:pPr lvl="1"/>
            <a:r>
              <a:rPr lang="en-US" altLang="zh-TW"/>
              <a:t>Random</a:t>
            </a:r>
          </a:p>
          <a:p>
            <a:pPr lvl="2"/>
            <a:r>
              <a:rPr lang="en-US" altLang="zh-TW"/>
              <a:t>Close to LRU, easier to implement</a:t>
            </a:r>
          </a:p>
          <a:p>
            <a:r>
              <a:rPr lang="en-US" altLang="zh-TW"/>
              <a:t>Virtual memory</a:t>
            </a:r>
          </a:p>
          <a:p>
            <a:pPr lvl="1"/>
            <a:r>
              <a:rPr lang="en-US" altLang="zh-TW"/>
              <a:t>LRU approximation with hardware support</a:t>
            </a:r>
            <a:endParaRPr lang="en-AU" altLang="zh-TW">
              <a:ea typeface="新細明體" pitchFamily="18" charset="-120"/>
            </a:endParaRPr>
          </a:p>
        </p:txBody>
      </p:sp>
      <p:sp>
        <p:nvSpPr>
          <p:cNvPr id="120836" name="投影片編號版面配置區 1"/>
          <p:cNvSpPr>
            <a:spLocks noGrp="1"/>
          </p:cNvSpPr>
          <p:nvPr>
            <p:ph type="sldNum" sz="quarter" idx="12"/>
          </p:nvPr>
        </p:nvSpPr>
        <p:spPr>
          <a:noFill/>
          <a:ln>
            <a:miter lim="800000"/>
            <a:headEnd/>
            <a:tailEnd/>
          </a:ln>
        </p:spPr>
        <p:txBody>
          <a:bodyPr/>
          <a:lstStyle/>
          <a:p>
            <a:pPr defTabSz="762000"/>
            <a:fld id="{BD89DF30-9957-4DF2-A689-A353BE118E90}" type="slidenum">
              <a:rPr lang="zh-TW" altLang="en-US"/>
              <a:pPr defTabSz="762000"/>
              <a:t>120</a:t>
            </a:fld>
            <a:endParaRPr lang="en-US" altLang="zh-TW"/>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742950" y="173038"/>
            <a:ext cx="8420100" cy="901700"/>
          </a:xfrm>
        </p:spPr>
        <p:txBody>
          <a:bodyPr/>
          <a:lstStyle/>
          <a:p>
            <a:r>
              <a:rPr lang="en-US" altLang="zh-TW"/>
              <a:t>Write Policy</a:t>
            </a:r>
            <a:endParaRPr lang="en-AU" altLang="zh-TW">
              <a:ea typeface="新細明體" pitchFamily="18" charset="-120"/>
            </a:endParaRPr>
          </a:p>
        </p:txBody>
      </p:sp>
      <p:sp>
        <p:nvSpPr>
          <p:cNvPr id="121859" name="Rectangle 3"/>
          <p:cNvSpPr>
            <a:spLocks noGrp="1" noChangeArrowheads="1"/>
          </p:cNvSpPr>
          <p:nvPr>
            <p:ph type="body" idx="1"/>
          </p:nvPr>
        </p:nvSpPr>
        <p:spPr/>
        <p:txBody>
          <a:bodyPr/>
          <a:lstStyle/>
          <a:p>
            <a:pPr>
              <a:lnSpc>
                <a:spcPct val="80000"/>
              </a:lnSpc>
            </a:pPr>
            <a:r>
              <a:rPr lang="en-US" altLang="zh-TW"/>
              <a:t>Write-through</a:t>
            </a:r>
          </a:p>
          <a:p>
            <a:pPr lvl="1">
              <a:lnSpc>
                <a:spcPct val="80000"/>
              </a:lnSpc>
            </a:pPr>
            <a:r>
              <a:rPr lang="en-US" altLang="zh-TW"/>
              <a:t>Update both upper and lower levels</a:t>
            </a:r>
          </a:p>
          <a:p>
            <a:pPr lvl="1">
              <a:lnSpc>
                <a:spcPct val="80000"/>
              </a:lnSpc>
            </a:pPr>
            <a:r>
              <a:rPr lang="en-US" altLang="zh-TW"/>
              <a:t>Simplifies replacement, but may require write buffer</a:t>
            </a:r>
          </a:p>
          <a:p>
            <a:pPr>
              <a:lnSpc>
                <a:spcPct val="80000"/>
              </a:lnSpc>
            </a:pPr>
            <a:r>
              <a:rPr lang="en-US" altLang="zh-TW"/>
              <a:t>Write-back</a:t>
            </a:r>
          </a:p>
          <a:p>
            <a:pPr lvl="1">
              <a:lnSpc>
                <a:spcPct val="80000"/>
              </a:lnSpc>
            </a:pPr>
            <a:r>
              <a:rPr lang="en-US" altLang="zh-TW"/>
              <a:t>Update upper level only</a:t>
            </a:r>
          </a:p>
          <a:p>
            <a:pPr lvl="1">
              <a:lnSpc>
                <a:spcPct val="80000"/>
              </a:lnSpc>
            </a:pPr>
            <a:r>
              <a:rPr lang="en-US" altLang="zh-TW"/>
              <a:t>Update lower level when block is replaced</a:t>
            </a:r>
          </a:p>
          <a:p>
            <a:pPr lvl="1">
              <a:lnSpc>
                <a:spcPct val="80000"/>
              </a:lnSpc>
            </a:pPr>
            <a:r>
              <a:rPr lang="en-US" altLang="zh-TW"/>
              <a:t>Need to keep more state</a:t>
            </a:r>
          </a:p>
          <a:p>
            <a:pPr>
              <a:lnSpc>
                <a:spcPct val="80000"/>
              </a:lnSpc>
            </a:pPr>
            <a:r>
              <a:rPr lang="en-US" altLang="zh-TW"/>
              <a:t>Virtual memory</a:t>
            </a:r>
          </a:p>
          <a:p>
            <a:pPr lvl="1">
              <a:lnSpc>
                <a:spcPct val="80000"/>
              </a:lnSpc>
            </a:pPr>
            <a:r>
              <a:rPr lang="en-US" altLang="zh-TW"/>
              <a:t>Only write-back is feasible, given disk write latency </a:t>
            </a:r>
            <a:endParaRPr lang="en-AU" altLang="zh-TW">
              <a:ea typeface="新細明體" pitchFamily="18" charset="-120"/>
            </a:endParaRPr>
          </a:p>
        </p:txBody>
      </p:sp>
      <p:sp>
        <p:nvSpPr>
          <p:cNvPr id="121860" name="投影片編號版面配置區 1"/>
          <p:cNvSpPr>
            <a:spLocks noGrp="1"/>
          </p:cNvSpPr>
          <p:nvPr>
            <p:ph type="sldNum" sz="quarter" idx="12"/>
          </p:nvPr>
        </p:nvSpPr>
        <p:spPr>
          <a:noFill/>
          <a:ln>
            <a:miter lim="800000"/>
            <a:headEnd/>
            <a:tailEnd/>
          </a:ln>
        </p:spPr>
        <p:txBody>
          <a:bodyPr/>
          <a:lstStyle/>
          <a:p>
            <a:pPr defTabSz="762000"/>
            <a:fld id="{FB776937-49B5-4C92-93C7-A83DA7240C58}" type="slidenum">
              <a:rPr lang="zh-TW" altLang="en-US"/>
              <a:pPr defTabSz="762000"/>
              <a:t>121</a:t>
            </a:fld>
            <a:endParaRPr lang="en-US" altLang="zh-TW"/>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742950" y="173038"/>
            <a:ext cx="8420100" cy="901700"/>
          </a:xfrm>
        </p:spPr>
        <p:txBody>
          <a:bodyPr/>
          <a:lstStyle/>
          <a:p>
            <a:r>
              <a:rPr lang="en-US" altLang="zh-TW"/>
              <a:t>Sources of Misses</a:t>
            </a:r>
            <a:endParaRPr lang="en-AU" altLang="zh-TW">
              <a:ea typeface="新細明體" pitchFamily="18" charset="-120"/>
            </a:endParaRPr>
          </a:p>
        </p:txBody>
      </p:sp>
      <p:sp>
        <p:nvSpPr>
          <p:cNvPr id="122883" name="Rectangle 3"/>
          <p:cNvSpPr>
            <a:spLocks noGrp="1" noChangeArrowheads="1"/>
          </p:cNvSpPr>
          <p:nvPr>
            <p:ph type="body" idx="1"/>
          </p:nvPr>
        </p:nvSpPr>
        <p:spPr/>
        <p:txBody>
          <a:bodyPr/>
          <a:lstStyle/>
          <a:p>
            <a:r>
              <a:rPr lang="en-US" altLang="zh-TW"/>
              <a:t>Compulsory misses (aka cold start misses)</a:t>
            </a:r>
          </a:p>
          <a:p>
            <a:pPr lvl="1"/>
            <a:r>
              <a:rPr lang="en-US" altLang="zh-TW"/>
              <a:t>First access to a block</a:t>
            </a:r>
          </a:p>
          <a:p>
            <a:r>
              <a:rPr lang="en-US" altLang="zh-TW"/>
              <a:t>Capacity misses</a:t>
            </a:r>
          </a:p>
          <a:p>
            <a:pPr lvl="1"/>
            <a:r>
              <a:rPr lang="en-US" altLang="zh-TW"/>
              <a:t>Due to finite cache size</a:t>
            </a:r>
          </a:p>
          <a:p>
            <a:pPr lvl="1"/>
            <a:r>
              <a:rPr lang="en-US" altLang="zh-TW"/>
              <a:t>A replaced block is later accessed again</a:t>
            </a:r>
          </a:p>
          <a:p>
            <a:r>
              <a:rPr lang="en-US" altLang="zh-TW"/>
              <a:t>Conflict misses (aka collision misses)</a:t>
            </a:r>
          </a:p>
          <a:p>
            <a:pPr lvl="1"/>
            <a:r>
              <a:rPr lang="en-US" altLang="zh-TW"/>
              <a:t>In a non-fully associative cache</a:t>
            </a:r>
          </a:p>
          <a:p>
            <a:pPr lvl="1"/>
            <a:r>
              <a:rPr lang="en-US" altLang="zh-TW"/>
              <a:t>Due to competition for entries in a set</a:t>
            </a:r>
          </a:p>
          <a:p>
            <a:pPr lvl="1"/>
            <a:r>
              <a:rPr lang="en-US" altLang="zh-TW"/>
              <a:t>Would not occur in a fully associative cache of the same total size</a:t>
            </a:r>
            <a:endParaRPr lang="en-AU" altLang="zh-TW">
              <a:ea typeface="新細明體" pitchFamily="18" charset="-120"/>
            </a:endParaRPr>
          </a:p>
        </p:txBody>
      </p:sp>
      <p:sp>
        <p:nvSpPr>
          <p:cNvPr id="122884" name="投影片編號版面配置區 1"/>
          <p:cNvSpPr>
            <a:spLocks noGrp="1"/>
          </p:cNvSpPr>
          <p:nvPr>
            <p:ph type="sldNum" sz="quarter" idx="12"/>
          </p:nvPr>
        </p:nvSpPr>
        <p:spPr>
          <a:noFill/>
          <a:ln>
            <a:miter lim="800000"/>
            <a:headEnd/>
            <a:tailEnd/>
          </a:ln>
        </p:spPr>
        <p:txBody>
          <a:bodyPr/>
          <a:lstStyle/>
          <a:p>
            <a:pPr defTabSz="762000"/>
            <a:fld id="{9261E2A7-F952-4D1B-988B-A56808EB2B65}" type="slidenum">
              <a:rPr lang="zh-TW" altLang="en-US"/>
              <a:pPr defTabSz="762000"/>
              <a:t>122</a:t>
            </a:fld>
            <a:endParaRPr lang="en-US" altLang="zh-TW"/>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244475" y="312738"/>
            <a:ext cx="2116138" cy="477837"/>
          </a:xfrm>
          <a:prstGeom prst="rect">
            <a:avLst/>
          </a:prstGeom>
          <a:noFill/>
          <a:ln w="12700">
            <a:noFill/>
            <a:miter lim="800000"/>
            <a:headEnd/>
            <a:tailEnd/>
          </a:ln>
        </p:spPr>
        <p:txBody>
          <a:bodyPr wrap="none" anchor="ctr"/>
          <a:lstStyle/>
          <a:p>
            <a:endParaRPr lang="zh-TW" altLang="en-US"/>
          </a:p>
        </p:txBody>
      </p:sp>
      <p:sp>
        <p:nvSpPr>
          <p:cNvPr id="123907" name="Rectangle 3"/>
          <p:cNvSpPr>
            <a:spLocks noGrp="1" noChangeArrowheads="1"/>
          </p:cNvSpPr>
          <p:nvPr>
            <p:ph type="title"/>
          </p:nvPr>
        </p:nvSpPr>
        <p:spPr>
          <a:xfrm>
            <a:off x="742950" y="173038"/>
            <a:ext cx="8420100" cy="901700"/>
          </a:xfrm>
        </p:spPr>
        <p:txBody>
          <a:bodyPr/>
          <a:lstStyle/>
          <a:p>
            <a:r>
              <a:rPr lang="en-US" altLang="zh-TW"/>
              <a:t>Challenge in Memory Hierarchy</a:t>
            </a:r>
          </a:p>
        </p:txBody>
      </p:sp>
      <p:sp>
        <p:nvSpPr>
          <p:cNvPr id="123908" name="Rectangle 4"/>
          <p:cNvSpPr>
            <a:spLocks noGrp="1" noChangeArrowheads="1"/>
          </p:cNvSpPr>
          <p:nvPr>
            <p:ph type="body" idx="1"/>
          </p:nvPr>
        </p:nvSpPr>
        <p:spPr/>
        <p:txBody>
          <a:bodyPr/>
          <a:lstStyle/>
          <a:p>
            <a:r>
              <a:rPr lang="en-US" altLang="zh-TW"/>
              <a:t>Every change that potentially improves miss rate can negatively affect overall performance</a:t>
            </a:r>
          </a:p>
          <a:p>
            <a:endParaRPr lang="en-US" altLang="zh-TW" u="sng"/>
          </a:p>
          <a:p>
            <a:pPr>
              <a:buFont typeface="Wingdings" pitchFamily="2" charset="2"/>
              <a:buNone/>
            </a:pPr>
            <a:r>
              <a:rPr lang="en-US" altLang="zh-TW" sz="2000" u="sng"/>
              <a:t>Design change	Effects on miss rate	Possible effects</a:t>
            </a:r>
          </a:p>
          <a:p>
            <a:pPr>
              <a:buFont typeface="Wingdings" pitchFamily="2" charset="2"/>
              <a:buNone/>
            </a:pPr>
            <a:r>
              <a:rPr lang="en-US" altLang="zh-TW" sz="2000"/>
              <a:t>size </a:t>
            </a:r>
            <a:r>
              <a:rPr lang="en-US" altLang="zh-TW" sz="2000">
                <a:sym typeface="Symbol" pitchFamily="18" charset="2"/>
              </a:rPr>
              <a:t></a:t>
            </a:r>
            <a:r>
              <a:rPr lang="en-US" altLang="zh-TW" sz="2000"/>
              <a:t>			capacity miss </a:t>
            </a:r>
            <a:r>
              <a:rPr lang="en-US" altLang="zh-TW" sz="2000">
                <a:sym typeface="Symbol" pitchFamily="18" charset="2"/>
              </a:rPr>
              <a:t></a:t>
            </a:r>
            <a:r>
              <a:rPr lang="en-US" altLang="zh-TW" sz="2000"/>
              <a:t> 	access time </a:t>
            </a:r>
            <a:r>
              <a:rPr lang="en-US" altLang="zh-TW" sz="2000">
                <a:sym typeface="Symbol" pitchFamily="18" charset="2"/>
              </a:rPr>
              <a:t></a:t>
            </a:r>
          </a:p>
          <a:p>
            <a:pPr>
              <a:buFont typeface="Wingdings" pitchFamily="2" charset="2"/>
              <a:buNone/>
            </a:pPr>
            <a:r>
              <a:rPr lang="en-US" altLang="zh-TW" sz="2000">
                <a:sym typeface="Symbol" pitchFamily="18" charset="2"/>
              </a:rPr>
              <a:t>associativity</a:t>
            </a:r>
            <a:r>
              <a:rPr lang="en-US" altLang="zh-TW" sz="2000"/>
              <a:t> </a:t>
            </a:r>
            <a:r>
              <a:rPr lang="en-US" altLang="zh-TW" sz="2000">
                <a:sym typeface="Symbol" pitchFamily="18" charset="2"/>
              </a:rPr>
              <a:t>		conflict miss</a:t>
            </a:r>
            <a:r>
              <a:rPr lang="en-US" altLang="zh-TW" sz="2000"/>
              <a:t> </a:t>
            </a:r>
            <a:r>
              <a:rPr lang="en-US" altLang="zh-TW" sz="2000">
                <a:sym typeface="Symbol" pitchFamily="18" charset="2"/>
              </a:rPr>
              <a:t>		access time</a:t>
            </a:r>
            <a:r>
              <a:rPr lang="en-US" altLang="zh-TW" sz="2000"/>
              <a:t> </a:t>
            </a:r>
            <a:r>
              <a:rPr lang="en-US" altLang="zh-TW" sz="2000">
                <a:sym typeface="Symbol" pitchFamily="18" charset="2"/>
              </a:rPr>
              <a:t></a:t>
            </a:r>
          </a:p>
          <a:p>
            <a:pPr>
              <a:buFont typeface="Wingdings" pitchFamily="2" charset="2"/>
              <a:buNone/>
            </a:pPr>
            <a:r>
              <a:rPr lang="en-US" altLang="zh-TW" sz="2000">
                <a:sym typeface="Symbol" pitchFamily="18" charset="2"/>
              </a:rPr>
              <a:t>block size</a:t>
            </a:r>
            <a:r>
              <a:rPr lang="en-US" altLang="zh-TW" sz="2000"/>
              <a:t> </a:t>
            </a:r>
            <a:r>
              <a:rPr lang="en-US" altLang="zh-TW" sz="2000">
                <a:sym typeface="Symbol" pitchFamily="18" charset="2"/>
              </a:rPr>
              <a:t>		spatial locality</a:t>
            </a:r>
            <a:r>
              <a:rPr lang="en-US" altLang="zh-TW" sz="2000"/>
              <a:t> </a:t>
            </a:r>
            <a:r>
              <a:rPr lang="en-US" altLang="zh-TW" sz="2000">
                <a:sym typeface="Symbol" pitchFamily="18" charset="2"/>
              </a:rPr>
              <a:t>	miss penalty</a:t>
            </a:r>
            <a:r>
              <a:rPr lang="en-US" altLang="zh-TW" sz="2000"/>
              <a:t> </a:t>
            </a:r>
            <a:r>
              <a:rPr lang="en-US" altLang="zh-TW" sz="2000">
                <a:sym typeface="Symbol" pitchFamily="18" charset="2"/>
              </a:rPr>
              <a:t></a:t>
            </a:r>
            <a:endParaRPr lang="en-US" altLang="zh-TW">
              <a:sym typeface="Symbol" pitchFamily="18" charset="2"/>
            </a:endParaRPr>
          </a:p>
          <a:p>
            <a:endParaRPr lang="en-US" altLang="zh-TW"/>
          </a:p>
          <a:p>
            <a:r>
              <a:rPr lang="en-US" altLang="zh-TW"/>
              <a:t>Trends:</a:t>
            </a:r>
          </a:p>
          <a:p>
            <a:pPr lvl="1"/>
            <a:r>
              <a:rPr lang="en-US" altLang="zh-TW"/>
              <a:t>Synchronous SRAMs (provide a burst of data)</a:t>
            </a:r>
          </a:p>
          <a:p>
            <a:pPr lvl="1"/>
            <a:r>
              <a:rPr lang="en-US" altLang="zh-TW"/>
              <a:t>Redesign DRAM chips to provide higher bandwidth or processing </a:t>
            </a:r>
          </a:p>
          <a:p>
            <a:pPr lvl="1"/>
            <a:r>
              <a:rPr lang="en-US" altLang="zh-TW"/>
              <a:t>Restructure code to increase locality</a:t>
            </a:r>
          </a:p>
          <a:p>
            <a:pPr lvl="1"/>
            <a:r>
              <a:rPr lang="en-US" altLang="zh-TW"/>
              <a:t>Use prefetching (make cache visible to ISA)</a:t>
            </a:r>
          </a:p>
        </p:txBody>
      </p:sp>
      <p:sp>
        <p:nvSpPr>
          <p:cNvPr id="123909" name="投影片編號版面配置區 1"/>
          <p:cNvSpPr>
            <a:spLocks noGrp="1"/>
          </p:cNvSpPr>
          <p:nvPr>
            <p:ph type="sldNum" sz="quarter" idx="12"/>
          </p:nvPr>
        </p:nvSpPr>
        <p:spPr>
          <a:noFill/>
          <a:ln>
            <a:miter lim="800000"/>
            <a:headEnd/>
            <a:tailEnd/>
          </a:ln>
        </p:spPr>
        <p:txBody>
          <a:bodyPr/>
          <a:lstStyle/>
          <a:p>
            <a:pPr defTabSz="762000"/>
            <a:fld id="{5CABE9A5-DE5E-46DD-894E-E6083FF5B9B1}" type="slidenum">
              <a:rPr lang="zh-TW" altLang="en-US"/>
              <a:pPr defTabSz="762000"/>
              <a:t>123</a:t>
            </a:fld>
            <a:endParaRPr lang="en-US" altLang="zh-TW"/>
          </a:p>
        </p:txBody>
      </p:sp>
    </p:spTree>
  </p:cSld>
  <p:clrMapOvr>
    <a:masterClrMapping/>
  </p:clrMapOvr>
  <p:transition advTm="2000"/>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124931" name="Rectangle 3"/>
          <p:cNvSpPr>
            <a:spLocks noGrp="1" noChangeArrowheads="1"/>
          </p:cNvSpPr>
          <p:nvPr>
            <p:ph type="body" idx="1"/>
          </p:nvPr>
        </p:nvSpPr>
        <p:spPr/>
        <p:txBody>
          <a:bodyPr/>
          <a:lstStyle/>
          <a:p>
            <a:r>
              <a:rPr lang="en-US" altLang="zh-TW"/>
              <a:t>Memory hierarchy</a:t>
            </a:r>
          </a:p>
          <a:p>
            <a:r>
              <a:rPr lang="en-US" altLang="zh-TW"/>
              <a:t>The basics of caches</a:t>
            </a:r>
          </a:p>
          <a:p>
            <a:r>
              <a:rPr lang="en-US" altLang="zh-TW"/>
              <a:t>Measuring and improving cache performance</a:t>
            </a:r>
          </a:p>
          <a:p>
            <a:r>
              <a:rPr lang="en-US" altLang="zh-TW"/>
              <a:t>Virtual memory</a:t>
            </a:r>
          </a:p>
          <a:p>
            <a:r>
              <a:rPr lang="en-US" altLang="zh-TW"/>
              <a:t>A common framework for memory hierarchy</a:t>
            </a:r>
          </a:p>
          <a:p>
            <a:r>
              <a:rPr lang="en-US" altLang="zh-TW">
                <a:solidFill>
                  <a:schemeClr val="accent2"/>
                </a:solidFill>
              </a:rPr>
              <a:t>Using a Finite State Machine to Control a Simple Cache</a:t>
            </a:r>
          </a:p>
          <a:p>
            <a:r>
              <a:rPr lang="en-US" altLang="zh-TW"/>
              <a:t>Parallelism and Memory Hierarchies: Cache Coherence</a:t>
            </a:r>
          </a:p>
          <a:p>
            <a:endParaRPr lang="en-US" altLang="zh-TW"/>
          </a:p>
        </p:txBody>
      </p:sp>
      <p:sp>
        <p:nvSpPr>
          <p:cNvPr id="124932" name="投影片編號版面配置區 1"/>
          <p:cNvSpPr>
            <a:spLocks noGrp="1"/>
          </p:cNvSpPr>
          <p:nvPr>
            <p:ph type="sldNum" sz="quarter" idx="12"/>
          </p:nvPr>
        </p:nvSpPr>
        <p:spPr>
          <a:noFill/>
          <a:ln>
            <a:miter lim="800000"/>
            <a:headEnd/>
            <a:tailEnd/>
          </a:ln>
        </p:spPr>
        <p:txBody>
          <a:bodyPr/>
          <a:lstStyle/>
          <a:p>
            <a:pPr defTabSz="762000"/>
            <a:fld id="{13C26B2A-B3DD-43C1-A29E-1AA5BE9BEB29}" type="slidenum">
              <a:rPr lang="zh-TW" altLang="en-US"/>
              <a:pPr defTabSz="762000"/>
              <a:t>124</a:t>
            </a:fld>
            <a:endParaRPr lang="en-US" altLang="zh-TW"/>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742950" y="173038"/>
            <a:ext cx="8420100" cy="901700"/>
          </a:xfrm>
        </p:spPr>
        <p:txBody>
          <a:bodyPr/>
          <a:lstStyle/>
          <a:p>
            <a:r>
              <a:rPr lang="en-AU" altLang="zh-TW" dirty="0">
                <a:solidFill>
                  <a:schemeClr val="bg2"/>
                </a:solidFill>
                <a:ea typeface="新細明體" pitchFamily="18" charset="-120"/>
              </a:rPr>
              <a:t>Cache Control</a:t>
            </a:r>
          </a:p>
        </p:txBody>
      </p:sp>
      <p:sp>
        <p:nvSpPr>
          <p:cNvPr id="125955" name="Rectangle 3"/>
          <p:cNvSpPr>
            <a:spLocks noGrp="1" noChangeArrowheads="1"/>
          </p:cNvSpPr>
          <p:nvPr>
            <p:ph type="body" idx="1"/>
          </p:nvPr>
        </p:nvSpPr>
        <p:spPr>
          <a:xfrm>
            <a:off x="742950" y="1231900"/>
            <a:ext cx="8420100" cy="3719513"/>
          </a:xfrm>
        </p:spPr>
        <p:txBody>
          <a:bodyPr/>
          <a:lstStyle/>
          <a:p>
            <a:r>
              <a:rPr lang="en-AU" altLang="zh-TW" dirty="0">
                <a:ea typeface="新細明體" pitchFamily="18" charset="-120"/>
              </a:rPr>
              <a:t>Example cache characteristics</a:t>
            </a:r>
          </a:p>
          <a:p>
            <a:pPr lvl="1"/>
            <a:r>
              <a:rPr lang="en-AU" altLang="zh-TW" dirty="0">
                <a:ea typeface="新細明體" pitchFamily="18" charset="-120"/>
              </a:rPr>
              <a:t>Direct-mapped, write-back, write allocate</a:t>
            </a:r>
          </a:p>
          <a:p>
            <a:pPr lvl="1"/>
            <a:r>
              <a:rPr lang="en-AU" altLang="zh-TW" dirty="0">
                <a:ea typeface="新細明體" pitchFamily="18" charset="-120"/>
              </a:rPr>
              <a:t>Block size: 4 words (16 bytes)</a:t>
            </a:r>
          </a:p>
          <a:p>
            <a:pPr lvl="1"/>
            <a:r>
              <a:rPr lang="en-AU" altLang="zh-TW" dirty="0">
                <a:ea typeface="新細明體" pitchFamily="18" charset="-120"/>
              </a:rPr>
              <a:t>Cache size: 16 KB (1024 blocks)</a:t>
            </a:r>
          </a:p>
          <a:p>
            <a:pPr lvl="1"/>
            <a:r>
              <a:rPr lang="en-AU" altLang="zh-TW" dirty="0">
                <a:ea typeface="新細明體" pitchFamily="18" charset="-120"/>
              </a:rPr>
              <a:t>32-bit byte addresses</a:t>
            </a:r>
          </a:p>
          <a:p>
            <a:pPr lvl="1"/>
            <a:r>
              <a:rPr lang="en-AU" altLang="zh-TW" dirty="0">
                <a:ea typeface="新細明體" pitchFamily="18" charset="-120"/>
              </a:rPr>
              <a:t>Valid bit and dirty bit per block</a:t>
            </a:r>
          </a:p>
          <a:p>
            <a:pPr lvl="1"/>
            <a:r>
              <a:rPr lang="en-AU" altLang="zh-TW" dirty="0">
                <a:ea typeface="新細明體" pitchFamily="18" charset="-120"/>
              </a:rPr>
              <a:t>Blocking cache</a:t>
            </a:r>
          </a:p>
          <a:p>
            <a:pPr lvl="2"/>
            <a:r>
              <a:rPr lang="en-AU" altLang="zh-TW" dirty="0">
                <a:ea typeface="新細明體" pitchFamily="18" charset="-120"/>
              </a:rPr>
              <a:t>CPU waits until access is complete</a:t>
            </a:r>
          </a:p>
        </p:txBody>
      </p:sp>
      <p:sp>
        <p:nvSpPr>
          <p:cNvPr id="125956" name="Rectangle 6"/>
          <p:cNvSpPr>
            <a:spLocks noChangeArrowheads="1"/>
          </p:cNvSpPr>
          <p:nvPr/>
        </p:nvSpPr>
        <p:spPr bwMode="auto">
          <a:xfrm>
            <a:off x="1787525" y="5292725"/>
            <a:ext cx="2697163" cy="433388"/>
          </a:xfrm>
          <a:prstGeom prst="rect">
            <a:avLst/>
          </a:prstGeom>
          <a:noFill/>
          <a:ln w="38100">
            <a:solidFill>
              <a:schemeClr val="tx1"/>
            </a:solidFill>
            <a:miter lim="800000"/>
            <a:headEnd/>
            <a:tailEnd/>
          </a:ln>
        </p:spPr>
        <p:txBody>
          <a:bodyPr wrap="none" anchor="ctr"/>
          <a:lstStyle/>
          <a:p>
            <a:pPr algn="ctr"/>
            <a:r>
              <a:rPr lang="en-US" altLang="zh-TW">
                <a:latin typeface="Arial" pitchFamily="34" charset="0"/>
              </a:rPr>
              <a:t>Tag</a:t>
            </a:r>
            <a:endParaRPr lang="en-AU" altLang="zh-TW">
              <a:latin typeface="Arial" pitchFamily="34" charset="0"/>
            </a:endParaRPr>
          </a:p>
        </p:txBody>
      </p:sp>
      <p:sp>
        <p:nvSpPr>
          <p:cNvPr id="125957" name="Rectangle 7"/>
          <p:cNvSpPr>
            <a:spLocks noChangeArrowheads="1"/>
          </p:cNvSpPr>
          <p:nvPr/>
        </p:nvSpPr>
        <p:spPr bwMode="auto">
          <a:xfrm>
            <a:off x="4484688" y="5292725"/>
            <a:ext cx="1749425" cy="433388"/>
          </a:xfrm>
          <a:prstGeom prst="rect">
            <a:avLst/>
          </a:prstGeom>
          <a:noFill/>
          <a:ln w="38100">
            <a:solidFill>
              <a:schemeClr val="tx1"/>
            </a:solidFill>
            <a:miter lim="800000"/>
            <a:headEnd/>
            <a:tailEnd/>
          </a:ln>
        </p:spPr>
        <p:txBody>
          <a:bodyPr wrap="none" anchor="ctr"/>
          <a:lstStyle/>
          <a:p>
            <a:pPr algn="ctr"/>
            <a:r>
              <a:rPr lang="en-US" altLang="zh-TW" dirty="0">
                <a:latin typeface="Arial" pitchFamily="34" charset="0"/>
              </a:rPr>
              <a:t>Index</a:t>
            </a:r>
            <a:endParaRPr lang="en-AU" altLang="zh-TW" dirty="0">
              <a:latin typeface="Arial" pitchFamily="34" charset="0"/>
            </a:endParaRPr>
          </a:p>
        </p:txBody>
      </p:sp>
      <p:sp>
        <p:nvSpPr>
          <p:cNvPr id="125958" name="Rectangle 8"/>
          <p:cNvSpPr>
            <a:spLocks noChangeArrowheads="1"/>
          </p:cNvSpPr>
          <p:nvPr/>
        </p:nvSpPr>
        <p:spPr bwMode="auto">
          <a:xfrm>
            <a:off x="6234113" y="5292725"/>
            <a:ext cx="1092200" cy="433388"/>
          </a:xfrm>
          <a:prstGeom prst="rect">
            <a:avLst/>
          </a:prstGeom>
          <a:noFill/>
          <a:ln w="38100">
            <a:solidFill>
              <a:schemeClr val="tx1"/>
            </a:solidFill>
            <a:miter lim="800000"/>
            <a:headEnd/>
            <a:tailEnd/>
          </a:ln>
        </p:spPr>
        <p:txBody>
          <a:bodyPr wrap="none" anchor="ctr"/>
          <a:lstStyle/>
          <a:p>
            <a:pPr algn="ctr"/>
            <a:r>
              <a:rPr lang="en-US" altLang="zh-TW">
                <a:latin typeface="Arial" pitchFamily="34" charset="0"/>
              </a:rPr>
              <a:t>Offset</a:t>
            </a:r>
            <a:endParaRPr lang="en-AU" altLang="zh-TW">
              <a:latin typeface="Arial" pitchFamily="34" charset="0"/>
            </a:endParaRPr>
          </a:p>
        </p:txBody>
      </p:sp>
      <p:sp>
        <p:nvSpPr>
          <p:cNvPr id="125959" name="Text Box 9"/>
          <p:cNvSpPr txBox="1">
            <a:spLocks noChangeArrowheads="1"/>
          </p:cNvSpPr>
          <p:nvPr/>
        </p:nvSpPr>
        <p:spPr bwMode="auto">
          <a:xfrm>
            <a:off x="7091363" y="4941888"/>
            <a:ext cx="311150" cy="366712"/>
          </a:xfrm>
          <a:prstGeom prst="rect">
            <a:avLst/>
          </a:prstGeom>
          <a:noFill/>
          <a:ln w="9525">
            <a:noFill/>
            <a:miter lim="800000"/>
            <a:headEnd/>
            <a:tailEnd/>
          </a:ln>
        </p:spPr>
        <p:txBody>
          <a:bodyPr wrap="none">
            <a:spAutoFit/>
          </a:bodyPr>
          <a:lstStyle/>
          <a:p>
            <a:pPr algn="ctr"/>
            <a:r>
              <a:rPr lang="en-US" altLang="zh-TW" sz="1800" b="1">
                <a:latin typeface="Arial" pitchFamily="34" charset="0"/>
              </a:rPr>
              <a:t>0</a:t>
            </a:r>
            <a:endParaRPr lang="en-AU" altLang="zh-TW" sz="1800" b="1">
              <a:latin typeface="Arial" pitchFamily="34" charset="0"/>
            </a:endParaRPr>
          </a:p>
        </p:txBody>
      </p:sp>
      <p:sp>
        <p:nvSpPr>
          <p:cNvPr id="125960" name="Text Box 10"/>
          <p:cNvSpPr txBox="1">
            <a:spLocks noChangeArrowheads="1"/>
          </p:cNvSpPr>
          <p:nvPr/>
        </p:nvSpPr>
        <p:spPr bwMode="auto">
          <a:xfrm>
            <a:off x="6232525" y="4941888"/>
            <a:ext cx="311150" cy="366712"/>
          </a:xfrm>
          <a:prstGeom prst="rect">
            <a:avLst/>
          </a:prstGeom>
          <a:noFill/>
          <a:ln w="9525">
            <a:noFill/>
            <a:miter lim="800000"/>
            <a:headEnd/>
            <a:tailEnd/>
          </a:ln>
        </p:spPr>
        <p:txBody>
          <a:bodyPr wrap="none">
            <a:spAutoFit/>
          </a:bodyPr>
          <a:lstStyle/>
          <a:p>
            <a:pPr algn="ctr"/>
            <a:r>
              <a:rPr lang="en-US" altLang="zh-TW" sz="1800" b="1">
                <a:latin typeface="Arial" pitchFamily="34" charset="0"/>
              </a:rPr>
              <a:t>3</a:t>
            </a:r>
            <a:endParaRPr lang="en-AU" altLang="zh-TW" sz="1800" b="1">
              <a:latin typeface="Arial" pitchFamily="34" charset="0"/>
            </a:endParaRPr>
          </a:p>
        </p:txBody>
      </p:sp>
      <p:sp>
        <p:nvSpPr>
          <p:cNvPr id="125961" name="Text Box 11"/>
          <p:cNvSpPr txBox="1">
            <a:spLocks noChangeArrowheads="1"/>
          </p:cNvSpPr>
          <p:nvPr/>
        </p:nvSpPr>
        <p:spPr bwMode="auto">
          <a:xfrm>
            <a:off x="5849938" y="4941888"/>
            <a:ext cx="311150" cy="366712"/>
          </a:xfrm>
          <a:prstGeom prst="rect">
            <a:avLst/>
          </a:prstGeom>
          <a:noFill/>
          <a:ln w="9525">
            <a:noFill/>
            <a:miter lim="800000"/>
            <a:headEnd/>
            <a:tailEnd/>
          </a:ln>
        </p:spPr>
        <p:txBody>
          <a:bodyPr wrap="none">
            <a:spAutoFit/>
          </a:bodyPr>
          <a:lstStyle/>
          <a:p>
            <a:pPr algn="ctr"/>
            <a:r>
              <a:rPr lang="en-US" altLang="zh-TW" sz="1800" b="1">
                <a:latin typeface="Arial" pitchFamily="34" charset="0"/>
              </a:rPr>
              <a:t>4</a:t>
            </a:r>
            <a:endParaRPr lang="en-AU" altLang="zh-TW" sz="1800" b="1">
              <a:latin typeface="Arial" pitchFamily="34" charset="0"/>
            </a:endParaRPr>
          </a:p>
        </p:txBody>
      </p:sp>
      <p:sp>
        <p:nvSpPr>
          <p:cNvPr id="125962" name="Text Box 12"/>
          <p:cNvSpPr txBox="1">
            <a:spLocks noChangeArrowheads="1"/>
          </p:cNvSpPr>
          <p:nvPr/>
        </p:nvSpPr>
        <p:spPr bwMode="auto">
          <a:xfrm>
            <a:off x="4426039" y="4941888"/>
            <a:ext cx="441147" cy="369332"/>
          </a:xfrm>
          <a:prstGeom prst="rect">
            <a:avLst/>
          </a:prstGeom>
          <a:noFill/>
          <a:ln w="9525">
            <a:noFill/>
            <a:miter lim="800000"/>
            <a:headEnd/>
            <a:tailEnd/>
          </a:ln>
        </p:spPr>
        <p:txBody>
          <a:bodyPr wrap="none">
            <a:spAutoFit/>
          </a:bodyPr>
          <a:lstStyle/>
          <a:p>
            <a:pPr algn="ctr"/>
            <a:r>
              <a:rPr lang="en-AU" altLang="zh-TW" sz="1800" b="1" dirty="0">
                <a:solidFill>
                  <a:srgbClr val="FF0000"/>
                </a:solidFill>
                <a:latin typeface="Arial" pitchFamily="34" charset="0"/>
              </a:rPr>
              <a:t>13</a:t>
            </a:r>
          </a:p>
        </p:txBody>
      </p:sp>
      <p:sp>
        <p:nvSpPr>
          <p:cNvPr id="125963" name="Text Box 13"/>
          <p:cNvSpPr txBox="1">
            <a:spLocks noChangeArrowheads="1"/>
          </p:cNvSpPr>
          <p:nvPr/>
        </p:nvSpPr>
        <p:spPr bwMode="auto">
          <a:xfrm>
            <a:off x="4110127" y="4941888"/>
            <a:ext cx="441147" cy="369332"/>
          </a:xfrm>
          <a:prstGeom prst="rect">
            <a:avLst/>
          </a:prstGeom>
          <a:noFill/>
          <a:ln w="9525">
            <a:noFill/>
            <a:miter lim="800000"/>
            <a:headEnd/>
            <a:tailEnd/>
          </a:ln>
        </p:spPr>
        <p:txBody>
          <a:bodyPr wrap="none">
            <a:spAutoFit/>
          </a:bodyPr>
          <a:lstStyle/>
          <a:p>
            <a:pPr algn="ctr"/>
            <a:r>
              <a:rPr lang="en-US" altLang="zh-TW" sz="1800" b="1" dirty="0">
                <a:solidFill>
                  <a:srgbClr val="FF0000"/>
                </a:solidFill>
                <a:latin typeface="Arial" pitchFamily="34" charset="0"/>
              </a:rPr>
              <a:t>14</a:t>
            </a:r>
            <a:endParaRPr lang="en-AU" altLang="zh-TW" sz="1800" b="1" dirty="0">
              <a:solidFill>
                <a:srgbClr val="FF0000"/>
              </a:solidFill>
              <a:latin typeface="Arial" pitchFamily="34" charset="0"/>
            </a:endParaRPr>
          </a:p>
        </p:txBody>
      </p:sp>
      <p:sp>
        <p:nvSpPr>
          <p:cNvPr id="125964" name="Text Box 14"/>
          <p:cNvSpPr txBox="1">
            <a:spLocks noChangeArrowheads="1"/>
          </p:cNvSpPr>
          <p:nvPr/>
        </p:nvSpPr>
        <p:spPr bwMode="auto">
          <a:xfrm>
            <a:off x="1771650" y="4941888"/>
            <a:ext cx="438150" cy="366712"/>
          </a:xfrm>
          <a:prstGeom prst="rect">
            <a:avLst/>
          </a:prstGeom>
          <a:noFill/>
          <a:ln w="9525">
            <a:noFill/>
            <a:miter lim="800000"/>
            <a:headEnd/>
            <a:tailEnd/>
          </a:ln>
        </p:spPr>
        <p:txBody>
          <a:bodyPr wrap="none">
            <a:spAutoFit/>
          </a:bodyPr>
          <a:lstStyle/>
          <a:p>
            <a:pPr algn="ctr"/>
            <a:r>
              <a:rPr lang="en-US" altLang="zh-TW" sz="1800" b="1">
                <a:latin typeface="Arial" pitchFamily="34" charset="0"/>
              </a:rPr>
              <a:t>31</a:t>
            </a:r>
            <a:endParaRPr lang="en-AU" altLang="zh-TW" sz="1800" b="1">
              <a:latin typeface="Arial" pitchFamily="34" charset="0"/>
            </a:endParaRPr>
          </a:p>
        </p:txBody>
      </p:sp>
      <p:sp>
        <p:nvSpPr>
          <p:cNvPr id="125965" name="Text Box 15"/>
          <p:cNvSpPr txBox="1">
            <a:spLocks noChangeArrowheads="1"/>
          </p:cNvSpPr>
          <p:nvPr/>
        </p:nvSpPr>
        <p:spPr bwMode="auto">
          <a:xfrm>
            <a:off x="6386513" y="5680075"/>
            <a:ext cx="781050" cy="366713"/>
          </a:xfrm>
          <a:prstGeom prst="rect">
            <a:avLst/>
          </a:prstGeom>
          <a:noFill/>
          <a:ln w="9525">
            <a:noFill/>
            <a:miter lim="800000"/>
            <a:headEnd/>
            <a:tailEnd/>
          </a:ln>
        </p:spPr>
        <p:txBody>
          <a:bodyPr wrap="none">
            <a:spAutoFit/>
          </a:bodyPr>
          <a:lstStyle/>
          <a:p>
            <a:pPr algn="ctr"/>
            <a:r>
              <a:rPr lang="en-US" altLang="zh-TW" sz="1800" b="1">
                <a:latin typeface="Arial" pitchFamily="34" charset="0"/>
              </a:rPr>
              <a:t>4 bits</a:t>
            </a:r>
            <a:endParaRPr lang="en-AU" altLang="zh-TW" sz="1800" b="1">
              <a:latin typeface="Arial" pitchFamily="34" charset="0"/>
            </a:endParaRPr>
          </a:p>
        </p:txBody>
      </p:sp>
      <p:sp>
        <p:nvSpPr>
          <p:cNvPr id="125966" name="Text Box 16"/>
          <p:cNvSpPr txBox="1">
            <a:spLocks noChangeArrowheads="1"/>
          </p:cNvSpPr>
          <p:nvPr/>
        </p:nvSpPr>
        <p:spPr bwMode="auto">
          <a:xfrm>
            <a:off x="4883150" y="5680075"/>
            <a:ext cx="911225" cy="366713"/>
          </a:xfrm>
          <a:prstGeom prst="rect">
            <a:avLst/>
          </a:prstGeom>
          <a:noFill/>
          <a:ln w="9525">
            <a:noFill/>
            <a:miter lim="800000"/>
            <a:headEnd/>
            <a:tailEnd/>
          </a:ln>
        </p:spPr>
        <p:txBody>
          <a:bodyPr wrap="none">
            <a:spAutoFit/>
          </a:bodyPr>
          <a:lstStyle/>
          <a:p>
            <a:pPr algn="ctr"/>
            <a:r>
              <a:rPr lang="en-US" altLang="zh-TW" sz="1800" b="1">
                <a:latin typeface="Arial" pitchFamily="34" charset="0"/>
              </a:rPr>
              <a:t>10 bits</a:t>
            </a:r>
            <a:endParaRPr lang="en-AU" altLang="zh-TW" sz="1800" b="1">
              <a:latin typeface="Arial" pitchFamily="34" charset="0"/>
            </a:endParaRPr>
          </a:p>
        </p:txBody>
      </p:sp>
      <p:sp>
        <p:nvSpPr>
          <p:cNvPr id="125967" name="Text Box 17"/>
          <p:cNvSpPr txBox="1">
            <a:spLocks noChangeArrowheads="1"/>
          </p:cNvSpPr>
          <p:nvPr/>
        </p:nvSpPr>
        <p:spPr bwMode="auto">
          <a:xfrm>
            <a:off x="2700338" y="5680075"/>
            <a:ext cx="908050" cy="366713"/>
          </a:xfrm>
          <a:prstGeom prst="rect">
            <a:avLst/>
          </a:prstGeom>
          <a:noFill/>
          <a:ln w="9525">
            <a:noFill/>
            <a:miter lim="800000"/>
            <a:headEnd/>
            <a:tailEnd/>
          </a:ln>
        </p:spPr>
        <p:txBody>
          <a:bodyPr wrap="none">
            <a:spAutoFit/>
          </a:bodyPr>
          <a:lstStyle/>
          <a:p>
            <a:pPr algn="ctr"/>
            <a:r>
              <a:rPr lang="en-US" altLang="zh-TW" sz="1800" b="1">
                <a:latin typeface="Arial" pitchFamily="34" charset="0"/>
              </a:rPr>
              <a:t>18 bits</a:t>
            </a:r>
            <a:endParaRPr lang="en-AU" altLang="zh-TW" sz="1800" b="1">
              <a:latin typeface="Arial" pitchFamily="34" charset="0"/>
            </a:endParaRPr>
          </a:p>
        </p:txBody>
      </p:sp>
      <p:sp>
        <p:nvSpPr>
          <p:cNvPr id="125968" name="投影片編號版面配置區 1"/>
          <p:cNvSpPr>
            <a:spLocks noGrp="1"/>
          </p:cNvSpPr>
          <p:nvPr>
            <p:ph type="sldNum" sz="quarter" idx="12"/>
          </p:nvPr>
        </p:nvSpPr>
        <p:spPr>
          <a:noFill/>
          <a:ln>
            <a:miter lim="800000"/>
            <a:headEnd/>
            <a:tailEnd/>
          </a:ln>
        </p:spPr>
        <p:txBody>
          <a:bodyPr/>
          <a:lstStyle/>
          <a:p>
            <a:pPr defTabSz="762000"/>
            <a:fld id="{1C641873-5B2C-40C3-8008-C1B48802943B}" type="slidenum">
              <a:rPr lang="zh-TW" altLang="en-US"/>
              <a:pPr defTabSz="762000"/>
              <a:t>125</a:t>
            </a:fld>
            <a:endParaRPr lang="en-US" altLang="zh-TW"/>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742950" y="180975"/>
            <a:ext cx="8420100" cy="901700"/>
          </a:xfrm>
        </p:spPr>
        <p:txBody>
          <a:bodyPr/>
          <a:lstStyle/>
          <a:p>
            <a:r>
              <a:rPr lang="en-AU" altLang="zh-TW" dirty="0">
                <a:solidFill>
                  <a:schemeClr val="bg2"/>
                </a:solidFill>
                <a:ea typeface="新細明體" pitchFamily="18" charset="-120"/>
              </a:rPr>
              <a:t>Interface Signals</a:t>
            </a:r>
          </a:p>
        </p:txBody>
      </p:sp>
      <p:sp>
        <p:nvSpPr>
          <p:cNvPr id="126979" name="Rectangle 3"/>
          <p:cNvSpPr>
            <a:spLocks noChangeArrowheads="1"/>
          </p:cNvSpPr>
          <p:nvPr/>
        </p:nvSpPr>
        <p:spPr bwMode="auto">
          <a:xfrm>
            <a:off x="4562475" y="1916113"/>
            <a:ext cx="1249363" cy="2952750"/>
          </a:xfrm>
          <a:prstGeom prst="rect">
            <a:avLst/>
          </a:prstGeom>
          <a:noFill/>
          <a:ln w="28575">
            <a:solidFill>
              <a:schemeClr val="tx1"/>
            </a:solidFill>
            <a:miter lim="800000"/>
            <a:headEnd/>
            <a:tailEnd/>
          </a:ln>
        </p:spPr>
        <p:txBody>
          <a:bodyPr wrap="none" anchor="ctr"/>
          <a:lstStyle/>
          <a:p>
            <a:pPr algn="ctr"/>
            <a:r>
              <a:rPr lang="en-AU" altLang="zh-TW" sz="1800">
                <a:latin typeface="Arial" pitchFamily="34" charset="0"/>
              </a:rPr>
              <a:t>Cache</a:t>
            </a:r>
          </a:p>
        </p:txBody>
      </p:sp>
      <p:sp>
        <p:nvSpPr>
          <p:cNvPr id="126980" name="Rectangle 4"/>
          <p:cNvSpPr>
            <a:spLocks noChangeArrowheads="1"/>
          </p:cNvSpPr>
          <p:nvPr/>
        </p:nvSpPr>
        <p:spPr bwMode="auto">
          <a:xfrm>
            <a:off x="898525" y="1987550"/>
            <a:ext cx="1247775" cy="2952750"/>
          </a:xfrm>
          <a:prstGeom prst="rect">
            <a:avLst/>
          </a:prstGeom>
          <a:noFill/>
          <a:ln w="28575">
            <a:solidFill>
              <a:schemeClr val="tx1"/>
            </a:solidFill>
            <a:miter lim="800000"/>
            <a:headEnd/>
            <a:tailEnd/>
          </a:ln>
        </p:spPr>
        <p:txBody>
          <a:bodyPr wrap="none" anchor="ctr"/>
          <a:lstStyle/>
          <a:p>
            <a:pPr algn="ctr"/>
            <a:r>
              <a:rPr lang="en-AU" altLang="zh-TW" sz="1800">
                <a:latin typeface="Arial" pitchFamily="34" charset="0"/>
              </a:rPr>
              <a:t>CPU</a:t>
            </a:r>
          </a:p>
        </p:txBody>
      </p:sp>
      <p:sp>
        <p:nvSpPr>
          <p:cNvPr id="126981" name="Rectangle 5"/>
          <p:cNvSpPr>
            <a:spLocks noChangeArrowheads="1"/>
          </p:cNvSpPr>
          <p:nvPr/>
        </p:nvSpPr>
        <p:spPr bwMode="auto">
          <a:xfrm>
            <a:off x="8229600" y="1916113"/>
            <a:ext cx="1247775" cy="2952750"/>
          </a:xfrm>
          <a:prstGeom prst="rect">
            <a:avLst/>
          </a:prstGeom>
          <a:noFill/>
          <a:ln w="28575">
            <a:solidFill>
              <a:schemeClr val="tx1"/>
            </a:solidFill>
            <a:miter lim="800000"/>
            <a:headEnd/>
            <a:tailEnd/>
          </a:ln>
        </p:spPr>
        <p:txBody>
          <a:bodyPr wrap="none" anchor="ctr"/>
          <a:lstStyle/>
          <a:p>
            <a:pPr algn="ctr"/>
            <a:r>
              <a:rPr lang="en-AU" altLang="zh-TW" sz="1800">
                <a:latin typeface="Arial" pitchFamily="34" charset="0"/>
              </a:rPr>
              <a:t>Memory</a:t>
            </a:r>
          </a:p>
        </p:txBody>
      </p:sp>
      <p:sp>
        <p:nvSpPr>
          <p:cNvPr id="126982" name="Line 6"/>
          <p:cNvSpPr>
            <a:spLocks noChangeShapeType="1"/>
          </p:cNvSpPr>
          <p:nvPr/>
        </p:nvSpPr>
        <p:spPr bwMode="auto">
          <a:xfrm>
            <a:off x="2144713" y="2347913"/>
            <a:ext cx="2417762" cy="0"/>
          </a:xfrm>
          <a:prstGeom prst="line">
            <a:avLst/>
          </a:prstGeom>
          <a:noFill/>
          <a:ln w="9525">
            <a:solidFill>
              <a:schemeClr val="tx1"/>
            </a:solidFill>
            <a:round/>
            <a:headEnd/>
            <a:tailEnd type="triangle" w="med" len="med"/>
          </a:ln>
        </p:spPr>
        <p:txBody>
          <a:bodyPr/>
          <a:lstStyle/>
          <a:p>
            <a:endParaRPr lang="zh-TW" altLang="en-US"/>
          </a:p>
        </p:txBody>
      </p:sp>
      <p:sp>
        <p:nvSpPr>
          <p:cNvPr id="126983" name="Line 7"/>
          <p:cNvSpPr>
            <a:spLocks noChangeShapeType="1"/>
          </p:cNvSpPr>
          <p:nvPr/>
        </p:nvSpPr>
        <p:spPr bwMode="auto">
          <a:xfrm>
            <a:off x="2144713" y="2706688"/>
            <a:ext cx="2417762" cy="0"/>
          </a:xfrm>
          <a:prstGeom prst="line">
            <a:avLst/>
          </a:prstGeom>
          <a:noFill/>
          <a:ln w="9525">
            <a:solidFill>
              <a:schemeClr val="tx1"/>
            </a:solidFill>
            <a:round/>
            <a:headEnd/>
            <a:tailEnd type="triangle" w="med" len="med"/>
          </a:ln>
        </p:spPr>
        <p:txBody>
          <a:bodyPr/>
          <a:lstStyle/>
          <a:p>
            <a:endParaRPr lang="zh-TW" altLang="en-US"/>
          </a:p>
        </p:txBody>
      </p:sp>
      <p:sp>
        <p:nvSpPr>
          <p:cNvPr id="126984" name="Text Box 8"/>
          <p:cNvSpPr txBox="1">
            <a:spLocks noChangeArrowheads="1"/>
          </p:cNvSpPr>
          <p:nvPr/>
        </p:nvSpPr>
        <p:spPr bwMode="auto">
          <a:xfrm>
            <a:off x="2378075" y="2058988"/>
            <a:ext cx="1438275" cy="366712"/>
          </a:xfrm>
          <a:prstGeom prst="rect">
            <a:avLst/>
          </a:prstGeom>
          <a:noFill/>
          <a:ln w="9525">
            <a:noFill/>
            <a:miter lim="800000"/>
            <a:headEnd/>
            <a:tailEnd/>
          </a:ln>
        </p:spPr>
        <p:txBody>
          <a:bodyPr wrap="none">
            <a:spAutoFit/>
          </a:bodyPr>
          <a:lstStyle/>
          <a:p>
            <a:r>
              <a:rPr lang="en-AU" altLang="zh-TW" sz="1800">
                <a:latin typeface="Arial" pitchFamily="34" charset="0"/>
              </a:rPr>
              <a:t>Read/Write</a:t>
            </a:r>
          </a:p>
        </p:txBody>
      </p:sp>
      <p:sp>
        <p:nvSpPr>
          <p:cNvPr id="126985" name="Text Box 9"/>
          <p:cNvSpPr txBox="1">
            <a:spLocks noChangeArrowheads="1"/>
          </p:cNvSpPr>
          <p:nvPr/>
        </p:nvSpPr>
        <p:spPr bwMode="auto">
          <a:xfrm>
            <a:off x="2378075" y="2419350"/>
            <a:ext cx="750888" cy="366713"/>
          </a:xfrm>
          <a:prstGeom prst="rect">
            <a:avLst/>
          </a:prstGeom>
          <a:noFill/>
          <a:ln w="9525">
            <a:noFill/>
            <a:miter lim="800000"/>
            <a:headEnd/>
            <a:tailEnd/>
          </a:ln>
        </p:spPr>
        <p:txBody>
          <a:bodyPr wrap="none">
            <a:spAutoFit/>
          </a:bodyPr>
          <a:lstStyle/>
          <a:p>
            <a:r>
              <a:rPr lang="en-AU" altLang="zh-TW" sz="1800">
                <a:latin typeface="Arial" pitchFamily="34" charset="0"/>
              </a:rPr>
              <a:t>Valid</a:t>
            </a:r>
          </a:p>
        </p:txBody>
      </p:sp>
      <p:sp>
        <p:nvSpPr>
          <p:cNvPr id="126986" name="Line 10"/>
          <p:cNvSpPr>
            <a:spLocks noChangeShapeType="1"/>
          </p:cNvSpPr>
          <p:nvPr/>
        </p:nvSpPr>
        <p:spPr bwMode="auto">
          <a:xfrm>
            <a:off x="2144713" y="3140075"/>
            <a:ext cx="2417762" cy="0"/>
          </a:xfrm>
          <a:prstGeom prst="line">
            <a:avLst/>
          </a:prstGeom>
          <a:noFill/>
          <a:ln w="19050">
            <a:solidFill>
              <a:schemeClr val="tx1"/>
            </a:solidFill>
            <a:round/>
            <a:headEnd/>
            <a:tailEnd type="triangle" w="med" len="med"/>
          </a:ln>
        </p:spPr>
        <p:txBody>
          <a:bodyPr/>
          <a:lstStyle/>
          <a:p>
            <a:endParaRPr lang="zh-TW" altLang="en-US"/>
          </a:p>
        </p:txBody>
      </p:sp>
      <p:sp>
        <p:nvSpPr>
          <p:cNvPr id="126987" name="Text Box 11"/>
          <p:cNvSpPr txBox="1">
            <a:spLocks noChangeArrowheads="1"/>
          </p:cNvSpPr>
          <p:nvPr/>
        </p:nvSpPr>
        <p:spPr bwMode="auto">
          <a:xfrm>
            <a:off x="2378075" y="2852738"/>
            <a:ext cx="1108075" cy="366712"/>
          </a:xfrm>
          <a:prstGeom prst="rect">
            <a:avLst/>
          </a:prstGeom>
          <a:noFill/>
          <a:ln w="9525">
            <a:noFill/>
            <a:miter lim="800000"/>
            <a:headEnd/>
            <a:tailEnd/>
          </a:ln>
        </p:spPr>
        <p:txBody>
          <a:bodyPr wrap="none">
            <a:spAutoFit/>
          </a:bodyPr>
          <a:lstStyle/>
          <a:p>
            <a:r>
              <a:rPr lang="en-AU" altLang="zh-TW" sz="1800">
                <a:latin typeface="Arial" pitchFamily="34" charset="0"/>
              </a:rPr>
              <a:t>Address</a:t>
            </a:r>
          </a:p>
        </p:txBody>
      </p:sp>
      <p:sp>
        <p:nvSpPr>
          <p:cNvPr id="126988" name="Line 12"/>
          <p:cNvSpPr>
            <a:spLocks noChangeShapeType="1"/>
          </p:cNvSpPr>
          <p:nvPr/>
        </p:nvSpPr>
        <p:spPr bwMode="auto">
          <a:xfrm>
            <a:off x="2144713" y="3571875"/>
            <a:ext cx="2417762" cy="0"/>
          </a:xfrm>
          <a:prstGeom prst="line">
            <a:avLst/>
          </a:prstGeom>
          <a:noFill/>
          <a:ln w="19050">
            <a:solidFill>
              <a:schemeClr val="tx1"/>
            </a:solidFill>
            <a:round/>
            <a:headEnd/>
            <a:tailEnd type="triangle" w="med" len="med"/>
          </a:ln>
        </p:spPr>
        <p:txBody>
          <a:bodyPr/>
          <a:lstStyle/>
          <a:p>
            <a:endParaRPr lang="zh-TW" altLang="en-US"/>
          </a:p>
        </p:txBody>
      </p:sp>
      <p:sp>
        <p:nvSpPr>
          <p:cNvPr id="126989" name="Text Box 13"/>
          <p:cNvSpPr txBox="1">
            <a:spLocks noChangeArrowheads="1"/>
          </p:cNvSpPr>
          <p:nvPr/>
        </p:nvSpPr>
        <p:spPr bwMode="auto">
          <a:xfrm>
            <a:off x="2378075" y="3284538"/>
            <a:ext cx="1370013" cy="366712"/>
          </a:xfrm>
          <a:prstGeom prst="rect">
            <a:avLst/>
          </a:prstGeom>
          <a:noFill/>
          <a:ln w="9525">
            <a:noFill/>
            <a:miter lim="800000"/>
            <a:headEnd/>
            <a:tailEnd/>
          </a:ln>
        </p:spPr>
        <p:txBody>
          <a:bodyPr wrap="none">
            <a:spAutoFit/>
          </a:bodyPr>
          <a:lstStyle/>
          <a:p>
            <a:r>
              <a:rPr lang="en-AU" altLang="zh-TW" sz="1800">
                <a:latin typeface="Arial" pitchFamily="34" charset="0"/>
              </a:rPr>
              <a:t>Write Data</a:t>
            </a:r>
          </a:p>
        </p:txBody>
      </p:sp>
      <p:sp>
        <p:nvSpPr>
          <p:cNvPr id="126990" name="Line 14"/>
          <p:cNvSpPr>
            <a:spLocks noChangeShapeType="1"/>
          </p:cNvSpPr>
          <p:nvPr/>
        </p:nvSpPr>
        <p:spPr bwMode="auto">
          <a:xfrm>
            <a:off x="2144713" y="4003675"/>
            <a:ext cx="2417762" cy="0"/>
          </a:xfrm>
          <a:prstGeom prst="line">
            <a:avLst/>
          </a:prstGeom>
          <a:noFill/>
          <a:ln w="19050">
            <a:solidFill>
              <a:schemeClr val="tx1"/>
            </a:solidFill>
            <a:round/>
            <a:headEnd type="triangle" w="med" len="med"/>
            <a:tailEnd/>
          </a:ln>
        </p:spPr>
        <p:txBody>
          <a:bodyPr/>
          <a:lstStyle/>
          <a:p>
            <a:endParaRPr lang="zh-TW" altLang="en-US"/>
          </a:p>
        </p:txBody>
      </p:sp>
      <p:sp>
        <p:nvSpPr>
          <p:cNvPr id="126991" name="Text Box 15"/>
          <p:cNvSpPr txBox="1">
            <a:spLocks noChangeArrowheads="1"/>
          </p:cNvSpPr>
          <p:nvPr/>
        </p:nvSpPr>
        <p:spPr bwMode="auto">
          <a:xfrm>
            <a:off x="2378075" y="3716338"/>
            <a:ext cx="1382713" cy="366712"/>
          </a:xfrm>
          <a:prstGeom prst="rect">
            <a:avLst/>
          </a:prstGeom>
          <a:noFill/>
          <a:ln w="9525">
            <a:noFill/>
            <a:miter lim="800000"/>
            <a:headEnd/>
            <a:tailEnd/>
          </a:ln>
        </p:spPr>
        <p:txBody>
          <a:bodyPr wrap="none">
            <a:spAutoFit/>
          </a:bodyPr>
          <a:lstStyle/>
          <a:p>
            <a:r>
              <a:rPr lang="en-AU" altLang="zh-TW" sz="1800">
                <a:latin typeface="Arial" pitchFamily="34" charset="0"/>
              </a:rPr>
              <a:t>Read Data</a:t>
            </a:r>
          </a:p>
        </p:txBody>
      </p:sp>
      <p:sp>
        <p:nvSpPr>
          <p:cNvPr id="126992" name="Line 16"/>
          <p:cNvSpPr>
            <a:spLocks noChangeShapeType="1"/>
          </p:cNvSpPr>
          <p:nvPr/>
        </p:nvSpPr>
        <p:spPr bwMode="auto">
          <a:xfrm>
            <a:off x="2144713" y="4435475"/>
            <a:ext cx="2417762" cy="0"/>
          </a:xfrm>
          <a:prstGeom prst="line">
            <a:avLst/>
          </a:prstGeom>
          <a:noFill/>
          <a:ln w="9525">
            <a:solidFill>
              <a:schemeClr val="tx1"/>
            </a:solidFill>
            <a:round/>
            <a:headEnd type="triangle" w="med" len="med"/>
            <a:tailEnd/>
          </a:ln>
        </p:spPr>
        <p:txBody>
          <a:bodyPr/>
          <a:lstStyle/>
          <a:p>
            <a:endParaRPr lang="zh-TW" altLang="en-US"/>
          </a:p>
        </p:txBody>
      </p:sp>
      <p:sp>
        <p:nvSpPr>
          <p:cNvPr id="126993" name="Text Box 17"/>
          <p:cNvSpPr txBox="1">
            <a:spLocks noChangeArrowheads="1"/>
          </p:cNvSpPr>
          <p:nvPr/>
        </p:nvSpPr>
        <p:spPr bwMode="auto">
          <a:xfrm>
            <a:off x="2378075" y="4148138"/>
            <a:ext cx="915988" cy="366712"/>
          </a:xfrm>
          <a:prstGeom prst="rect">
            <a:avLst/>
          </a:prstGeom>
          <a:noFill/>
          <a:ln w="9525">
            <a:noFill/>
            <a:miter lim="800000"/>
            <a:headEnd/>
            <a:tailEnd/>
          </a:ln>
        </p:spPr>
        <p:txBody>
          <a:bodyPr wrap="none">
            <a:spAutoFit/>
          </a:bodyPr>
          <a:lstStyle/>
          <a:p>
            <a:r>
              <a:rPr lang="en-AU" altLang="zh-TW" sz="1800">
                <a:latin typeface="Arial" pitchFamily="34" charset="0"/>
              </a:rPr>
              <a:t>Ready</a:t>
            </a:r>
          </a:p>
        </p:txBody>
      </p:sp>
      <p:sp>
        <p:nvSpPr>
          <p:cNvPr id="126994" name="Line 18"/>
          <p:cNvSpPr>
            <a:spLocks noChangeShapeType="1"/>
          </p:cNvSpPr>
          <p:nvPr/>
        </p:nvSpPr>
        <p:spPr bwMode="auto">
          <a:xfrm flipV="1">
            <a:off x="4068763" y="3067050"/>
            <a:ext cx="157162" cy="144463"/>
          </a:xfrm>
          <a:prstGeom prst="line">
            <a:avLst/>
          </a:prstGeom>
          <a:noFill/>
          <a:ln w="9525">
            <a:solidFill>
              <a:schemeClr val="tx1"/>
            </a:solidFill>
            <a:round/>
            <a:headEnd/>
            <a:tailEnd/>
          </a:ln>
        </p:spPr>
        <p:txBody>
          <a:bodyPr/>
          <a:lstStyle/>
          <a:p>
            <a:endParaRPr lang="zh-TW" altLang="en-US"/>
          </a:p>
        </p:txBody>
      </p:sp>
      <p:sp>
        <p:nvSpPr>
          <p:cNvPr id="126995" name="Line 19"/>
          <p:cNvSpPr>
            <a:spLocks noChangeShapeType="1"/>
          </p:cNvSpPr>
          <p:nvPr/>
        </p:nvSpPr>
        <p:spPr bwMode="auto">
          <a:xfrm flipV="1">
            <a:off x="4068763" y="3498850"/>
            <a:ext cx="157162" cy="144463"/>
          </a:xfrm>
          <a:prstGeom prst="line">
            <a:avLst/>
          </a:prstGeom>
          <a:noFill/>
          <a:ln w="9525">
            <a:solidFill>
              <a:schemeClr val="tx1"/>
            </a:solidFill>
            <a:round/>
            <a:headEnd/>
            <a:tailEnd/>
          </a:ln>
        </p:spPr>
        <p:txBody>
          <a:bodyPr/>
          <a:lstStyle/>
          <a:p>
            <a:endParaRPr lang="zh-TW" altLang="en-US"/>
          </a:p>
        </p:txBody>
      </p:sp>
      <p:sp>
        <p:nvSpPr>
          <p:cNvPr id="126996" name="Line 20"/>
          <p:cNvSpPr>
            <a:spLocks noChangeShapeType="1"/>
          </p:cNvSpPr>
          <p:nvPr/>
        </p:nvSpPr>
        <p:spPr bwMode="auto">
          <a:xfrm flipV="1">
            <a:off x="4068763" y="3932238"/>
            <a:ext cx="157162" cy="144462"/>
          </a:xfrm>
          <a:prstGeom prst="line">
            <a:avLst/>
          </a:prstGeom>
          <a:noFill/>
          <a:ln w="9525">
            <a:solidFill>
              <a:schemeClr val="tx1"/>
            </a:solidFill>
            <a:round/>
            <a:headEnd/>
            <a:tailEnd/>
          </a:ln>
        </p:spPr>
        <p:txBody>
          <a:bodyPr/>
          <a:lstStyle/>
          <a:p>
            <a:endParaRPr lang="zh-TW" altLang="en-US"/>
          </a:p>
        </p:txBody>
      </p:sp>
      <p:sp>
        <p:nvSpPr>
          <p:cNvPr id="126997" name="Text Box 21"/>
          <p:cNvSpPr txBox="1">
            <a:spLocks noChangeArrowheads="1"/>
          </p:cNvSpPr>
          <p:nvPr/>
        </p:nvSpPr>
        <p:spPr bwMode="auto">
          <a:xfrm>
            <a:off x="3940175" y="2778125"/>
            <a:ext cx="412750" cy="304800"/>
          </a:xfrm>
          <a:prstGeom prst="rect">
            <a:avLst/>
          </a:prstGeom>
          <a:noFill/>
          <a:ln w="9525">
            <a:noFill/>
            <a:miter lim="800000"/>
            <a:headEnd/>
            <a:tailEnd/>
          </a:ln>
        </p:spPr>
        <p:txBody>
          <a:bodyPr wrap="none">
            <a:spAutoFit/>
          </a:bodyPr>
          <a:lstStyle/>
          <a:p>
            <a:pPr algn="ctr"/>
            <a:r>
              <a:rPr lang="en-AU" altLang="zh-TW" sz="1400">
                <a:latin typeface="Arial" pitchFamily="34" charset="0"/>
              </a:rPr>
              <a:t>32</a:t>
            </a:r>
          </a:p>
        </p:txBody>
      </p:sp>
      <p:sp>
        <p:nvSpPr>
          <p:cNvPr id="126998" name="Text Box 22"/>
          <p:cNvSpPr txBox="1">
            <a:spLocks noChangeArrowheads="1"/>
          </p:cNvSpPr>
          <p:nvPr/>
        </p:nvSpPr>
        <p:spPr bwMode="auto">
          <a:xfrm>
            <a:off x="3940175" y="3211513"/>
            <a:ext cx="412750" cy="304800"/>
          </a:xfrm>
          <a:prstGeom prst="rect">
            <a:avLst/>
          </a:prstGeom>
          <a:noFill/>
          <a:ln w="9525">
            <a:noFill/>
            <a:miter lim="800000"/>
            <a:headEnd/>
            <a:tailEnd/>
          </a:ln>
        </p:spPr>
        <p:txBody>
          <a:bodyPr wrap="none">
            <a:spAutoFit/>
          </a:bodyPr>
          <a:lstStyle/>
          <a:p>
            <a:pPr algn="ctr"/>
            <a:r>
              <a:rPr lang="en-AU" altLang="zh-TW" sz="1400">
                <a:latin typeface="Arial" pitchFamily="34" charset="0"/>
              </a:rPr>
              <a:t>32</a:t>
            </a:r>
          </a:p>
        </p:txBody>
      </p:sp>
      <p:sp>
        <p:nvSpPr>
          <p:cNvPr id="126999" name="Text Box 23"/>
          <p:cNvSpPr txBox="1">
            <a:spLocks noChangeArrowheads="1"/>
          </p:cNvSpPr>
          <p:nvPr/>
        </p:nvSpPr>
        <p:spPr bwMode="auto">
          <a:xfrm>
            <a:off x="3940175" y="3644900"/>
            <a:ext cx="412750" cy="304800"/>
          </a:xfrm>
          <a:prstGeom prst="rect">
            <a:avLst/>
          </a:prstGeom>
          <a:noFill/>
          <a:ln w="9525">
            <a:noFill/>
            <a:miter lim="800000"/>
            <a:headEnd/>
            <a:tailEnd/>
          </a:ln>
        </p:spPr>
        <p:txBody>
          <a:bodyPr wrap="none">
            <a:spAutoFit/>
          </a:bodyPr>
          <a:lstStyle/>
          <a:p>
            <a:pPr algn="ctr"/>
            <a:r>
              <a:rPr lang="en-AU" altLang="zh-TW" sz="1400">
                <a:latin typeface="Arial" pitchFamily="34" charset="0"/>
              </a:rPr>
              <a:t>32</a:t>
            </a:r>
          </a:p>
        </p:txBody>
      </p:sp>
      <p:sp>
        <p:nvSpPr>
          <p:cNvPr id="127000" name="Line 24"/>
          <p:cNvSpPr>
            <a:spLocks noChangeShapeType="1"/>
          </p:cNvSpPr>
          <p:nvPr/>
        </p:nvSpPr>
        <p:spPr bwMode="auto">
          <a:xfrm>
            <a:off x="5811838" y="2347913"/>
            <a:ext cx="2417762" cy="0"/>
          </a:xfrm>
          <a:prstGeom prst="line">
            <a:avLst/>
          </a:prstGeom>
          <a:noFill/>
          <a:ln w="9525">
            <a:solidFill>
              <a:schemeClr val="tx1"/>
            </a:solidFill>
            <a:round/>
            <a:headEnd/>
            <a:tailEnd type="triangle" w="med" len="med"/>
          </a:ln>
        </p:spPr>
        <p:txBody>
          <a:bodyPr/>
          <a:lstStyle/>
          <a:p>
            <a:endParaRPr lang="zh-TW" altLang="en-US"/>
          </a:p>
        </p:txBody>
      </p:sp>
      <p:sp>
        <p:nvSpPr>
          <p:cNvPr id="127001" name="Line 25"/>
          <p:cNvSpPr>
            <a:spLocks noChangeShapeType="1"/>
          </p:cNvSpPr>
          <p:nvPr/>
        </p:nvSpPr>
        <p:spPr bwMode="auto">
          <a:xfrm>
            <a:off x="5811838" y="2706688"/>
            <a:ext cx="2417762" cy="0"/>
          </a:xfrm>
          <a:prstGeom prst="line">
            <a:avLst/>
          </a:prstGeom>
          <a:noFill/>
          <a:ln w="9525">
            <a:solidFill>
              <a:schemeClr val="tx1"/>
            </a:solidFill>
            <a:round/>
            <a:headEnd/>
            <a:tailEnd type="triangle" w="med" len="med"/>
          </a:ln>
        </p:spPr>
        <p:txBody>
          <a:bodyPr/>
          <a:lstStyle/>
          <a:p>
            <a:endParaRPr lang="zh-TW" altLang="en-US"/>
          </a:p>
        </p:txBody>
      </p:sp>
      <p:sp>
        <p:nvSpPr>
          <p:cNvPr id="127002" name="Text Box 26"/>
          <p:cNvSpPr txBox="1">
            <a:spLocks noChangeArrowheads="1"/>
          </p:cNvSpPr>
          <p:nvPr/>
        </p:nvSpPr>
        <p:spPr bwMode="auto">
          <a:xfrm>
            <a:off x="6045200" y="2058988"/>
            <a:ext cx="1438275" cy="366712"/>
          </a:xfrm>
          <a:prstGeom prst="rect">
            <a:avLst/>
          </a:prstGeom>
          <a:noFill/>
          <a:ln w="9525">
            <a:noFill/>
            <a:miter lim="800000"/>
            <a:headEnd/>
            <a:tailEnd/>
          </a:ln>
        </p:spPr>
        <p:txBody>
          <a:bodyPr wrap="none">
            <a:spAutoFit/>
          </a:bodyPr>
          <a:lstStyle/>
          <a:p>
            <a:r>
              <a:rPr lang="en-AU" altLang="zh-TW" sz="1800">
                <a:latin typeface="Arial" pitchFamily="34" charset="0"/>
              </a:rPr>
              <a:t>Read/Write</a:t>
            </a:r>
          </a:p>
        </p:txBody>
      </p:sp>
      <p:sp>
        <p:nvSpPr>
          <p:cNvPr id="127003" name="Text Box 27"/>
          <p:cNvSpPr txBox="1">
            <a:spLocks noChangeArrowheads="1"/>
          </p:cNvSpPr>
          <p:nvPr/>
        </p:nvSpPr>
        <p:spPr bwMode="auto">
          <a:xfrm>
            <a:off x="6045200" y="2419350"/>
            <a:ext cx="749300" cy="366713"/>
          </a:xfrm>
          <a:prstGeom prst="rect">
            <a:avLst/>
          </a:prstGeom>
          <a:noFill/>
          <a:ln w="9525">
            <a:noFill/>
            <a:miter lim="800000"/>
            <a:headEnd/>
            <a:tailEnd/>
          </a:ln>
        </p:spPr>
        <p:txBody>
          <a:bodyPr wrap="none">
            <a:spAutoFit/>
          </a:bodyPr>
          <a:lstStyle/>
          <a:p>
            <a:r>
              <a:rPr lang="en-AU" altLang="zh-TW" sz="1800">
                <a:latin typeface="Arial" pitchFamily="34" charset="0"/>
              </a:rPr>
              <a:t>Valid</a:t>
            </a:r>
          </a:p>
        </p:txBody>
      </p:sp>
      <p:sp>
        <p:nvSpPr>
          <p:cNvPr id="127004" name="Line 28"/>
          <p:cNvSpPr>
            <a:spLocks noChangeShapeType="1"/>
          </p:cNvSpPr>
          <p:nvPr/>
        </p:nvSpPr>
        <p:spPr bwMode="auto">
          <a:xfrm>
            <a:off x="5811838" y="3140075"/>
            <a:ext cx="2417762" cy="0"/>
          </a:xfrm>
          <a:prstGeom prst="line">
            <a:avLst/>
          </a:prstGeom>
          <a:noFill/>
          <a:ln w="19050">
            <a:solidFill>
              <a:schemeClr val="tx1"/>
            </a:solidFill>
            <a:round/>
            <a:headEnd/>
            <a:tailEnd type="triangle" w="med" len="med"/>
          </a:ln>
        </p:spPr>
        <p:txBody>
          <a:bodyPr/>
          <a:lstStyle/>
          <a:p>
            <a:endParaRPr lang="zh-TW" altLang="en-US"/>
          </a:p>
        </p:txBody>
      </p:sp>
      <p:sp>
        <p:nvSpPr>
          <p:cNvPr id="127005" name="Text Box 29"/>
          <p:cNvSpPr txBox="1">
            <a:spLocks noChangeArrowheads="1"/>
          </p:cNvSpPr>
          <p:nvPr/>
        </p:nvSpPr>
        <p:spPr bwMode="auto">
          <a:xfrm>
            <a:off x="6045200" y="2852738"/>
            <a:ext cx="1108075" cy="366712"/>
          </a:xfrm>
          <a:prstGeom prst="rect">
            <a:avLst/>
          </a:prstGeom>
          <a:noFill/>
          <a:ln w="9525">
            <a:noFill/>
            <a:miter lim="800000"/>
            <a:headEnd/>
            <a:tailEnd/>
          </a:ln>
        </p:spPr>
        <p:txBody>
          <a:bodyPr wrap="none">
            <a:spAutoFit/>
          </a:bodyPr>
          <a:lstStyle/>
          <a:p>
            <a:r>
              <a:rPr lang="en-AU" altLang="zh-TW" sz="1800">
                <a:latin typeface="Arial" pitchFamily="34" charset="0"/>
              </a:rPr>
              <a:t>Address</a:t>
            </a:r>
          </a:p>
        </p:txBody>
      </p:sp>
      <p:sp>
        <p:nvSpPr>
          <p:cNvPr id="127006" name="Line 30"/>
          <p:cNvSpPr>
            <a:spLocks noChangeShapeType="1"/>
          </p:cNvSpPr>
          <p:nvPr/>
        </p:nvSpPr>
        <p:spPr bwMode="auto">
          <a:xfrm>
            <a:off x="5811838" y="3571875"/>
            <a:ext cx="2417762" cy="0"/>
          </a:xfrm>
          <a:prstGeom prst="line">
            <a:avLst/>
          </a:prstGeom>
          <a:noFill/>
          <a:ln w="19050">
            <a:solidFill>
              <a:schemeClr val="tx1"/>
            </a:solidFill>
            <a:round/>
            <a:headEnd/>
            <a:tailEnd type="triangle" w="med" len="med"/>
          </a:ln>
        </p:spPr>
        <p:txBody>
          <a:bodyPr/>
          <a:lstStyle/>
          <a:p>
            <a:endParaRPr lang="zh-TW" altLang="en-US"/>
          </a:p>
        </p:txBody>
      </p:sp>
      <p:sp>
        <p:nvSpPr>
          <p:cNvPr id="127007" name="Text Box 31"/>
          <p:cNvSpPr txBox="1">
            <a:spLocks noChangeArrowheads="1"/>
          </p:cNvSpPr>
          <p:nvPr/>
        </p:nvSpPr>
        <p:spPr bwMode="auto">
          <a:xfrm>
            <a:off x="6045200" y="3284538"/>
            <a:ext cx="1368425" cy="366712"/>
          </a:xfrm>
          <a:prstGeom prst="rect">
            <a:avLst/>
          </a:prstGeom>
          <a:noFill/>
          <a:ln w="9525">
            <a:noFill/>
            <a:miter lim="800000"/>
            <a:headEnd/>
            <a:tailEnd/>
          </a:ln>
        </p:spPr>
        <p:txBody>
          <a:bodyPr wrap="none">
            <a:spAutoFit/>
          </a:bodyPr>
          <a:lstStyle/>
          <a:p>
            <a:r>
              <a:rPr lang="en-AU" altLang="zh-TW" sz="1800">
                <a:latin typeface="Arial" pitchFamily="34" charset="0"/>
              </a:rPr>
              <a:t>Write Data</a:t>
            </a:r>
          </a:p>
        </p:txBody>
      </p:sp>
      <p:sp>
        <p:nvSpPr>
          <p:cNvPr id="127008" name="Line 32"/>
          <p:cNvSpPr>
            <a:spLocks noChangeShapeType="1"/>
          </p:cNvSpPr>
          <p:nvPr/>
        </p:nvSpPr>
        <p:spPr bwMode="auto">
          <a:xfrm>
            <a:off x="5811838" y="4003675"/>
            <a:ext cx="2417762" cy="0"/>
          </a:xfrm>
          <a:prstGeom prst="line">
            <a:avLst/>
          </a:prstGeom>
          <a:noFill/>
          <a:ln w="19050">
            <a:solidFill>
              <a:schemeClr val="tx1"/>
            </a:solidFill>
            <a:round/>
            <a:headEnd type="triangle" w="med" len="med"/>
            <a:tailEnd/>
          </a:ln>
        </p:spPr>
        <p:txBody>
          <a:bodyPr/>
          <a:lstStyle/>
          <a:p>
            <a:endParaRPr lang="zh-TW" altLang="en-US"/>
          </a:p>
        </p:txBody>
      </p:sp>
      <p:sp>
        <p:nvSpPr>
          <p:cNvPr id="127009" name="Text Box 33"/>
          <p:cNvSpPr txBox="1">
            <a:spLocks noChangeArrowheads="1"/>
          </p:cNvSpPr>
          <p:nvPr/>
        </p:nvSpPr>
        <p:spPr bwMode="auto">
          <a:xfrm>
            <a:off x="6045200" y="3716338"/>
            <a:ext cx="1382713" cy="366712"/>
          </a:xfrm>
          <a:prstGeom prst="rect">
            <a:avLst/>
          </a:prstGeom>
          <a:noFill/>
          <a:ln w="9525">
            <a:noFill/>
            <a:miter lim="800000"/>
            <a:headEnd/>
            <a:tailEnd/>
          </a:ln>
        </p:spPr>
        <p:txBody>
          <a:bodyPr wrap="none">
            <a:spAutoFit/>
          </a:bodyPr>
          <a:lstStyle/>
          <a:p>
            <a:r>
              <a:rPr lang="en-AU" altLang="zh-TW" sz="1800">
                <a:latin typeface="Arial" pitchFamily="34" charset="0"/>
              </a:rPr>
              <a:t>Read Data</a:t>
            </a:r>
          </a:p>
        </p:txBody>
      </p:sp>
      <p:sp>
        <p:nvSpPr>
          <p:cNvPr id="127010" name="Line 34"/>
          <p:cNvSpPr>
            <a:spLocks noChangeShapeType="1"/>
          </p:cNvSpPr>
          <p:nvPr/>
        </p:nvSpPr>
        <p:spPr bwMode="auto">
          <a:xfrm>
            <a:off x="5811838" y="4435475"/>
            <a:ext cx="2417762" cy="0"/>
          </a:xfrm>
          <a:prstGeom prst="line">
            <a:avLst/>
          </a:prstGeom>
          <a:noFill/>
          <a:ln w="9525">
            <a:solidFill>
              <a:schemeClr val="tx1"/>
            </a:solidFill>
            <a:round/>
            <a:headEnd type="triangle" w="med" len="med"/>
            <a:tailEnd/>
          </a:ln>
        </p:spPr>
        <p:txBody>
          <a:bodyPr/>
          <a:lstStyle/>
          <a:p>
            <a:endParaRPr lang="zh-TW" altLang="en-US"/>
          </a:p>
        </p:txBody>
      </p:sp>
      <p:sp>
        <p:nvSpPr>
          <p:cNvPr id="127011" name="Text Box 35"/>
          <p:cNvSpPr txBox="1">
            <a:spLocks noChangeArrowheads="1"/>
          </p:cNvSpPr>
          <p:nvPr/>
        </p:nvSpPr>
        <p:spPr bwMode="auto">
          <a:xfrm>
            <a:off x="6045200" y="4148138"/>
            <a:ext cx="914400" cy="366712"/>
          </a:xfrm>
          <a:prstGeom prst="rect">
            <a:avLst/>
          </a:prstGeom>
          <a:noFill/>
          <a:ln w="9525">
            <a:noFill/>
            <a:miter lim="800000"/>
            <a:headEnd/>
            <a:tailEnd/>
          </a:ln>
        </p:spPr>
        <p:txBody>
          <a:bodyPr wrap="none">
            <a:spAutoFit/>
          </a:bodyPr>
          <a:lstStyle/>
          <a:p>
            <a:r>
              <a:rPr lang="en-AU" altLang="zh-TW" sz="1800">
                <a:latin typeface="Arial" pitchFamily="34" charset="0"/>
              </a:rPr>
              <a:t>Ready</a:t>
            </a:r>
          </a:p>
        </p:txBody>
      </p:sp>
      <p:sp>
        <p:nvSpPr>
          <p:cNvPr id="127012" name="Line 36"/>
          <p:cNvSpPr>
            <a:spLocks noChangeShapeType="1"/>
          </p:cNvSpPr>
          <p:nvPr/>
        </p:nvSpPr>
        <p:spPr bwMode="auto">
          <a:xfrm flipV="1">
            <a:off x="7735888" y="3067050"/>
            <a:ext cx="155575" cy="144463"/>
          </a:xfrm>
          <a:prstGeom prst="line">
            <a:avLst/>
          </a:prstGeom>
          <a:noFill/>
          <a:ln w="9525">
            <a:solidFill>
              <a:schemeClr val="tx1"/>
            </a:solidFill>
            <a:round/>
            <a:headEnd/>
            <a:tailEnd/>
          </a:ln>
        </p:spPr>
        <p:txBody>
          <a:bodyPr/>
          <a:lstStyle/>
          <a:p>
            <a:endParaRPr lang="zh-TW" altLang="en-US"/>
          </a:p>
        </p:txBody>
      </p:sp>
      <p:sp>
        <p:nvSpPr>
          <p:cNvPr id="127013" name="Line 37"/>
          <p:cNvSpPr>
            <a:spLocks noChangeShapeType="1"/>
          </p:cNvSpPr>
          <p:nvPr/>
        </p:nvSpPr>
        <p:spPr bwMode="auto">
          <a:xfrm flipV="1">
            <a:off x="7735888" y="3498850"/>
            <a:ext cx="155575" cy="144463"/>
          </a:xfrm>
          <a:prstGeom prst="line">
            <a:avLst/>
          </a:prstGeom>
          <a:noFill/>
          <a:ln w="9525">
            <a:solidFill>
              <a:schemeClr val="tx1"/>
            </a:solidFill>
            <a:round/>
            <a:headEnd/>
            <a:tailEnd/>
          </a:ln>
        </p:spPr>
        <p:txBody>
          <a:bodyPr/>
          <a:lstStyle/>
          <a:p>
            <a:endParaRPr lang="zh-TW" altLang="en-US"/>
          </a:p>
        </p:txBody>
      </p:sp>
      <p:sp>
        <p:nvSpPr>
          <p:cNvPr id="127014" name="Line 38"/>
          <p:cNvSpPr>
            <a:spLocks noChangeShapeType="1"/>
          </p:cNvSpPr>
          <p:nvPr/>
        </p:nvSpPr>
        <p:spPr bwMode="auto">
          <a:xfrm flipV="1">
            <a:off x="7735888" y="3932238"/>
            <a:ext cx="155575" cy="144462"/>
          </a:xfrm>
          <a:prstGeom prst="line">
            <a:avLst/>
          </a:prstGeom>
          <a:noFill/>
          <a:ln w="9525">
            <a:solidFill>
              <a:schemeClr val="tx1"/>
            </a:solidFill>
            <a:round/>
            <a:headEnd/>
            <a:tailEnd/>
          </a:ln>
        </p:spPr>
        <p:txBody>
          <a:bodyPr/>
          <a:lstStyle/>
          <a:p>
            <a:endParaRPr lang="zh-TW" altLang="en-US"/>
          </a:p>
        </p:txBody>
      </p:sp>
      <p:sp>
        <p:nvSpPr>
          <p:cNvPr id="127015" name="Text Box 39"/>
          <p:cNvSpPr txBox="1">
            <a:spLocks noChangeArrowheads="1"/>
          </p:cNvSpPr>
          <p:nvPr/>
        </p:nvSpPr>
        <p:spPr bwMode="auto">
          <a:xfrm>
            <a:off x="7607300" y="2778125"/>
            <a:ext cx="412750" cy="304800"/>
          </a:xfrm>
          <a:prstGeom prst="rect">
            <a:avLst/>
          </a:prstGeom>
          <a:noFill/>
          <a:ln w="9525">
            <a:noFill/>
            <a:miter lim="800000"/>
            <a:headEnd/>
            <a:tailEnd/>
          </a:ln>
        </p:spPr>
        <p:txBody>
          <a:bodyPr wrap="none">
            <a:spAutoFit/>
          </a:bodyPr>
          <a:lstStyle/>
          <a:p>
            <a:pPr algn="ctr"/>
            <a:r>
              <a:rPr lang="en-AU" altLang="zh-TW" sz="1400">
                <a:latin typeface="Arial" pitchFamily="34" charset="0"/>
              </a:rPr>
              <a:t>32</a:t>
            </a:r>
          </a:p>
        </p:txBody>
      </p:sp>
      <p:sp>
        <p:nvSpPr>
          <p:cNvPr id="127016" name="Text Box 40"/>
          <p:cNvSpPr txBox="1">
            <a:spLocks noChangeArrowheads="1"/>
          </p:cNvSpPr>
          <p:nvPr/>
        </p:nvSpPr>
        <p:spPr bwMode="auto">
          <a:xfrm>
            <a:off x="7553325" y="3211513"/>
            <a:ext cx="519113" cy="304800"/>
          </a:xfrm>
          <a:prstGeom prst="rect">
            <a:avLst/>
          </a:prstGeom>
          <a:noFill/>
          <a:ln w="9525">
            <a:noFill/>
            <a:miter lim="800000"/>
            <a:headEnd/>
            <a:tailEnd/>
          </a:ln>
        </p:spPr>
        <p:txBody>
          <a:bodyPr wrap="none">
            <a:spAutoFit/>
          </a:bodyPr>
          <a:lstStyle/>
          <a:p>
            <a:pPr algn="ctr"/>
            <a:r>
              <a:rPr lang="en-AU" altLang="zh-TW" sz="1400">
                <a:latin typeface="Arial" pitchFamily="34" charset="0"/>
              </a:rPr>
              <a:t>128</a:t>
            </a:r>
          </a:p>
        </p:txBody>
      </p:sp>
      <p:sp>
        <p:nvSpPr>
          <p:cNvPr id="127017" name="Text Box 41"/>
          <p:cNvSpPr txBox="1">
            <a:spLocks noChangeArrowheads="1"/>
          </p:cNvSpPr>
          <p:nvPr/>
        </p:nvSpPr>
        <p:spPr bwMode="auto">
          <a:xfrm>
            <a:off x="7553325" y="3644900"/>
            <a:ext cx="519113" cy="304800"/>
          </a:xfrm>
          <a:prstGeom prst="rect">
            <a:avLst/>
          </a:prstGeom>
          <a:noFill/>
          <a:ln w="9525">
            <a:noFill/>
            <a:miter lim="800000"/>
            <a:headEnd/>
            <a:tailEnd/>
          </a:ln>
        </p:spPr>
        <p:txBody>
          <a:bodyPr wrap="none">
            <a:spAutoFit/>
          </a:bodyPr>
          <a:lstStyle/>
          <a:p>
            <a:pPr algn="ctr"/>
            <a:r>
              <a:rPr lang="en-AU" altLang="zh-TW" sz="1400">
                <a:latin typeface="Arial" pitchFamily="34" charset="0"/>
              </a:rPr>
              <a:t>128</a:t>
            </a:r>
          </a:p>
        </p:txBody>
      </p:sp>
      <p:sp>
        <p:nvSpPr>
          <p:cNvPr id="127018" name="AutoShape 42"/>
          <p:cNvSpPr>
            <a:spLocks/>
          </p:cNvSpPr>
          <p:nvPr/>
        </p:nvSpPr>
        <p:spPr bwMode="auto">
          <a:xfrm>
            <a:off x="4725988" y="5300663"/>
            <a:ext cx="2181225" cy="655637"/>
          </a:xfrm>
          <a:prstGeom prst="borderCallout1">
            <a:avLst>
              <a:gd name="adj1" fmla="val 17435"/>
              <a:gd name="adj2" fmla="val 103495"/>
              <a:gd name="adj3" fmla="val -100486"/>
              <a:gd name="adj4" fmla="val 129769"/>
            </a:avLst>
          </a:prstGeom>
          <a:solidFill>
            <a:schemeClr val="bg1"/>
          </a:solidFill>
          <a:ln w="9525">
            <a:solidFill>
              <a:schemeClr val="tx1"/>
            </a:solidFill>
            <a:miter lim="800000"/>
            <a:headEnd/>
            <a:tailEnd type="triangle" w="med" len="med"/>
          </a:ln>
        </p:spPr>
        <p:txBody>
          <a:bodyPr/>
          <a:lstStyle/>
          <a:p>
            <a:pPr algn="ctr"/>
            <a:r>
              <a:rPr lang="en-AU" altLang="zh-TW" sz="2000" b="1">
                <a:latin typeface="Arial" pitchFamily="34" charset="0"/>
              </a:rPr>
              <a:t>Multiple cycles per access</a:t>
            </a:r>
          </a:p>
        </p:txBody>
      </p:sp>
      <p:sp>
        <p:nvSpPr>
          <p:cNvPr id="127019" name="投影片編號版面配置區 1"/>
          <p:cNvSpPr>
            <a:spLocks noGrp="1"/>
          </p:cNvSpPr>
          <p:nvPr>
            <p:ph type="sldNum" sz="quarter" idx="12"/>
          </p:nvPr>
        </p:nvSpPr>
        <p:spPr>
          <a:noFill/>
          <a:ln>
            <a:miter lim="800000"/>
            <a:headEnd/>
            <a:tailEnd/>
          </a:ln>
        </p:spPr>
        <p:txBody>
          <a:bodyPr/>
          <a:lstStyle/>
          <a:p>
            <a:pPr defTabSz="762000"/>
            <a:fld id="{840C454A-A29C-4B9D-9F9F-84092B986500}" type="slidenum">
              <a:rPr lang="zh-TW" altLang="en-US"/>
              <a:pPr defTabSz="762000"/>
              <a:t>126</a:t>
            </a:fld>
            <a:endParaRPr lang="en-US" altLang="zh-TW"/>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f05-34-P374493"/>
          <p:cNvPicPr>
            <a:picLocks noChangeAspect="1" noChangeArrowheads="1"/>
          </p:cNvPicPr>
          <p:nvPr/>
        </p:nvPicPr>
        <p:blipFill>
          <a:blip r:embed="rId3"/>
          <a:srcRect/>
          <a:stretch>
            <a:fillRect/>
          </a:stretch>
        </p:blipFill>
        <p:spPr bwMode="auto">
          <a:xfrm>
            <a:off x="1754188" y="1341438"/>
            <a:ext cx="5851525" cy="4951412"/>
          </a:xfrm>
          <a:prstGeom prst="rect">
            <a:avLst/>
          </a:prstGeom>
          <a:noFill/>
          <a:ln w="9525">
            <a:noFill/>
            <a:miter lim="800000"/>
            <a:headEnd/>
            <a:tailEnd/>
          </a:ln>
        </p:spPr>
      </p:pic>
      <p:sp>
        <p:nvSpPr>
          <p:cNvPr id="128003" name="Rectangle 3"/>
          <p:cNvSpPr>
            <a:spLocks noGrp="1" noChangeArrowheads="1"/>
          </p:cNvSpPr>
          <p:nvPr>
            <p:ph type="title"/>
          </p:nvPr>
        </p:nvSpPr>
        <p:spPr>
          <a:xfrm>
            <a:off x="742950" y="180975"/>
            <a:ext cx="8420100" cy="901700"/>
          </a:xfrm>
        </p:spPr>
        <p:txBody>
          <a:bodyPr/>
          <a:lstStyle/>
          <a:p>
            <a:r>
              <a:rPr lang="en-AU" altLang="zh-TW" dirty="0">
                <a:solidFill>
                  <a:schemeClr val="bg2"/>
                </a:solidFill>
                <a:ea typeface="新細明體" pitchFamily="18" charset="-120"/>
              </a:rPr>
              <a:t>Cache Controller FSM</a:t>
            </a:r>
          </a:p>
        </p:txBody>
      </p:sp>
      <p:sp>
        <p:nvSpPr>
          <p:cNvPr id="783364" name="AutoShape 4"/>
          <p:cNvSpPr>
            <a:spLocks/>
          </p:cNvSpPr>
          <p:nvPr/>
        </p:nvSpPr>
        <p:spPr bwMode="auto">
          <a:xfrm>
            <a:off x="7761288" y="1855788"/>
            <a:ext cx="1776412" cy="2020887"/>
          </a:xfrm>
          <a:prstGeom prst="borderCallout1">
            <a:avLst>
              <a:gd name="adj1" fmla="val 5657"/>
              <a:gd name="adj2" fmla="val -4292"/>
              <a:gd name="adj3" fmla="val 8329"/>
              <a:gd name="adj4" fmla="val -44148"/>
            </a:avLst>
          </a:prstGeom>
          <a:solidFill>
            <a:schemeClr val="bg1"/>
          </a:solidFill>
          <a:ln w="9525">
            <a:solidFill>
              <a:schemeClr val="tx1"/>
            </a:solidFill>
            <a:miter lim="800000"/>
            <a:headEnd/>
            <a:tailEnd type="triangle" w="med" len="med"/>
          </a:ln>
        </p:spPr>
        <p:txBody>
          <a:bodyPr/>
          <a:lstStyle/>
          <a:p>
            <a:pPr algn="ctr"/>
            <a:r>
              <a:rPr lang="en-AU" altLang="zh-TW" sz="2000" b="1">
                <a:latin typeface="Arial" pitchFamily="34" charset="0"/>
              </a:rPr>
              <a:t>Could partition into separate states to reduce clock cycle time</a:t>
            </a:r>
          </a:p>
        </p:txBody>
      </p:sp>
      <p:sp>
        <p:nvSpPr>
          <p:cNvPr id="128005" name="投影片編號版面配置區 1"/>
          <p:cNvSpPr>
            <a:spLocks noGrp="1"/>
          </p:cNvSpPr>
          <p:nvPr>
            <p:ph type="sldNum" sz="quarter" idx="12"/>
          </p:nvPr>
        </p:nvSpPr>
        <p:spPr>
          <a:noFill/>
          <a:ln>
            <a:miter lim="800000"/>
            <a:headEnd/>
            <a:tailEnd/>
          </a:ln>
        </p:spPr>
        <p:txBody>
          <a:bodyPr/>
          <a:lstStyle/>
          <a:p>
            <a:pPr defTabSz="762000"/>
            <a:fld id="{4A94DA76-7D40-4B47-A6F0-DADD1A28C40D}" type="slidenum">
              <a:rPr lang="zh-TW" altLang="en-US"/>
              <a:pPr defTabSz="762000"/>
              <a:t>127</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3364"/>
                                        </p:tgtEl>
                                        <p:attrNameLst>
                                          <p:attrName>style.visibility</p:attrName>
                                        </p:attrNameLst>
                                      </p:cBhvr>
                                      <p:to>
                                        <p:strVal val="visible"/>
                                      </p:to>
                                    </p:set>
                                    <p:animEffect transition="in" filter="fade">
                                      <p:cBhvr>
                                        <p:cTn id="7" dur="1000"/>
                                        <p:tgtEl>
                                          <p:spTgt spid="78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4"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f05-33-P374493"/>
          <p:cNvPicPr>
            <a:picLocks noChangeAspect="1" noChangeArrowheads="1"/>
          </p:cNvPicPr>
          <p:nvPr/>
        </p:nvPicPr>
        <p:blipFill>
          <a:blip r:embed="rId3"/>
          <a:srcRect/>
          <a:stretch>
            <a:fillRect/>
          </a:stretch>
        </p:blipFill>
        <p:spPr bwMode="auto">
          <a:xfrm>
            <a:off x="5576888" y="2133600"/>
            <a:ext cx="4113212" cy="3332163"/>
          </a:xfrm>
          <a:prstGeom prst="rect">
            <a:avLst/>
          </a:prstGeom>
          <a:noFill/>
          <a:ln w="9525">
            <a:noFill/>
            <a:miter lim="800000"/>
            <a:headEnd/>
            <a:tailEnd/>
          </a:ln>
        </p:spPr>
      </p:pic>
      <p:sp>
        <p:nvSpPr>
          <p:cNvPr id="129027" name="Rectangle 3"/>
          <p:cNvSpPr>
            <a:spLocks noGrp="1" noChangeArrowheads="1"/>
          </p:cNvSpPr>
          <p:nvPr>
            <p:ph type="title"/>
          </p:nvPr>
        </p:nvSpPr>
        <p:spPr>
          <a:xfrm>
            <a:off x="742950" y="173038"/>
            <a:ext cx="8420100" cy="901700"/>
          </a:xfrm>
        </p:spPr>
        <p:txBody>
          <a:bodyPr/>
          <a:lstStyle/>
          <a:p>
            <a:r>
              <a:rPr lang="en-AU" altLang="zh-TW" dirty="0">
                <a:solidFill>
                  <a:schemeClr val="bg2"/>
                </a:solidFill>
                <a:ea typeface="新細明體" pitchFamily="18" charset="-120"/>
              </a:rPr>
              <a:t>Finite State Machines</a:t>
            </a:r>
          </a:p>
        </p:txBody>
      </p:sp>
      <p:sp>
        <p:nvSpPr>
          <p:cNvPr id="129028" name="Rectangle 4"/>
          <p:cNvSpPr>
            <a:spLocks noGrp="1" noChangeArrowheads="1"/>
          </p:cNvSpPr>
          <p:nvPr>
            <p:ph type="body" idx="1"/>
          </p:nvPr>
        </p:nvSpPr>
        <p:spPr>
          <a:xfrm>
            <a:off x="742950" y="1231900"/>
            <a:ext cx="4397375" cy="5080000"/>
          </a:xfrm>
        </p:spPr>
        <p:txBody>
          <a:bodyPr/>
          <a:lstStyle/>
          <a:p>
            <a:r>
              <a:rPr lang="en-AU" altLang="zh-TW">
                <a:ea typeface="新細明體" pitchFamily="18" charset="-120"/>
              </a:rPr>
              <a:t>Use an FSM to sequence control steps</a:t>
            </a:r>
          </a:p>
          <a:p>
            <a:r>
              <a:rPr lang="en-AU" altLang="zh-TW">
                <a:ea typeface="新細明體" pitchFamily="18" charset="-120"/>
              </a:rPr>
              <a:t>Set of states, transition on each clock edge</a:t>
            </a:r>
          </a:p>
          <a:p>
            <a:pPr lvl="1"/>
            <a:r>
              <a:rPr lang="en-AU" altLang="zh-TW">
                <a:ea typeface="新細明體" pitchFamily="18" charset="-120"/>
              </a:rPr>
              <a:t>State values are binary encoded</a:t>
            </a:r>
          </a:p>
          <a:p>
            <a:pPr lvl="1"/>
            <a:r>
              <a:rPr lang="en-AU" altLang="zh-TW">
                <a:ea typeface="新細明體" pitchFamily="18" charset="-120"/>
              </a:rPr>
              <a:t>Current state stored in a register</a:t>
            </a:r>
          </a:p>
          <a:p>
            <a:pPr lvl="1"/>
            <a:r>
              <a:rPr lang="en-AU" altLang="zh-TW">
                <a:ea typeface="新細明體" pitchFamily="18" charset="-120"/>
              </a:rPr>
              <a:t>Next state</a:t>
            </a:r>
            <a:br>
              <a:rPr lang="en-AU" altLang="zh-TW">
                <a:ea typeface="新細明體" pitchFamily="18" charset="-120"/>
              </a:rPr>
            </a:br>
            <a:r>
              <a:rPr lang="en-AU" altLang="zh-TW">
                <a:ea typeface="新細明體" pitchFamily="18" charset="-120"/>
              </a:rPr>
              <a:t>= </a:t>
            </a:r>
            <a:r>
              <a:rPr lang="en-AU" altLang="zh-TW" i="1">
                <a:ea typeface="新細明體" pitchFamily="18" charset="-120"/>
              </a:rPr>
              <a:t>f</a:t>
            </a:r>
            <a:r>
              <a:rPr lang="en-AU" altLang="zh-TW" i="1" baseline="-25000">
                <a:ea typeface="新細明體" pitchFamily="18" charset="-120"/>
              </a:rPr>
              <a:t>n</a:t>
            </a:r>
            <a:r>
              <a:rPr lang="en-AU" altLang="zh-TW">
                <a:ea typeface="新細明體" pitchFamily="18" charset="-120"/>
              </a:rPr>
              <a:t> (current state,</a:t>
            </a:r>
            <a:br>
              <a:rPr lang="en-AU" altLang="zh-TW">
                <a:ea typeface="新細明體" pitchFamily="18" charset="-120"/>
              </a:rPr>
            </a:br>
            <a:r>
              <a:rPr lang="en-AU" altLang="zh-TW">
                <a:ea typeface="新細明體" pitchFamily="18" charset="-120"/>
              </a:rPr>
              <a:t>		current inputs)</a:t>
            </a:r>
          </a:p>
          <a:p>
            <a:r>
              <a:rPr lang="en-AU" altLang="zh-TW">
                <a:ea typeface="新細明體" pitchFamily="18" charset="-120"/>
              </a:rPr>
              <a:t>Control output signals</a:t>
            </a:r>
            <a:br>
              <a:rPr lang="en-AU" altLang="zh-TW">
                <a:ea typeface="新細明體" pitchFamily="18" charset="-120"/>
              </a:rPr>
            </a:br>
            <a:r>
              <a:rPr lang="en-AU" altLang="zh-TW">
                <a:ea typeface="新細明體" pitchFamily="18" charset="-120"/>
              </a:rPr>
              <a:t>= </a:t>
            </a:r>
            <a:r>
              <a:rPr lang="en-AU" altLang="zh-TW" i="1">
                <a:ea typeface="新細明體" pitchFamily="18" charset="-120"/>
              </a:rPr>
              <a:t>f</a:t>
            </a:r>
            <a:r>
              <a:rPr lang="en-AU" altLang="zh-TW" i="1" baseline="-25000">
                <a:ea typeface="新細明體" pitchFamily="18" charset="-120"/>
              </a:rPr>
              <a:t>o</a:t>
            </a:r>
            <a:r>
              <a:rPr lang="en-AU" altLang="zh-TW">
                <a:ea typeface="新細明體" pitchFamily="18" charset="-120"/>
              </a:rPr>
              <a:t> (current state)</a:t>
            </a:r>
          </a:p>
        </p:txBody>
      </p:sp>
      <p:sp>
        <p:nvSpPr>
          <p:cNvPr id="129029" name="投影片編號版面配置區 1"/>
          <p:cNvSpPr>
            <a:spLocks noGrp="1"/>
          </p:cNvSpPr>
          <p:nvPr>
            <p:ph type="sldNum" sz="quarter" idx="12"/>
          </p:nvPr>
        </p:nvSpPr>
        <p:spPr>
          <a:noFill/>
          <a:ln>
            <a:miter lim="800000"/>
            <a:headEnd/>
            <a:tailEnd/>
          </a:ln>
        </p:spPr>
        <p:txBody>
          <a:bodyPr/>
          <a:lstStyle/>
          <a:p>
            <a:pPr defTabSz="762000"/>
            <a:fld id="{2C40F446-F4A7-48E9-B2EA-E655798C744C}" type="slidenum">
              <a:rPr lang="zh-TW" altLang="en-US"/>
              <a:pPr defTabSz="762000"/>
              <a:t>128</a:t>
            </a:fld>
            <a:endParaRPr lang="en-US" altLang="zh-TW"/>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2950" y="173038"/>
            <a:ext cx="8420100" cy="901700"/>
          </a:xfrm>
        </p:spPr>
        <p:txBody>
          <a:bodyPr/>
          <a:lstStyle/>
          <a:p>
            <a:r>
              <a:rPr lang="en-US" altLang="zh-TW" dirty="0"/>
              <a:t>Outline</a:t>
            </a:r>
          </a:p>
        </p:txBody>
      </p:sp>
      <p:sp>
        <p:nvSpPr>
          <p:cNvPr id="7171" name="Rectangle 3"/>
          <p:cNvSpPr>
            <a:spLocks noGrp="1" noChangeArrowheads="1"/>
          </p:cNvSpPr>
          <p:nvPr>
            <p:ph type="body" idx="1"/>
          </p:nvPr>
        </p:nvSpPr>
        <p:spPr>
          <a:xfrm>
            <a:off x="742950" y="1109663"/>
            <a:ext cx="8675688" cy="5535612"/>
          </a:xfrm>
        </p:spPr>
        <p:txBody>
          <a:bodyPr/>
          <a:lstStyle/>
          <a:p>
            <a:r>
              <a:rPr lang="en-US" altLang="zh-TW" sz="2000" dirty="0"/>
              <a:t>Memory hierarchy</a:t>
            </a:r>
          </a:p>
          <a:p>
            <a:r>
              <a:rPr lang="en-US" altLang="zh-TW" sz="2000" dirty="0">
                <a:solidFill>
                  <a:schemeClr val="accent2"/>
                </a:solidFill>
              </a:rPr>
              <a:t>The basics of caches</a:t>
            </a:r>
          </a:p>
          <a:p>
            <a:pPr lvl="1"/>
            <a:r>
              <a:rPr lang="en-US" altLang="zh-TW" sz="2000" dirty="0">
                <a:solidFill>
                  <a:schemeClr val="accent2"/>
                </a:solidFill>
              </a:rPr>
              <a:t>Direct-mapped cache</a:t>
            </a:r>
          </a:p>
          <a:p>
            <a:pPr lvl="1"/>
            <a:r>
              <a:rPr lang="en-US" altLang="zh-TW" sz="2000" dirty="0"/>
              <a:t>Address sub-division</a:t>
            </a:r>
          </a:p>
          <a:p>
            <a:pPr lvl="1"/>
            <a:r>
              <a:rPr lang="en-US" altLang="zh-TW" sz="2000" dirty="0"/>
              <a:t>Cache hit and miss</a:t>
            </a:r>
          </a:p>
          <a:p>
            <a:pPr lvl="1"/>
            <a:r>
              <a:rPr lang="en-US" altLang="zh-TW" sz="2000" dirty="0"/>
              <a:t>Memory support</a:t>
            </a:r>
          </a:p>
          <a:p>
            <a:r>
              <a:rPr lang="en-US" altLang="zh-TW" sz="2000" dirty="0"/>
              <a:t>Measuring cache performance</a:t>
            </a:r>
          </a:p>
          <a:p>
            <a:r>
              <a:rPr lang="en-US" altLang="zh-TW" sz="2000" dirty="0"/>
              <a:t>Improving cache performance</a:t>
            </a:r>
          </a:p>
          <a:p>
            <a:pPr lvl="1"/>
            <a:r>
              <a:rPr lang="en-US" altLang="zh-TW" sz="2000" dirty="0"/>
              <a:t>Set associative cache</a:t>
            </a:r>
          </a:p>
          <a:p>
            <a:pPr lvl="1"/>
            <a:r>
              <a:rPr lang="en-US" altLang="zh-TW" sz="2000" dirty="0"/>
              <a:t>Multiple level cache</a:t>
            </a:r>
          </a:p>
          <a:p>
            <a:r>
              <a:rPr lang="en-US" altLang="zh-TW" sz="2000" dirty="0"/>
              <a:t>Virtual memory</a:t>
            </a:r>
          </a:p>
          <a:p>
            <a:pPr lvl="1"/>
            <a:r>
              <a:rPr lang="en-US" altLang="zh-TW" sz="2000" dirty="0"/>
              <a:t>Basics</a:t>
            </a:r>
          </a:p>
          <a:p>
            <a:pPr lvl="1"/>
            <a:r>
              <a:rPr lang="en-US" altLang="zh-TW" sz="2000" dirty="0"/>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t>TLB and cache</a:t>
            </a:r>
          </a:p>
          <a:p>
            <a:r>
              <a:rPr lang="en-US" altLang="zh-TW" sz="2000" dirty="0"/>
              <a:t>A common framework for memory hierarchy</a:t>
            </a:r>
          </a:p>
        </p:txBody>
      </p:sp>
      <p:sp>
        <p:nvSpPr>
          <p:cNvPr id="7172"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93D8D55D-0564-4E80-8BC4-0EEC22DC8EC2}" type="slidenum">
              <a:rPr kumimoji="0" lang="zh-TW" altLang="en-US" sz="1400" smtClean="0">
                <a:latin typeface="Arial" pitchFamily="34" charset="0"/>
              </a:rPr>
              <a:pPr/>
              <a:t>12</a:t>
            </a:fld>
            <a:endParaRPr kumimoji="0" lang="en-US" altLang="zh-TW" sz="1400">
              <a:latin typeface="Arial" pitchFamily="34" charset="0"/>
            </a:endParaRPr>
          </a:p>
        </p:txBody>
      </p:sp>
    </p:spTree>
    <p:extLst>
      <p:ext uri="{BB962C8B-B14F-4D97-AF65-F5344CB8AC3E}">
        <p14:creationId xmlns:p14="http://schemas.microsoft.com/office/powerpoint/2010/main" val="37904166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130051" name="Rectangle 3"/>
          <p:cNvSpPr>
            <a:spLocks noGrp="1" noChangeArrowheads="1"/>
          </p:cNvSpPr>
          <p:nvPr>
            <p:ph type="body" idx="1"/>
          </p:nvPr>
        </p:nvSpPr>
        <p:spPr/>
        <p:txBody>
          <a:bodyPr/>
          <a:lstStyle/>
          <a:p>
            <a:r>
              <a:rPr lang="en-US" altLang="zh-TW"/>
              <a:t>Memory hierarchy</a:t>
            </a:r>
          </a:p>
          <a:p>
            <a:r>
              <a:rPr lang="en-US" altLang="zh-TW"/>
              <a:t>The basics of caches</a:t>
            </a:r>
          </a:p>
          <a:p>
            <a:r>
              <a:rPr lang="en-US" altLang="zh-TW"/>
              <a:t>Measuring and improving cache performance</a:t>
            </a:r>
          </a:p>
          <a:p>
            <a:r>
              <a:rPr lang="en-US" altLang="zh-TW"/>
              <a:t>Virtual memory</a:t>
            </a:r>
          </a:p>
          <a:p>
            <a:r>
              <a:rPr lang="en-US" altLang="zh-TW"/>
              <a:t>A common framework for memory hierarchy</a:t>
            </a:r>
          </a:p>
          <a:p>
            <a:r>
              <a:rPr lang="en-US" altLang="zh-TW"/>
              <a:t>Using a Finite State Machine to Control a Simple Cache</a:t>
            </a:r>
          </a:p>
          <a:p>
            <a:r>
              <a:rPr lang="en-US" altLang="zh-TW">
                <a:solidFill>
                  <a:schemeClr val="accent2"/>
                </a:solidFill>
              </a:rPr>
              <a:t>Parallelism and Memory Hierarchies: Cache Coherence</a:t>
            </a:r>
          </a:p>
          <a:p>
            <a:endParaRPr lang="en-US" altLang="zh-TW">
              <a:solidFill>
                <a:schemeClr val="accent2"/>
              </a:solidFill>
            </a:endParaRPr>
          </a:p>
        </p:txBody>
      </p:sp>
      <p:sp>
        <p:nvSpPr>
          <p:cNvPr id="130052" name="投影片編號版面配置區 1"/>
          <p:cNvSpPr>
            <a:spLocks noGrp="1"/>
          </p:cNvSpPr>
          <p:nvPr>
            <p:ph type="sldNum" sz="quarter" idx="12"/>
          </p:nvPr>
        </p:nvSpPr>
        <p:spPr>
          <a:noFill/>
          <a:ln>
            <a:miter lim="800000"/>
            <a:headEnd/>
            <a:tailEnd/>
          </a:ln>
        </p:spPr>
        <p:txBody>
          <a:bodyPr/>
          <a:lstStyle/>
          <a:p>
            <a:pPr defTabSz="762000"/>
            <a:fld id="{EE876F54-DA5F-4C1D-AF69-C7DA48E48A08}" type="slidenum">
              <a:rPr lang="zh-TW" altLang="en-US"/>
              <a:pPr defTabSz="762000"/>
              <a:t>129</a:t>
            </a:fld>
            <a:endParaRPr lang="en-US" altLang="zh-TW"/>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742950" y="173038"/>
            <a:ext cx="8420100" cy="901700"/>
          </a:xfrm>
        </p:spPr>
        <p:txBody>
          <a:bodyPr/>
          <a:lstStyle/>
          <a:p>
            <a:r>
              <a:rPr lang="en-AU" altLang="zh-TW" dirty="0">
                <a:solidFill>
                  <a:schemeClr val="bg2"/>
                </a:solidFill>
                <a:ea typeface="新細明體" pitchFamily="18" charset="-120"/>
              </a:rPr>
              <a:t>Cache Coherence Problem</a:t>
            </a:r>
          </a:p>
        </p:txBody>
      </p:sp>
      <p:sp>
        <p:nvSpPr>
          <p:cNvPr id="131075" name="Rectangle 3"/>
          <p:cNvSpPr>
            <a:spLocks noGrp="1" noChangeArrowheads="1"/>
          </p:cNvSpPr>
          <p:nvPr>
            <p:ph type="body" idx="1"/>
          </p:nvPr>
        </p:nvSpPr>
        <p:spPr>
          <a:xfrm>
            <a:off x="742950" y="1246188"/>
            <a:ext cx="8734425" cy="1250950"/>
          </a:xfrm>
        </p:spPr>
        <p:txBody>
          <a:bodyPr/>
          <a:lstStyle/>
          <a:p>
            <a:r>
              <a:rPr lang="en-AU" altLang="zh-TW">
                <a:ea typeface="新細明體" pitchFamily="18" charset="-120"/>
              </a:rPr>
              <a:t>Suppose two CPU cores share a physical address space</a:t>
            </a:r>
          </a:p>
          <a:p>
            <a:pPr lvl="1"/>
            <a:r>
              <a:rPr lang="en-AU" altLang="zh-TW">
                <a:ea typeface="新細明體" pitchFamily="18" charset="-120"/>
              </a:rPr>
              <a:t>Write-through caches</a:t>
            </a:r>
          </a:p>
          <a:p>
            <a:endParaRPr lang="en-AU" altLang="zh-TW">
              <a:ea typeface="新細明體" pitchFamily="18" charset="-120"/>
            </a:endParaRPr>
          </a:p>
        </p:txBody>
      </p:sp>
      <p:graphicFrame>
        <p:nvGraphicFramePr>
          <p:cNvPr id="785451" name="Group 43"/>
          <p:cNvGraphicFramePr>
            <a:graphicFrameLocks noGrp="1"/>
          </p:cNvGraphicFramePr>
          <p:nvPr/>
        </p:nvGraphicFramePr>
        <p:xfrm>
          <a:off x="941388" y="2508250"/>
          <a:ext cx="8499475" cy="2673656"/>
        </p:xfrm>
        <a:graphic>
          <a:graphicData uri="http://schemas.openxmlformats.org/drawingml/2006/table">
            <a:tbl>
              <a:tblPr/>
              <a:tblGrid>
                <a:gridCol w="935037">
                  <a:extLst>
                    <a:ext uri="{9D8B030D-6E8A-4147-A177-3AD203B41FA5}">
                      <a16:colId xmlns:a16="http://schemas.microsoft.com/office/drawing/2014/main" val="20000"/>
                    </a:ext>
                  </a:extLst>
                </a:gridCol>
                <a:gridCol w="2730500">
                  <a:extLst>
                    <a:ext uri="{9D8B030D-6E8A-4147-A177-3AD203B41FA5}">
                      <a16:colId xmlns:a16="http://schemas.microsoft.com/office/drawing/2014/main" val="20001"/>
                    </a:ext>
                  </a:extLst>
                </a:gridCol>
                <a:gridCol w="1611313">
                  <a:extLst>
                    <a:ext uri="{9D8B030D-6E8A-4147-A177-3AD203B41FA5}">
                      <a16:colId xmlns:a16="http://schemas.microsoft.com/office/drawing/2014/main" val="20002"/>
                    </a:ext>
                  </a:extLst>
                </a:gridCol>
                <a:gridCol w="1611312">
                  <a:extLst>
                    <a:ext uri="{9D8B030D-6E8A-4147-A177-3AD203B41FA5}">
                      <a16:colId xmlns:a16="http://schemas.microsoft.com/office/drawing/2014/main" val="20003"/>
                    </a:ext>
                  </a:extLst>
                </a:gridCol>
                <a:gridCol w="1611313">
                  <a:extLst>
                    <a:ext uri="{9D8B030D-6E8A-4147-A177-3AD203B41FA5}">
                      <a16:colId xmlns:a16="http://schemas.microsoft.com/office/drawing/2014/main" val="20004"/>
                    </a:ext>
                  </a:extLst>
                </a:gridCol>
              </a:tblGrid>
              <a:tr h="639763">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Time step</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Event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CPU A</a:t>
                      </a:r>
                      <a:r>
                        <a:rPr kumimoji="0" lang="en-AU" altLang="zh-TW" sz="2000" b="1" i="0" u="none" strike="noStrike" cap="none" normalizeH="0" baseline="0">
                          <a:ln>
                            <a:noFill/>
                          </a:ln>
                          <a:solidFill>
                            <a:schemeClr val="tx1"/>
                          </a:solidFill>
                          <a:effectLst/>
                          <a:latin typeface="Arial" pitchFamily="34" charset="0"/>
                          <a:ea typeface="新細明體" pitchFamily="18" charset="-120"/>
                        </a:rPr>
                        <a:t>’</a:t>
                      </a: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s cache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CPU B</a:t>
                      </a:r>
                      <a:r>
                        <a:rPr kumimoji="0" lang="en-AU" altLang="zh-TW" sz="2000" b="1" i="0" u="none" strike="noStrike" cap="none" normalizeH="0" baseline="0">
                          <a:ln>
                            <a:noFill/>
                          </a:ln>
                          <a:solidFill>
                            <a:schemeClr val="tx1"/>
                          </a:solidFill>
                          <a:effectLst/>
                          <a:latin typeface="Arial" pitchFamily="34" charset="0"/>
                          <a:ea typeface="新細明體" pitchFamily="18" charset="-120"/>
                        </a:rPr>
                        <a:t>’</a:t>
                      </a: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s cache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Memory</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0</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000" b="1" i="0" u="none" strike="noStrike" cap="none" normalizeH="0" baseline="0">
                        <a:ln>
                          <a:noFill/>
                        </a:ln>
                        <a:solidFill>
                          <a:schemeClr val="tx1"/>
                        </a:solidFill>
                        <a:effectLst/>
                        <a:latin typeface="Century Gothic" pitchFamily="34" charset="0"/>
                        <a:ea typeface="新細明體" pitchFamily="18" charset="-12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000" b="1" i="0" u="none" strike="noStrike" cap="none" normalizeH="0" baseline="0">
                        <a:ln>
                          <a:noFill/>
                        </a:ln>
                        <a:solidFill>
                          <a:schemeClr val="tx1"/>
                        </a:solidFill>
                        <a:effectLst/>
                        <a:latin typeface="Century Gothic" pitchFamily="34" charset="0"/>
                        <a:ea typeface="新細明體" pitchFamily="18" charset="-12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000" b="1" i="0" u="none" strike="noStrike" cap="none" normalizeH="0" baseline="0">
                        <a:ln>
                          <a:noFill/>
                        </a:ln>
                        <a:solidFill>
                          <a:schemeClr val="tx1"/>
                        </a:solidFill>
                        <a:effectLst/>
                        <a:latin typeface="Century Gothic" pitchFamily="34" charset="0"/>
                        <a:ea typeface="新細明體" pitchFamily="18" charset="-12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1</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CPU A reads X</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000" b="1" i="0" u="none" strike="noStrike" cap="none" normalizeH="0" baseline="0">
                        <a:ln>
                          <a:noFill/>
                        </a:ln>
                        <a:solidFill>
                          <a:schemeClr val="tx1"/>
                        </a:solidFill>
                        <a:effectLst/>
                        <a:latin typeface="Century Gothic" pitchFamily="34" charset="0"/>
                        <a:ea typeface="新細明體" pitchFamily="18" charset="-12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95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2</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CPU B reads X</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3</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CPU A writes 1 to X</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rgbClr val="FF0000"/>
                          </a:solidFill>
                          <a:effectLst/>
                          <a:latin typeface="Century Gothic" pitchFamily="34" charset="0"/>
                          <a:ea typeface="新細明體" pitchFamily="18" charset="-12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2000" b="1" i="0" u="none" strike="noStrike" cap="none" normalizeH="0" baseline="0">
                          <a:ln>
                            <a:noFill/>
                          </a:ln>
                          <a:solidFill>
                            <a:schemeClr val="tx1"/>
                          </a:solidFill>
                          <a:effectLst/>
                          <a:latin typeface="Century Gothic" pitchFamily="34" charset="0"/>
                          <a:ea typeface="新細明體" pitchFamily="18" charset="-120"/>
                        </a:rPr>
                        <a:t>1</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1114" name="Rectangle 44"/>
          <p:cNvSpPr>
            <a:spLocks noChangeArrowheads="1"/>
          </p:cNvSpPr>
          <p:nvPr/>
        </p:nvSpPr>
        <p:spPr bwMode="auto">
          <a:xfrm>
            <a:off x="958850" y="5334000"/>
            <a:ext cx="8474075" cy="942975"/>
          </a:xfrm>
          <a:prstGeom prst="rect">
            <a:avLst/>
          </a:prstGeom>
          <a:noFill/>
          <a:ln w="12700">
            <a:noFill/>
            <a:miter lim="800000"/>
            <a:headEnd/>
            <a:tailEnd/>
          </a:ln>
        </p:spPr>
        <p:txBody>
          <a:bodyPr lIns="90488" tIns="44450" rIns="90488" bIns="44450"/>
          <a:lstStyle/>
          <a:p>
            <a:pPr marL="342900" indent="-342900">
              <a:lnSpc>
                <a:spcPct val="90000"/>
              </a:lnSpc>
              <a:spcBef>
                <a:spcPct val="15000"/>
              </a:spcBef>
              <a:buClr>
                <a:schemeClr val="folHlink"/>
              </a:buClr>
              <a:buSzPct val="75000"/>
              <a:buFont typeface="Wingdings" pitchFamily="2" charset="2"/>
              <a:buChar char="t"/>
            </a:pPr>
            <a:r>
              <a:rPr lang="en-AU" altLang="zh-TW" b="1">
                <a:solidFill>
                  <a:schemeClr val="folHlink"/>
                </a:solidFill>
                <a:latin typeface="Century Gothic" pitchFamily="34" charset="0"/>
              </a:rPr>
              <a:t>Two different processors have two different values for the same location</a:t>
            </a:r>
          </a:p>
        </p:txBody>
      </p:sp>
      <p:sp>
        <p:nvSpPr>
          <p:cNvPr id="131115" name="投影片編號版面配置區 1"/>
          <p:cNvSpPr>
            <a:spLocks noGrp="1"/>
          </p:cNvSpPr>
          <p:nvPr>
            <p:ph type="sldNum" sz="quarter" idx="12"/>
          </p:nvPr>
        </p:nvSpPr>
        <p:spPr>
          <a:noFill/>
          <a:ln>
            <a:miter lim="800000"/>
            <a:headEnd/>
            <a:tailEnd/>
          </a:ln>
        </p:spPr>
        <p:txBody>
          <a:bodyPr/>
          <a:lstStyle/>
          <a:p>
            <a:pPr defTabSz="762000"/>
            <a:fld id="{00E50564-F297-4664-AE47-225EB537573C}" type="slidenum">
              <a:rPr lang="zh-TW" altLang="en-US"/>
              <a:pPr defTabSz="762000"/>
              <a:t>130</a:t>
            </a:fld>
            <a:endParaRPr lang="en-US" altLang="zh-TW"/>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742950" y="173038"/>
            <a:ext cx="8420100" cy="901700"/>
          </a:xfrm>
        </p:spPr>
        <p:txBody>
          <a:bodyPr/>
          <a:lstStyle/>
          <a:p>
            <a:r>
              <a:rPr lang="en-AU" altLang="zh-TW" dirty="0">
                <a:solidFill>
                  <a:schemeClr val="bg2"/>
                </a:solidFill>
                <a:ea typeface="新細明體" pitchFamily="18" charset="-120"/>
              </a:rPr>
              <a:t>Coherence Defined</a:t>
            </a:r>
          </a:p>
        </p:txBody>
      </p:sp>
      <p:sp>
        <p:nvSpPr>
          <p:cNvPr id="132099" name="Rectangle 3"/>
          <p:cNvSpPr>
            <a:spLocks noGrp="1" noChangeArrowheads="1"/>
          </p:cNvSpPr>
          <p:nvPr>
            <p:ph type="body" idx="1"/>
          </p:nvPr>
        </p:nvSpPr>
        <p:spPr/>
        <p:txBody>
          <a:bodyPr/>
          <a:lstStyle/>
          <a:p>
            <a:r>
              <a:rPr lang="en-AU" altLang="zh-TW">
                <a:ea typeface="新細明體" pitchFamily="18" charset="-120"/>
              </a:rPr>
              <a:t>Informally: Reads return most recently written value</a:t>
            </a:r>
          </a:p>
          <a:p>
            <a:r>
              <a:rPr lang="en-AU" altLang="zh-TW">
                <a:ea typeface="新細明體" pitchFamily="18" charset="-120"/>
              </a:rPr>
              <a:t>Formally:</a:t>
            </a:r>
          </a:p>
          <a:p>
            <a:pPr lvl="1"/>
            <a:r>
              <a:rPr lang="en-AU" altLang="zh-TW">
                <a:ea typeface="新細明體" pitchFamily="18" charset="-120"/>
              </a:rPr>
              <a:t>P writes X; P reads X (no intervening writes)</a:t>
            </a:r>
            <a:br>
              <a:rPr lang="en-AU" altLang="zh-TW">
                <a:ea typeface="新細明體" pitchFamily="18" charset="-120"/>
              </a:rPr>
            </a:br>
            <a:r>
              <a:rPr lang="en-AU" altLang="zh-TW">
                <a:ea typeface="新細明體" pitchFamily="18" charset="-120"/>
                <a:sym typeface="Symbol" pitchFamily="18" charset="2"/>
              </a:rPr>
              <a:t> read returns written value</a:t>
            </a:r>
          </a:p>
          <a:p>
            <a:pPr lvl="1"/>
            <a:r>
              <a:rPr lang="en-AU" altLang="zh-TW">
                <a:ea typeface="新細明體" pitchFamily="18" charset="-120"/>
                <a:sym typeface="Symbol" pitchFamily="18" charset="2"/>
              </a:rPr>
              <a:t>P</a:t>
            </a:r>
            <a:r>
              <a:rPr lang="en-AU" altLang="zh-TW" baseline="-25000">
                <a:ea typeface="新細明體" pitchFamily="18" charset="-120"/>
                <a:sym typeface="Symbol" pitchFamily="18" charset="2"/>
              </a:rPr>
              <a:t>1</a:t>
            </a:r>
            <a:r>
              <a:rPr lang="en-AU" altLang="zh-TW">
                <a:ea typeface="新細明體" pitchFamily="18" charset="-120"/>
                <a:sym typeface="Symbol" pitchFamily="18" charset="2"/>
              </a:rPr>
              <a:t> writes X; P</a:t>
            </a:r>
            <a:r>
              <a:rPr lang="en-AU" altLang="zh-TW" baseline="-25000">
                <a:ea typeface="新細明體" pitchFamily="18" charset="-120"/>
                <a:sym typeface="Symbol" pitchFamily="18" charset="2"/>
              </a:rPr>
              <a:t>2</a:t>
            </a:r>
            <a:r>
              <a:rPr lang="en-AU" altLang="zh-TW">
                <a:ea typeface="新細明體" pitchFamily="18" charset="-120"/>
                <a:sym typeface="Symbol" pitchFamily="18" charset="2"/>
              </a:rPr>
              <a:t> reads X (sufficiently later)</a:t>
            </a:r>
            <a:br>
              <a:rPr lang="en-AU" altLang="zh-TW">
                <a:ea typeface="新細明體" pitchFamily="18" charset="-120"/>
                <a:sym typeface="Symbol" pitchFamily="18" charset="2"/>
              </a:rPr>
            </a:br>
            <a:r>
              <a:rPr lang="en-AU" altLang="zh-TW">
                <a:ea typeface="新細明體" pitchFamily="18" charset="-120"/>
                <a:sym typeface="Symbol" pitchFamily="18" charset="2"/>
              </a:rPr>
              <a:t> read returns written value</a:t>
            </a:r>
          </a:p>
          <a:p>
            <a:pPr lvl="2"/>
            <a:r>
              <a:rPr lang="en-AU" altLang="zh-TW">
                <a:ea typeface="新細明體" pitchFamily="18" charset="-120"/>
                <a:sym typeface="Symbol" pitchFamily="18" charset="2"/>
              </a:rPr>
              <a:t>c.f. CPU B reading X after step 3 in example</a:t>
            </a:r>
          </a:p>
          <a:p>
            <a:pPr lvl="1"/>
            <a:r>
              <a:rPr lang="en-AU" altLang="zh-TW">
                <a:ea typeface="新細明體" pitchFamily="18" charset="-120"/>
                <a:sym typeface="Symbol" pitchFamily="18" charset="2"/>
              </a:rPr>
              <a:t>P</a:t>
            </a:r>
            <a:r>
              <a:rPr lang="en-AU" altLang="zh-TW" baseline="-25000">
                <a:ea typeface="新細明體" pitchFamily="18" charset="-120"/>
                <a:sym typeface="Symbol" pitchFamily="18" charset="2"/>
              </a:rPr>
              <a:t>1</a:t>
            </a:r>
            <a:r>
              <a:rPr lang="en-AU" altLang="zh-TW">
                <a:ea typeface="新細明體" pitchFamily="18" charset="-120"/>
                <a:sym typeface="Symbol" pitchFamily="18" charset="2"/>
              </a:rPr>
              <a:t> writes X, P</a:t>
            </a:r>
            <a:r>
              <a:rPr lang="en-AU" altLang="zh-TW" baseline="-25000">
                <a:ea typeface="新細明體" pitchFamily="18" charset="-120"/>
                <a:sym typeface="Symbol" pitchFamily="18" charset="2"/>
              </a:rPr>
              <a:t>2</a:t>
            </a:r>
            <a:r>
              <a:rPr lang="en-AU" altLang="zh-TW">
                <a:ea typeface="新細明體" pitchFamily="18" charset="-120"/>
                <a:sym typeface="Symbol" pitchFamily="18" charset="2"/>
              </a:rPr>
              <a:t> writes X</a:t>
            </a:r>
            <a:br>
              <a:rPr lang="en-AU" altLang="zh-TW">
                <a:ea typeface="新細明體" pitchFamily="18" charset="-120"/>
                <a:sym typeface="Symbol" pitchFamily="18" charset="2"/>
              </a:rPr>
            </a:br>
            <a:r>
              <a:rPr lang="en-AU" altLang="zh-TW">
                <a:ea typeface="新細明體" pitchFamily="18" charset="-120"/>
                <a:sym typeface="Symbol" pitchFamily="18" charset="2"/>
              </a:rPr>
              <a:t> all processors see writes in the same order</a:t>
            </a:r>
          </a:p>
          <a:p>
            <a:pPr lvl="2"/>
            <a:r>
              <a:rPr lang="en-AU" altLang="zh-TW">
                <a:ea typeface="新細明體" pitchFamily="18" charset="-120"/>
                <a:sym typeface="Symbol" pitchFamily="18" charset="2"/>
              </a:rPr>
              <a:t>End up with the same final value for X</a:t>
            </a:r>
          </a:p>
        </p:txBody>
      </p:sp>
      <p:sp>
        <p:nvSpPr>
          <p:cNvPr id="132100" name="投影片編號版面配置區 1"/>
          <p:cNvSpPr>
            <a:spLocks noGrp="1"/>
          </p:cNvSpPr>
          <p:nvPr>
            <p:ph type="sldNum" sz="quarter" idx="12"/>
          </p:nvPr>
        </p:nvSpPr>
        <p:spPr>
          <a:noFill/>
          <a:ln>
            <a:miter lim="800000"/>
            <a:headEnd/>
            <a:tailEnd/>
          </a:ln>
        </p:spPr>
        <p:txBody>
          <a:bodyPr/>
          <a:lstStyle/>
          <a:p>
            <a:pPr defTabSz="762000"/>
            <a:fld id="{D86B6951-7C8E-4885-A54C-4643FFDA027A}" type="slidenum">
              <a:rPr lang="zh-TW" altLang="en-US"/>
              <a:pPr defTabSz="762000"/>
              <a:t>131</a:t>
            </a:fld>
            <a:endParaRPr lang="en-US" altLang="zh-TW"/>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742950" y="173038"/>
            <a:ext cx="8420100" cy="901700"/>
          </a:xfrm>
        </p:spPr>
        <p:txBody>
          <a:bodyPr/>
          <a:lstStyle/>
          <a:p>
            <a:r>
              <a:rPr lang="en-AU" altLang="zh-TW" dirty="0">
                <a:solidFill>
                  <a:schemeClr val="bg2"/>
                </a:solidFill>
                <a:ea typeface="新細明體" pitchFamily="18" charset="-120"/>
              </a:rPr>
              <a:t>Cache Coherence Protocols</a:t>
            </a:r>
          </a:p>
        </p:txBody>
      </p:sp>
      <p:sp>
        <p:nvSpPr>
          <p:cNvPr id="133123" name="Rectangle 3"/>
          <p:cNvSpPr>
            <a:spLocks noGrp="1" noChangeArrowheads="1"/>
          </p:cNvSpPr>
          <p:nvPr>
            <p:ph type="body" idx="1"/>
          </p:nvPr>
        </p:nvSpPr>
        <p:spPr/>
        <p:txBody>
          <a:bodyPr/>
          <a:lstStyle/>
          <a:p>
            <a:r>
              <a:rPr lang="en-AU" altLang="zh-TW">
                <a:ea typeface="新細明體" pitchFamily="18" charset="-120"/>
              </a:rPr>
              <a:t>Operations performed by caches in multiprocessors</a:t>
            </a:r>
          </a:p>
          <a:p>
            <a:pPr lvl="1"/>
            <a:r>
              <a:rPr lang="en-AU" altLang="zh-TW">
                <a:ea typeface="新細明體" pitchFamily="18" charset="-120"/>
              </a:rPr>
              <a:t>Migration of data to local caches</a:t>
            </a:r>
          </a:p>
          <a:p>
            <a:pPr lvl="2"/>
            <a:r>
              <a:rPr lang="en-AU" altLang="zh-TW">
                <a:ea typeface="新細明體" pitchFamily="18" charset="-120"/>
              </a:rPr>
              <a:t>Reduces bandwidth for shared memory</a:t>
            </a:r>
          </a:p>
          <a:p>
            <a:pPr lvl="1"/>
            <a:r>
              <a:rPr lang="en-AU" altLang="zh-TW">
                <a:ea typeface="新細明體" pitchFamily="18" charset="-120"/>
              </a:rPr>
              <a:t>Replication of read-shared data</a:t>
            </a:r>
          </a:p>
          <a:p>
            <a:pPr lvl="2"/>
            <a:r>
              <a:rPr lang="en-AU" altLang="zh-TW">
                <a:ea typeface="新細明體" pitchFamily="18" charset="-120"/>
              </a:rPr>
              <a:t>Reduces contention for access</a:t>
            </a:r>
          </a:p>
          <a:p>
            <a:r>
              <a:rPr lang="en-AU" altLang="zh-TW">
                <a:ea typeface="新細明體" pitchFamily="18" charset="-120"/>
              </a:rPr>
              <a:t>Snooping protocols</a:t>
            </a:r>
          </a:p>
          <a:p>
            <a:pPr lvl="1"/>
            <a:r>
              <a:rPr lang="en-AU" altLang="zh-TW">
                <a:ea typeface="新細明體" pitchFamily="18" charset="-120"/>
              </a:rPr>
              <a:t>Each cache monitors bus reads/writes</a:t>
            </a:r>
          </a:p>
          <a:p>
            <a:r>
              <a:rPr lang="en-AU" altLang="zh-TW">
                <a:ea typeface="新細明體" pitchFamily="18" charset="-120"/>
              </a:rPr>
              <a:t>Directory-based protocols</a:t>
            </a:r>
          </a:p>
          <a:p>
            <a:pPr lvl="1"/>
            <a:r>
              <a:rPr lang="en-AU" altLang="zh-TW">
                <a:ea typeface="新細明體" pitchFamily="18" charset="-120"/>
              </a:rPr>
              <a:t>Caches and memory record sharing status of blocks in a directory</a:t>
            </a:r>
          </a:p>
        </p:txBody>
      </p:sp>
      <p:sp>
        <p:nvSpPr>
          <p:cNvPr id="133124" name="投影片編號版面配置區 1"/>
          <p:cNvSpPr>
            <a:spLocks noGrp="1"/>
          </p:cNvSpPr>
          <p:nvPr>
            <p:ph type="sldNum" sz="quarter" idx="12"/>
          </p:nvPr>
        </p:nvSpPr>
        <p:spPr>
          <a:noFill/>
          <a:ln>
            <a:miter lim="800000"/>
            <a:headEnd/>
            <a:tailEnd/>
          </a:ln>
        </p:spPr>
        <p:txBody>
          <a:bodyPr/>
          <a:lstStyle/>
          <a:p>
            <a:pPr defTabSz="762000"/>
            <a:fld id="{E848B2CC-ED04-473B-B1BC-B66014C98B4D}" type="slidenum">
              <a:rPr lang="zh-TW" altLang="en-US"/>
              <a:pPr defTabSz="762000"/>
              <a:t>132</a:t>
            </a:fld>
            <a:endParaRPr lang="en-US" altLang="zh-TW"/>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742950" y="319088"/>
            <a:ext cx="8420100" cy="830262"/>
          </a:xfrm>
        </p:spPr>
        <p:txBody>
          <a:bodyPr/>
          <a:lstStyle/>
          <a:p>
            <a:r>
              <a:rPr lang="en-AU" altLang="zh-TW" sz="3200" dirty="0">
                <a:solidFill>
                  <a:schemeClr val="bg2"/>
                </a:solidFill>
                <a:ea typeface="新細明體" pitchFamily="18" charset="-120"/>
              </a:rPr>
              <a:t>Invalidating Snooping Protocols</a:t>
            </a:r>
          </a:p>
        </p:txBody>
      </p:sp>
      <p:sp>
        <p:nvSpPr>
          <p:cNvPr id="134147" name="Rectangle 3"/>
          <p:cNvSpPr>
            <a:spLocks noGrp="1" noChangeArrowheads="1"/>
          </p:cNvSpPr>
          <p:nvPr>
            <p:ph type="body" idx="1"/>
          </p:nvPr>
        </p:nvSpPr>
        <p:spPr>
          <a:xfrm>
            <a:off x="742950" y="1231900"/>
            <a:ext cx="8420100" cy="2360613"/>
          </a:xfrm>
        </p:spPr>
        <p:txBody>
          <a:bodyPr/>
          <a:lstStyle/>
          <a:p>
            <a:r>
              <a:rPr lang="en-AU" altLang="zh-TW">
                <a:ea typeface="新細明體" pitchFamily="18" charset="-120"/>
              </a:rPr>
              <a:t>Cache gets exclusive access to a block when it is to be written</a:t>
            </a:r>
          </a:p>
          <a:p>
            <a:pPr lvl="1"/>
            <a:r>
              <a:rPr lang="en-AU" altLang="zh-TW">
                <a:ea typeface="新細明體" pitchFamily="18" charset="-120"/>
              </a:rPr>
              <a:t>Broadcasts an invalidate message on the bus</a:t>
            </a:r>
          </a:p>
          <a:p>
            <a:pPr lvl="1"/>
            <a:r>
              <a:rPr lang="en-AU" altLang="zh-TW">
                <a:ea typeface="新細明體" pitchFamily="18" charset="-120"/>
              </a:rPr>
              <a:t>Subsequent read in another cache misses</a:t>
            </a:r>
          </a:p>
          <a:p>
            <a:pPr lvl="2"/>
            <a:r>
              <a:rPr lang="en-AU" altLang="zh-TW">
                <a:ea typeface="新細明體" pitchFamily="18" charset="-120"/>
              </a:rPr>
              <a:t>Owning cache supplies updated value</a:t>
            </a:r>
          </a:p>
        </p:txBody>
      </p:sp>
      <p:graphicFrame>
        <p:nvGraphicFramePr>
          <p:cNvPr id="791602" name="Group 50"/>
          <p:cNvGraphicFramePr>
            <a:graphicFrameLocks noGrp="1"/>
          </p:cNvGraphicFramePr>
          <p:nvPr/>
        </p:nvGraphicFramePr>
        <p:xfrm>
          <a:off x="661988" y="3644900"/>
          <a:ext cx="8972550" cy="2290765"/>
        </p:xfrm>
        <a:graphic>
          <a:graphicData uri="http://schemas.openxmlformats.org/drawingml/2006/table">
            <a:tbl>
              <a:tblPr/>
              <a:tblGrid>
                <a:gridCol w="2417762">
                  <a:extLst>
                    <a:ext uri="{9D8B030D-6E8A-4147-A177-3AD203B41FA5}">
                      <a16:colId xmlns:a16="http://schemas.microsoft.com/office/drawing/2014/main" val="20000"/>
                    </a:ext>
                  </a:extLst>
                </a:gridCol>
                <a:gridCol w="2106613">
                  <a:extLst>
                    <a:ext uri="{9D8B030D-6E8A-4147-A177-3AD203B41FA5}">
                      <a16:colId xmlns:a16="http://schemas.microsoft.com/office/drawing/2014/main" val="20001"/>
                    </a:ext>
                  </a:extLst>
                </a:gridCol>
                <a:gridCol w="1482725">
                  <a:extLst>
                    <a:ext uri="{9D8B030D-6E8A-4147-A177-3AD203B41FA5}">
                      <a16:colId xmlns:a16="http://schemas.microsoft.com/office/drawing/2014/main" val="20002"/>
                    </a:ext>
                  </a:extLst>
                </a:gridCol>
                <a:gridCol w="1482725">
                  <a:extLst>
                    <a:ext uri="{9D8B030D-6E8A-4147-A177-3AD203B41FA5}">
                      <a16:colId xmlns:a16="http://schemas.microsoft.com/office/drawing/2014/main" val="20003"/>
                    </a:ext>
                  </a:extLst>
                </a:gridCol>
                <a:gridCol w="1482725">
                  <a:extLst>
                    <a:ext uri="{9D8B030D-6E8A-4147-A177-3AD203B41FA5}">
                      <a16:colId xmlns:a16="http://schemas.microsoft.com/office/drawing/2014/main" val="20004"/>
                    </a:ext>
                  </a:extLst>
                </a:gridCol>
              </a:tblGrid>
              <a:tr h="5857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CPU activity</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Bus activity</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CPU A</a:t>
                      </a:r>
                      <a:r>
                        <a:rPr kumimoji="0" lang="en-AU" altLang="zh-TW" sz="1800" b="1" i="0" u="none" strike="noStrike" cap="none" normalizeH="0" baseline="0">
                          <a:ln>
                            <a:noFill/>
                          </a:ln>
                          <a:solidFill>
                            <a:schemeClr val="tx1"/>
                          </a:solidFill>
                          <a:effectLst/>
                          <a:latin typeface="Arial" pitchFamily="34" charset="0"/>
                          <a:ea typeface="新細明體" pitchFamily="18" charset="-120"/>
                        </a:rPr>
                        <a:t>’</a:t>
                      </a: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s cache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CPU B</a:t>
                      </a:r>
                      <a:r>
                        <a:rPr kumimoji="0" lang="en-AU" altLang="zh-TW" sz="1800" b="1" i="0" u="none" strike="noStrike" cap="none" normalizeH="0" baseline="0">
                          <a:ln>
                            <a:noFill/>
                          </a:ln>
                          <a:solidFill>
                            <a:schemeClr val="tx1"/>
                          </a:solidFill>
                          <a:effectLst/>
                          <a:latin typeface="Arial" pitchFamily="34" charset="0"/>
                          <a:ea typeface="新細明體" pitchFamily="18" charset="-120"/>
                        </a:rPr>
                        <a:t>’</a:t>
                      </a: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s cache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Memory</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972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1313">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CPU A reads X</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Cache miss for X</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1313">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CPU B reads X</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Cache miss for X</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313">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CPU A writes 1 to X</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Invalidate for X</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1</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1313">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CPU B read X</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Cache miss for X</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1</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1</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1</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34192" name="投影片編號版面配置區 1"/>
          <p:cNvSpPr>
            <a:spLocks noGrp="1"/>
          </p:cNvSpPr>
          <p:nvPr>
            <p:ph type="sldNum" sz="quarter" idx="12"/>
          </p:nvPr>
        </p:nvSpPr>
        <p:spPr>
          <a:noFill/>
          <a:ln>
            <a:miter lim="800000"/>
            <a:headEnd/>
            <a:tailEnd/>
          </a:ln>
        </p:spPr>
        <p:txBody>
          <a:bodyPr/>
          <a:lstStyle/>
          <a:p>
            <a:pPr defTabSz="762000"/>
            <a:fld id="{F1D27ED9-44B1-41AC-B31F-007D8CD171CF}" type="slidenum">
              <a:rPr lang="zh-TW" altLang="en-US"/>
              <a:pPr defTabSz="762000"/>
              <a:t>133</a:t>
            </a:fld>
            <a:endParaRPr lang="en-US" altLang="zh-TW"/>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742950" y="180975"/>
            <a:ext cx="8420100" cy="901700"/>
          </a:xfrm>
        </p:spPr>
        <p:txBody>
          <a:bodyPr/>
          <a:lstStyle/>
          <a:p>
            <a:r>
              <a:rPr lang="en-AU" altLang="zh-TW" dirty="0">
                <a:solidFill>
                  <a:schemeClr val="bg2"/>
                </a:solidFill>
                <a:ea typeface="新細明體" pitchFamily="18" charset="-120"/>
              </a:rPr>
              <a:t>Multilevel On-Chip Caches</a:t>
            </a:r>
          </a:p>
        </p:txBody>
      </p:sp>
      <p:sp>
        <p:nvSpPr>
          <p:cNvPr id="135171" name="Text Box 3"/>
          <p:cNvSpPr txBox="1">
            <a:spLocks noChangeArrowheads="1"/>
          </p:cNvSpPr>
          <p:nvPr/>
        </p:nvSpPr>
        <p:spPr bwMode="auto">
          <a:xfrm rot="5400000">
            <a:off x="6690519" y="2848769"/>
            <a:ext cx="6064250" cy="366712"/>
          </a:xfrm>
          <a:prstGeom prst="rect">
            <a:avLst/>
          </a:prstGeom>
          <a:solidFill>
            <a:schemeClr val="bg1"/>
          </a:solidFill>
          <a:ln w="9525">
            <a:noFill/>
            <a:miter lim="800000"/>
            <a:headEnd/>
            <a:tailEnd/>
          </a:ln>
        </p:spPr>
        <p:txBody>
          <a:bodyPr wrap="none">
            <a:spAutoFit/>
          </a:bodyPr>
          <a:lstStyle/>
          <a:p>
            <a:r>
              <a:rPr lang="en-US" altLang="zh-TW" sz="1800">
                <a:solidFill>
                  <a:schemeClr val="folHlink"/>
                </a:solidFill>
                <a:latin typeface="Arial" pitchFamily="34" charset="0"/>
              </a:rPr>
              <a:t>§5.10 Real Stuff: The AMD Opteron X4 and Intel Nehalem</a:t>
            </a:r>
          </a:p>
        </p:txBody>
      </p:sp>
      <p:pic>
        <p:nvPicPr>
          <p:cNvPr id="135172" name="Picture 4" descr="f05-37-P374493"/>
          <p:cNvPicPr>
            <a:picLocks noChangeAspect="1" noChangeArrowheads="1"/>
          </p:cNvPicPr>
          <p:nvPr/>
        </p:nvPicPr>
        <p:blipFill>
          <a:blip r:embed="rId3"/>
          <a:srcRect/>
          <a:stretch>
            <a:fillRect/>
          </a:stretch>
        </p:blipFill>
        <p:spPr bwMode="auto">
          <a:xfrm>
            <a:off x="1209675" y="1552575"/>
            <a:ext cx="6784975" cy="4108450"/>
          </a:xfrm>
          <a:prstGeom prst="rect">
            <a:avLst/>
          </a:prstGeom>
          <a:noFill/>
          <a:ln w="9525">
            <a:noFill/>
            <a:miter lim="800000"/>
            <a:headEnd/>
            <a:tailEnd/>
          </a:ln>
        </p:spPr>
      </p:pic>
      <p:sp>
        <p:nvSpPr>
          <p:cNvPr id="135173" name="Text Box 5"/>
          <p:cNvSpPr txBox="1">
            <a:spLocks noChangeArrowheads="1"/>
          </p:cNvSpPr>
          <p:nvPr/>
        </p:nvSpPr>
        <p:spPr bwMode="auto">
          <a:xfrm>
            <a:off x="1109663" y="5799138"/>
            <a:ext cx="7132637" cy="366712"/>
          </a:xfrm>
          <a:prstGeom prst="rect">
            <a:avLst/>
          </a:prstGeom>
          <a:noFill/>
          <a:ln w="9525">
            <a:noFill/>
            <a:miter lim="800000"/>
            <a:headEnd/>
            <a:tailEnd/>
          </a:ln>
        </p:spPr>
        <p:txBody>
          <a:bodyPr wrap="none">
            <a:spAutoFit/>
          </a:bodyPr>
          <a:lstStyle/>
          <a:p>
            <a:r>
              <a:rPr lang="en-AU" altLang="zh-TW" sz="1800">
                <a:latin typeface="Arial" pitchFamily="34" charset="0"/>
              </a:rPr>
              <a:t>Per core: 32KB L1 I-cache, 32KB L1 D-cache, 512KB L2 cache</a:t>
            </a:r>
          </a:p>
        </p:txBody>
      </p:sp>
      <p:sp>
        <p:nvSpPr>
          <p:cNvPr id="135174" name="Text Box 6"/>
          <p:cNvSpPr txBox="1">
            <a:spLocks noChangeArrowheads="1"/>
          </p:cNvSpPr>
          <p:nvPr/>
        </p:nvSpPr>
        <p:spPr bwMode="auto">
          <a:xfrm>
            <a:off x="1109663" y="1125538"/>
            <a:ext cx="3652837" cy="366712"/>
          </a:xfrm>
          <a:prstGeom prst="rect">
            <a:avLst/>
          </a:prstGeom>
          <a:noFill/>
          <a:ln w="9525">
            <a:noFill/>
            <a:miter lim="800000"/>
            <a:headEnd/>
            <a:tailEnd/>
          </a:ln>
        </p:spPr>
        <p:txBody>
          <a:bodyPr wrap="none">
            <a:spAutoFit/>
          </a:bodyPr>
          <a:lstStyle/>
          <a:p>
            <a:r>
              <a:rPr lang="en-AU" altLang="zh-TW" sz="1800">
                <a:latin typeface="Arial" pitchFamily="34" charset="0"/>
              </a:rPr>
              <a:t>Intel Nehalem 4-core processor</a:t>
            </a:r>
          </a:p>
        </p:txBody>
      </p:sp>
      <p:sp>
        <p:nvSpPr>
          <p:cNvPr id="135175" name="投影片編號版面配置區 1"/>
          <p:cNvSpPr>
            <a:spLocks noGrp="1"/>
          </p:cNvSpPr>
          <p:nvPr>
            <p:ph type="sldNum" sz="quarter" idx="12"/>
          </p:nvPr>
        </p:nvSpPr>
        <p:spPr>
          <a:noFill/>
          <a:ln>
            <a:miter lim="800000"/>
            <a:headEnd/>
            <a:tailEnd/>
          </a:ln>
        </p:spPr>
        <p:txBody>
          <a:bodyPr/>
          <a:lstStyle/>
          <a:p>
            <a:pPr defTabSz="762000"/>
            <a:fld id="{3EDFC9CB-A2FE-4B80-8A6A-3CEFF097328C}" type="slidenum">
              <a:rPr lang="zh-TW" altLang="en-US"/>
              <a:pPr defTabSz="762000"/>
              <a:t>134</a:t>
            </a:fld>
            <a:endParaRPr lang="en-US" altLang="zh-TW"/>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742950" y="180975"/>
            <a:ext cx="8420100" cy="901700"/>
          </a:xfrm>
        </p:spPr>
        <p:txBody>
          <a:bodyPr/>
          <a:lstStyle/>
          <a:p>
            <a:r>
              <a:rPr lang="en-AU" altLang="zh-TW" dirty="0">
                <a:solidFill>
                  <a:schemeClr val="bg2"/>
                </a:solidFill>
                <a:ea typeface="新細明體" pitchFamily="18" charset="-120"/>
              </a:rPr>
              <a:t>2-Level TLB Organization</a:t>
            </a:r>
          </a:p>
        </p:txBody>
      </p:sp>
      <p:graphicFrame>
        <p:nvGraphicFramePr>
          <p:cNvPr id="797733" name="Group 37"/>
          <p:cNvGraphicFramePr>
            <a:graphicFrameLocks noGrp="1"/>
          </p:cNvGraphicFramePr>
          <p:nvPr/>
        </p:nvGraphicFramePr>
        <p:xfrm>
          <a:off x="741363" y="1268413"/>
          <a:ext cx="8970962" cy="4260908"/>
        </p:xfrm>
        <a:graphic>
          <a:graphicData uri="http://schemas.openxmlformats.org/drawingml/2006/table">
            <a:tbl>
              <a:tblPr/>
              <a:tblGrid>
                <a:gridCol w="1793875">
                  <a:extLst>
                    <a:ext uri="{9D8B030D-6E8A-4147-A177-3AD203B41FA5}">
                      <a16:colId xmlns:a16="http://schemas.microsoft.com/office/drawing/2014/main" val="20000"/>
                    </a:ext>
                  </a:extLst>
                </a:gridCol>
                <a:gridCol w="3762375">
                  <a:extLst>
                    <a:ext uri="{9D8B030D-6E8A-4147-A177-3AD203B41FA5}">
                      <a16:colId xmlns:a16="http://schemas.microsoft.com/office/drawing/2014/main" val="20001"/>
                    </a:ext>
                  </a:extLst>
                </a:gridCol>
                <a:gridCol w="3414712">
                  <a:extLst>
                    <a:ext uri="{9D8B030D-6E8A-4147-A177-3AD203B41FA5}">
                      <a16:colId xmlns:a16="http://schemas.microsoft.com/office/drawing/2014/main" val="20002"/>
                    </a:ext>
                  </a:extLst>
                </a:gridCol>
              </a:tblGrid>
              <a:tr h="338296">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Intel Nehalem</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AMD Opteron X4</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8296">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Virtual addr</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48 bits</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48 bits</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8296">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Physical addr</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44 bits</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48 bits</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8296">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Page size</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4KB, 2/4MB</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4KB, 2/4MB</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55010">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L1 TLB</a:t>
                      </a:r>
                      <a:br>
                        <a:rPr kumimoji="0" lang="en-AU" altLang="zh-TW" sz="1800" b="1" i="0" u="none" strike="noStrike" cap="none" normalizeH="0" baseline="0">
                          <a:ln>
                            <a:noFill/>
                          </a:ln>
                          <a:solidFill>
                            <a:schemeClr val="tx1"/>
                          </a:solidFill>
                          <a:effectLst/>
                          <a:latin typeface="Century Gothic" pitchFamily="34" charset="0"/>
                          <a:ea typeface="新細明體" pitchFamily="18" charset="-120"/>
                        </a:rPr>
                      </a:b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(per core)</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L1 I-TLB: 128 entries for small pages, 7 per thread (2</a:t>
                      </a:r>
                      <a:r>
                        <a:rPr kumimoji="0" lang="en-US" altLang="zh-TW" sz="1800" b="1" i="0" u="none" strike="noStrike" cap="none" normalizeH="0" baseline="0">
                          <a:ln>
                            <a:noFill/>
                          </a:ln>
                          <a:solidFill>
                            <a:schemeClr val="tx1"/>
                          </a:solidFill>
                          <a:effectLst/>
                          <a:latin typeface="Century Gothic" pitchFamily="34" charset="0"/>
                          <a:ea typeface="標楷體" pitchFamily="65" charset="-120"/>
                          <a:cs typeface="Arial" pitchFamily="34" charset="0"/>
                        </a:rPr>
                        <a:t>×</a:t>
                      </a: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 for large pages</a:t>
                      </a:r>
                    </a:p>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L1 D-TLB: 64 entries for small pages, 32 for large pages</a:t>
                      </a:r>
                    </a:p>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Both 4-way, LRU replacement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L1 I-TLB: 48 entries</a:t>
                      </a:r>
                    </a:p>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L1 D-TLB: 48 entries</a:t>
                      </a:r>
                    </a:p>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Both fully associative, LRU replacement</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4359">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L2 TLB</a:t>
                      </a:r>
                      <a:br>
                        <a:rPr kumimoji="0" lang="en-AU" altLang="zh-TW" sz="1800" b="1" i="0" u="none" strike="noStrike" cap="none" normalizeH="0" baseline="0">
                          <a:ln>
                            <a:noFill/>
                          </a:ln>
                          <a:solidFill>
                            <a:schemeClr val="tx1"/>
                          </a:solidFill>
                          <a:effectLst/>
                          <a:latin typeface="Century Gothic" pitchFamily="34" charset="0"/>
                          <a:ea typeface="新細明體" pitchFamily="18" charset="-120"/>
                        </a:rPr>
                      </a:b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(per core)</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Single L2 TLB: 512 entries</a:t>
                      </a:r>
                    </a:p>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4-way, LRU replacement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L2 I-TLB: 512 entries</a:t>
                      </a:r>
                    </a:p>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L2 D-TLB: 512 entries</a:t>
                      </a:r>
                    </a:p>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Both 4-way, round-robin LRU</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8296">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TLB misses</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Handled in hardware</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Handled in hardware</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36229" name="投影片編號版面配置區 1"/>
          <p:cNvSpPr>
            <a:spLocks noGrp="1"/>
          </p:cNvSpPr>
          <p:nvPr>
            <p:ph type="sldNum" sz="quarter" idx="12"/>
          </p:nvPr>
        </p:nvSpPr>
        <p:spPr>
          <a:noFill/>
          <a:ln>
            <a:miter lim="800000"/>
            <a:headEnd/>
            <a:tailEnd/>
          </a:ln>
        </p:spPr>
        <p:txBody>
          <a:bodyPr/>
          <a:lstStyle/>
          <a:p>
            <a:pPr defTabSz="762000"/>
            <a:fld id="{7E1DDB53-2818-485A-84E2-87DA2EB787C3}" type="slidenum">
              <a:rPr lang="zh-TW" altLang="en-US"/>
              <a:pPr defTabSz="762000"/>
              <a:t>135</a:t>
            </a:fld>
            <a:endParaRPr lang="en-US" altLang="zh-TW"/>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742950" y="180975"/>
            <a:ext cx="8420100" cy="901700"/>
          </a:xfrm>
        </p:spPr>
        <p:txBody>
          <a:bodyPr/>
          <a:lstStyle/>
          <a:p>
            <a:r>
              <a:rPr lang="en-AU" altLang="zh-TW" dirty="0">
                <a:solidFill>
                  <a:schemeClr val="bg2"/>
                </a:solidFill>
                <a:ea typeface="新細明體" pitchFamily="18" charset="-120"/>
              </a:rPr>
              <a:t>3-Level Cache Organization</a:t>
            </a:r>
          </a:p>
        </p:txBody>
      </p:sp>
      <p:graphicFrame>
        <p:nvGraphicFramePr>
          <p:cNvPr id="799773" name="Group 29"/>
          <p:cNvGraphicFramePr>
            <a:graphicFrameLocks noGrp="1"/>
          </p:cNvGraphicFramePr>
          <p:nvPr/>
        </p:nvGraphicFramePr>
        <p:xfrm>
          <a:off x="741363" y="1268413"/>
          <a:ext cx="8969375" cy="4810128"/>
        </p:xfrm>
        <a:graphic>
          <a:graphicData uri="http://schemas.openxmlformats.org/drawingml/2006/table">
            <a:tbl>
              <a:tblPr/>
              <a:tblGrid>
                <a:gridCol w="1560512">
                  <a:extLst>
                    <a:ext uri="{9D8B030D-6E8A-4147-A177-3AD203B41FA5}">
                      <a16:colId xmlns:a16="http://schemas.microsoft.com/office/drawing/2014/main" val="20000"/>
                    </a:ext>
                  </a:extLst>
                </a:gridCol>
                <a:gridCol w="3703638">
                  <a:extLst>
                    <a:ext uri="{9D8B030D-6E8A-4147-A177-3AD203B41FA5}">
                      <a16:colId xmlns:a16="http://schemas.microsoft.com/office/drawing/2014/main" val="20001"/>
                    </a:ext>
                  </a:extLst>
                </a:gridCol>
                <a:gridCol w="3705225">
                  <a:extLst>
                    <a:ext uri="{9D8B030D-6E8A-4147-A177-3AD203B41FA5}">
                      <a16:colId xmlns:a16="http://schemas.microsoft.com/office/drawing/2014/main" val="20002"/>
                    </a:ext>
                  </a:extLst>
                </a:gridCol>
              </a:tblGrid>
              <a:tr h="33830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Intel Nehalem</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AMD Opteron X4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07670">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L1 caches</a:t>
                      </a:r>
                      <a:br>
                        <a:rPr kumimoji="0" lang="en-AU" altLang="zh-TW" sz="1800" b="1" i="0" u="none" strike="noStrike" cap="none" normalizeH="0" baseline="0">
                          <a:ln>
                            <a:noFill/>
                          </a:ln>
                          <a:solidFill>
                            <a:schemeClr val="tx1"/>
                          </a:solidFill>
                          <a:effectLst/>
                          <a:latin typeface="Century Gothic" pitchFamily="34" charset="0"/>
                          <a:ea typeface="新細明體" pitchFamily="18" charset="-120"/>
                        </a:rPr>
                      </a:b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(per core)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L1 I-cache: 32KB, 64-byte blocks, 4-way, approx LRU replacement, hit time n/a</a:t>
                      </a:r>
                    </a:p>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L1 D-cache: 32KB, 64-byte blocks, 8-way, approx LRU replacement, write-back/allocate, hit time n/a</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L1 I-cache: 32KB, 64-byte blocks, 2-way, LRU replacement, hit time 3 cycles</a:t>
                      </a:r>
                    </a:p>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L1 D-cache: 32KB, 64-byte blocks, 2-way, LRU replacement, write-back/allocate, hit time 9 cycles</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195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L2 unified cache</a:t>
                      </a:r>
                      <a:br>
                        <a:rPr kumimoji="0" lang="en-AU" altLang="zh-TW" sz="1800" b="1" i="0" u="none" strike="noStrike" cap="none" normalizeH="0" baseline="0">
                          <a:ln>
                            <a:noFill/>
                          </a:ln>
                          <a:solidFill>
                            <a:schemeClr val="tx1"/>
                          </a:solidFill>
                          <a:effectLst/>
                          <a:latin typeface="Century Gothic" pitchFamily="34" charset="0"/>
                          <a:ea typeface="新細明體" pitchFamily="18" charset="-120"/>
                        </a:rPr>
                      </a:b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(per core)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256KB, 64-byte blocks, 8-way, approx LRU replacement, write-back/allocate, hit time n/a</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512KB, 64-byte blocks, 16-way, approx LRU replacement, write-back/allocate, hit time n/a</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74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L3 unified cache (shared)</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8MB, 64-byte blocks, 16-way, replacement n/a, write-back/allocate, hit time n/a</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800" b="1" i="0" u="none" strike="noStrike" cap="none" normalizeH="0" baseline="0">
                          <a:ln>
                            <a:noFill/>
                          </a:ln>
                          <a:solidFill>
                            <a:schemeClr val="tx1"/>
                          </a:solidFill>
                          <a:effectLst/>
                          <a:latin typeface="Century Gothic" pitchFamily="34" charset="0"/>
                          <a:ea typeface="新細明體" pitchFamily="18" charset="-120"/>
                        </a:rPr>
                        <a:t>2MB, 64-byte blocks, 32-way, replace block shared by fewest cores, write-back/allocate, hit time 32 cycles</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3444">
                <a:tc gridSpan="3">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AU" altLang="zh-TW" sz="1400" b="1" i="0" u="none" strike="noStrike" cap="none" normalizeH="0" baseline="0">
                          <a:ln>
                            <a:noFill/>
                          </a:ln>
                          <a:solidFill>
                            <a:schemeClr val="tx1"/>
                          </a:solidFill>
                          <a:effectLst/>
                          <a:latin typeface="Century Gothic" pitchFamily="34" charset="0"/>
                          <a:ea typeface="新細明體" pitchFamily="18" charset="-120"/>
                        </a:rPr>
                        <a:t>n/a: data not available</a:t>
                      </a:r>
                    </a:p>
                  </a:txBody>
                  <a:tcPr marT="45710" marB="45710" horzOverflow="overflow">
                    <a:lnL cap="flat">
                      <a:noFill/>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bl>
          </a:graphicData>
        </a:graphic>
      </p:graphicFrame>
      <p:sp>
        <p:nvSpPr>
          <p:cNvPr id="137242" name="投影片編號版面配置區 1"/>
          <p:cNvSpPr>
            <a:spLocks noGrp="1"/>
          </p:cNvSpPr>
          <p:nvPr>
            <p:ph type="sldNum" sz="quarter" idx="12"/>
          </p:nvPr>
        </p:nvSpPr>
        <p:spPr>
          <a:noFill/>
          <a:ln>
            <a:miter lim="800000"/>
            <a:headEnd/>
            <a:tailEnd/>
          </a:ln>
        </p:spPr>
        <p:txBody>
          <a:bodyPr/>
          <a:lstStyle/>
          <a:p>
            <a:pPr defTabSz="762000"/>
            <a:fld id="{F23C0E78-9FFD-4031-BCA0-46EB657F89A1}" type="slidenum">
              <a:rPr lang="zh-TW" altLang="en-US"/>
              <a:pPr defTabSz="762000"/>
              <a:t>136</a:t>
            </a:fld>
            <a:endParaRPr lang="en-US" altLang="zh-TW"/>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742950" y="173038"/>
            <a:ext cx="8420100" cy="901700"/>
          </a:xfrm>
        </p:spPr>
        <p:txBody>
          <a:bodyPr/>
          <a:lstStyle/>
          <a:p>
            <a:r>
              <a:rPr lang="en-AU" altLang="zh-TW" dirty="0">
                <a:solidFill>
                  <a:schemeClr val="bg2"/>
                </a:solidFill>
                <a:ea typeface="新細明體" pitchFamily="18" charset="-120"/>
              </a:rPr>
              <a:t>Pitfalls</a:t>
            </a:r>
          </a:p>
        </p:txBody>
      </p:sp>
      <p:sp>
        <p:nvSpPr>
          <p:cNvPr id="138243" name="Rectangle 3"/>
          <p:cNvSpPr>
            <a:spLocks noGrp="1" noChangeArrowheads="1"/>
          </p:cNvSpPr>
          <p:nvPr>
            <p:ph type="body" idx="1"/>
          </p:nvPr>
        </p:nvSpPr>
        <p:spPr/>
        <p:txBody>
          <a:bodyPr/>
          <a:lstStyle/>
          <a:p>
            <a:r>
              <a:rPr lang="en-AU" altLang="zh-TW">
                <a:ea typeface="新細明體" pitchFamily="18" charset="-120"/>
              </a:rPr>
              <a:t>Byte vs. word addressing</a:t>
            </a:r>
          </a:p>
          <a:p>
            <a:pPr lvl="1"/>
            <a:r>
              <a:rPr lang="en-AU" altLang="zh-TW">
                <a:ea typeface="新細明體" pitchFamily="18" charset="-120"/>
              </a:rPr>
              <a:t>Example: 32-byte direct-mapped cache,</a:t>
            </a:r>
            <a:br>
              <a:rPr lang="en-AU" altLang="zh-TW">
                <a:ea typeface="新細明體" pitchFamily="18" charset="-120"/>
              </a:rPr>
            </a:br>
            <a:r>
              <a:rPr lang="en-AU" altLang="zh-TW">
                <a:ea typeface="新細明體" pitchFamily="18" charset="-120"/>
              </a:rPr>
              <a:t>4-byte blocks</a:t>
            </a:r>
          </a:p>
          <a:p>
            <a:pPr lvl="2"/>
            <a:r>
              <a:rPr lang="en-AU" altLang="zh-TW">
                <a:ea typeface="新細明體" pitchFamily="18" charset="-120"/>
              </a:rPr>
              <a:t>Byte 36 maps to block 1</a:t>
            </a:r>
          </a:p>
          <a:p>
            <a:pPr lvl="2"/>
            <a:r>
              <a:rPr lang="en-AU" altLang="zh-TW">
                <a:ea typeface="新細明體" pitchFamily="18" charset="-120"/>
              </a:rPr>
              <a:t>Word 36 maps to block 4</a:t>
            </a:r>
          </a:p>
          <a:p>
            <a:r>
              <a:rPr lang="en-AU" altLang="zh-TW">
                <a:ea typeface="新細明體" pitchFamily="18" charset="-120"/>
              </a:rPr>
              <a:t>Ignoring memory system effects when writing or generating code</a:t>
            </a:r>
          </a:p>
          <a:p>
            <a:pPr lvl="1"/>
            <a:r>
              <a:rPr lang="en-AU" altLang="zh-TW">
                <a:ea typeface="新細明體" pitchFamily="18" charset="-120"/>
              </a:rPr>
              <a:t>Example: iterating over rows vs. columns of arrays</a:t>
            </a:r>
          </a:p>
          <a:p>
            <a:pPr lvl="1"/>
            <a:r>
              <a:rPr lang="en-AU" altLang="zh-TW">
                <a:ea typeface="新細明體" pitchFamily="18" charset="-120"/>
              </a:rPr>
              <a:t>Large strides result in poor locality</a:t>
            </a:r>
          </a:p>
        </p:txBody>
      </p:sp>
      <p:sp>
        <p:nvSpPr>
          <p:cNvPr id="138245" name="投影片編號版面配置區 1"/>
          <p:cNvSpPr>
            <a:spLocks noGrp="1"/>
          </p:cNvSpPr>
          <p:nvPr>
            <p:ph type="sldNum" sz="quarter" idx="12"/>
          </p:nvPr>
        </p:nvSpPr>
        <p:spPr>
          <a:noFill/>
          <a:ln>
            <a:miter lim="800000"/>
            <a:headEnd/>
            <a:tailEnd/>
          </a:ln>
        </p:spPr>
        <p:txBody>
          <a:bodyPr/>
          <a:lstStyle/>
          <a:p>
            <a:pPr defTabSz="762000"/>
            <a:fld id="{BBA190A4-5B45-4751-8B4A-FBF19B8E38C0}" type="slidenum">
              <a:rPr lang="zh-TW" altLang="en-US"/>
              <a:pPr defTabSz="762000"/>
              <a:t>137</a:t>
            </a:fld>
            <a:endParaRPr lang="en-US" altLang="zh-TW"/>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742950" y="173038"/>
            <a:ext cx="8420100" cy="901700"/>
          </a:xfrm>
        </p:spPr>
        <p:txBody>
          <a:bodyPr/>
          <a:lstStyle/>
          <a:p>
            <a:r>
              <a:rPr lang="en-AU" altLang="zh-TW" dirty="0">
                <a:solidFill>
                  <a:schemeClr val="bg2"/>
                </a:solidFill>
                <a:ea typeface="新細明體" pitchFamily="18" charset="-120"/>
              </a:rPr>
              <a:t>Pitfalls</a:t>
            </a:r>
          </a:p>
        </p:txBody>
      </p:sp>
      <p:sp>
        <p:nvSpPr>
          <p:cNvPr id="139267" name="Rectangle 3"/>
          <p:cNvSpPr>
            <a:spLocks noGrp="1" noChangeArrowheads="1"/>
          </p:cNvSpPr>
          <p:nvPr>
            <p:ph type="body" idx="1"/>
          </p:nvPr>
        </p:nvSpPr>
        <p:spPr>
          <a:xfrm>
            <a:off x="751188" y="1281327"/>
            <a:ext cx="8420100" cy="5080000"/>
          </a:xfrm>
        </p:spPr>
        <p:txBody>
          <a:bodyPr/>
          <a:lstStyle/>
          <a:p>
            <a:r>
              <a:rPr lang="en-AU" altLang="zh-TW" dirty="0">
                <a:ea typeface="新細明體" pitchFamily="18" charset="-120"/>
              </a:rPr>
              <a:t>In multiprocessor with shared L2 or L3 cache</a:t>
            </a:r>
          </a:p>
          <a:p>
            <a:pPr lvl="1"/>
            <a:r>
              <a:rPr lang="en-AU" altLang="zh-TW" dirty="0">
                <a:ea typeface="新細明體" pitchFamily="18" charset="-120"/>
              </a:rPr>
              <a:t>Less </a:t>
            </a:r>
            <a:r>
              <a:rPr lang="en-AU" altLang="zh-TW" dirty="0" err="1">
                <a:ea typeface="新細明體" pitchFamily="18" charset="-120"/>
              </a:rPr>
              <a:t>associativity</a:t>
            </a:r>
            <a:r>
              <a:rPr lang="en-AU" altLang="zh-TW" dirty="0">
                <a:ea typeface="新細明體" pitchFamily="18" charset="-120"/>
              </a:rPr>
              <a:t> than cores results in conflict misses</a:t>
            </a:r>
          </a:p>
          <a:p>
            <a:pPr lvl="1"/>
            <a:r>
              <a:rPr lang="en-AU" altLang="zh-TW" dirty="0">
                <a:ea typeface="新細明體" pitchFamily="18" charset="-120"/>
              </a:rPr>
              <a:t>More cores </a:t>
            </a:r>
            <a:r>
              <a:rPr lang="en-AU" altLang="zh-TW" dirty="0">
                <a:ea typeface="新細明體" pitchFamily="18" charset="-120"/>
                <a:sym typeface="Symbol" pitchFamily="18" charset="2"/>
              </a:rPr>
              <a:t> need to increase </a:t>
            </a:r>
            <a:r>
              <a:rPr lang="en-AU" altLang="zh-TW" dirty="0" err="1">
                <a:ea typeface="新細明體" pitchFamily="18" charset="-120"/>
                <a:sym typeface="Symbol" pitchFamily="18" charset="2"/>
              </a:rPr>
              <a:t>associativity</a:t>
            </a:r>
            <a:endParaRPr lang="en-AU" altLang="zh-TW" dirty="0">
              <a:ea typeface="新細明體" pitchFamily="18" charset="-120"/>
              <a:sym typeface="Symbol" pitchFamily="18" charset="2"/>
            </a:endParaRPr>
          </a:p>
          <a:p>
            <a:r>
              <a:rPr lang="en-AU" altLang="zh-TW" dirty="0">
                <a:ea typeface="新細明體" pitchFamily="18" charset="-120"/>
                <a:sym typeface="Symbol" pitchFamily="18" charset="2"/>
              </a:rPr>
              <a:t>Using AMAT (Average Memory Access Time) to evaluate performance of out-of-order processors</a:t>
            </a:r>
          </a:p>
          <a:p>
            <a:pPr lvl="1"/>
            <a:r>
              <a:rPr lang="en-AU" altLang="zh-TW" dirty="0">
                <a:ea typeface="新細明體" pitchFamily="18" charset="-120"/>
                <a:sym typeface="Symbol" pitchFamily="18" charset="2"/>
              </a:rPr>
              <a:t>Ignores effect of non-blocked accesses</a:t>
            </a:r>
          </a:p>
          <a:p>
            <a:pPr lvl="1"/>
            <a:r>
              <a:rPr lang="en-AU" altLang="zh-TW" dirty="0">
                <a:ea typeface="新細明體" pitchFamily="18" charset="-120"/>
                <a:sym typeface="Symbol" pitchFamily="18" charset="2"/>
              </a:rPr>
              <a:t>Instead, evaluate performance by simulation</a:t>
            </a:r>
          </a:p>
        </p:txBody>
      </p:sp>
      <p:sp>
        <p:nvSpPr>
          <p:cNvPr id="139268" name="投影片編號版面配置區 1"/>
          <p:cNvSpPr>
            <a:spLocks noGrp="1"/>
          </p:cNvSpPr>
          <p:nvPr>
            <p:ph type="sldNum" sz="quarter" idx="12"/>
          </p:nvPr>
        </p:nvSpPr>
        <p:spPr>
          <a:noFill/>
          <a:ln>
            <a:miter lim="800000"/>
            <a:headEnd/>
            <a:tailEnd/>
          </a:ln>
        </p:spPr>
        <p:txBody>
          <a:bodyPr/>
          <a:lstStyle/>
          <a:p>
            <a:pPr defTabSz="762000"/>
            <a:fld id="{F8E5FCE4-05EC-470B-A344-A42A5AC19937}" type="slidenum">
              <a:rPr lang="zh-TW" altLang="en-US"/>
              <a:pPr defTabSz="762000"/>
              <a:t>138</a:t>
            </a:fld>
            <a:endParaRPr lang="en-US" altLang="zh-TW"/>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742950" y="1231900"/>
            <a:ext cx="8420100" cy="5386388"/>
          </a:xfrm>
        </p:spPr>
        <p:txBody>
          <a:bodyPr/>
          <a:lstStyle/>
          <a:p>
            <a:endParaRPr lang="zh-TW" altLang="en-US"/>
          </a:p>
          <a:p>
            <a:endParaRPr lang="zh-TW" altLang="en-US"/>
          </a:p>
          <a:p>
            <a:endParaRPr lang="zh-TW" altLang="en-US"/>
          </a:p>
          <a:p>
            <a:endParaRPr lang="zh-TW" altLang="en-US"/>
          </a:p>
          <a:p>
            <a:endParaRPr lang="zh-TW" altLang="en-US"/>
          </a:p>
          <a:p>
            <a:endParaRPr lang="zh-TW" altLang="en-US"/>
          </a:p>
          <a:p>
            <a:endParaRPr lang="zh-TW" altLang="en-US"/>
          </a:p>
          <a:p>
            <a:endParaRPr lang="zh-TW" altLang="en-US"/>
          </a:p>
          <a:p>
            <a:pPr>
              <a:spcBef>
                <a:spcPct val="60000"/>
              </a:spcBef>
            </a:pPr>
            <a:endParaRPr lang="en-US" altLang="zh-TW"/>
          </a:p>
        </p:txBody>
      </p:sp>
      <p:grpSp>
        <p:nvGrpSpPr>
          <p:cNvPr id="13315" name="Group 110"/>
          <p:cNvGrpSpPr>
            <a:grpSpLocks/>
          </p:cNvGrpSpPr>
          <p:nvPr/>
        </p:nvGrpSpPr>
        <p:grpSpPr bwMode="auto">
          <a:xfrm>
            <a:off x="333375" y="1577975"/>
            <a:ext cx="9490075" cy="3811588"/>
            <a:chOff x="210" y="682"/>
            <a:chExt cx="5978" cy="2401"/>
          </a:xfrm>
        </p:grpSpPr>
        <p:sp>
          <p:nvSpPr>
            <p:cNvPr id="13318" name="Rectangle 3"/>
            <p:cNvSpPr>
              <a:spLocks noChangeArrowheads="1"/>
            </p:cNvSpPr>
            <p:nvPr/>
          </p:nvSpPr>
          <p:spPr bwMode="auto">
            <a:xfrm>
              <a:off x="5068" y="710"/>
              <a:ext cx="964" cy="634"/>
            </a:xfrm>
            <a:prstGeom prst="rect">
              <a:avLst/>
            </a:prstGeom>
            <a:noFill/>
            <a:ln w="9525">
              <a:noFill/>
              <a:miter lim="800000"/>
              <a:headEnd/>
              <a:tailEnd/>
            </a:ln>
          </p:spPr>
          <p:txBody>
            <a:bodyPr lIns="92075" tIns="46038" rIns="92075" bIns="46038">
              <a:spAutoFit/>
            </a:bodyPr>
            <a:lstStyle/>
            <a:p>
              <a:r>
                <a:rPr kumimoji="1" lang="en-US" altLang="zh-TW" sz="2000">
                  <a:latin typeface="Arial" pitchFamily="34" charset="0"/>
                </a:rPr>
                <a:t>Proc</a:t>
              </a:r>
            </a:p>
            <a:p>
              <a:r>
                <a:rPr kumimoji="1" lang="en-US" altLang="zh-TW" sz="2000">
                  <a:latin typeface="Arial" pitchFamily="34" charset="0"/>
                </a:rPr>
                <a:t>60%/yr.</a:t>
              </a:r>
            </a:p>
            <a:p>
              <a:r>
                <a:rPr kumimoji="1" lang="en-US" altLang="zh-TW" sz="2000">
                  <a:latin typeface="Arial" pitchFamily="34" charset="0"/>
                </a:rPr>
                <a:t>(2X/1.5 yr)</a:t>
              </a:r>
              <a:endParaRPr kumimoji="1" lang="en-US" altLang="zh-TW">
                <a:latin typeface="Arial" pitchFamily="34" charset="0"/>
              </a:endParaRPr>
            </a:p>
          </p:txBody>
        </p:sp>
        <p:sp>
          <p:nvSpPr>
            <p:cNvPr id="13319" name="Rectangle 4"/>
            <p:cNvSpPr>
              <a:spLocks noChangeArrowheads="1"/>
            </p:cNvSpPr>
            <p:nvPr/>
          </p:nvSpPr>
          <p:spPr bwMode="auto">
            <a:xfrm>
              <a:off x="5044" y="2080"/>
              <a:ext cx="1144" cy="634"/>
            </a:xfrm>
            <a:prstGeom prst="rect">
              <a:avLst/>
            </a:prstGeom>
            <a:noFill/>
            <a:ln w="9525">
              <a:noFill/>
              <a:miter lim="800000"/>
              <a:headEnd/>
              <a:tailEnd/>
            </a:ln>
          </p:spPr>
          <p:txBody>
            <a:bodyPr lIns="92075" tIns="46038" rIns="92075" bIns="46038">
              <a:spAutoFit/>
            </a:bodyPr>
            <a:lstStyle/>
            <a:p>
              <a:r>
                <a:rPr kumimoji="1" lang="en-US" altLang="zh-TW" sz="2000">
                  <a:latin typeface="Arial" pitchFamily="34" charset="0"/>
                </a:rPr>
                <a:t>DRAM</a:t>
              </a:r>
            </a:p>
            <a:p>
              <a:r>
                <a:rPr kumimoji="1" lang="en-US" altLang="zh-TW" sz="2000">
                  <a:latin typeface="Arial" pitchFamily="34" charset="0"/>
                </a:rPr>
                <a:t>9%/yr.</a:t>
              </a:r>
            </a:p>
            <a:p>
              <a:r>
                <a:rPr kumimoji="1" lang="en-US" altLang="zh-TW" sz="2000">
                  <a:latin typeface="Arial" pitchFamily="34" charset="0"/>
                </a:rPr>
                <a:t>(2X/10 yrs)</a:t>
              </a:r>
              <a:endParaRPr kumimoji="1" lang="en-US" altLang="zh-TW">
                <a:latin typeface="Arial" pitchFamily="34" charset="0"/>
              </a:endParaRPr>
            </a:p>
          </p:txBody>
        </p:sp>
        <p:sp>
          <p:nvSpPr>
            <p:cNvPr id="13320" name="Arc 5"/>
            <p:cNvSpPr>
              <a:spLocks/>
            </p:cNvSpPr>
            <p:nvPr/>
          </p:nvSpPr>
          <p:spPr bwMode="auto">
            <a:xfrm>
              <a:off x="4707" y="2166"/>
              <a:ext cx="390" cy="1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4"/>
                    <a:pt x="9634" y="33"/>
                    <a:pt x="21540" y="0"/>
                  </a:cubicBezTo>
                </a:path>
                <a:path w="21600" h="21600" stroke="0" extrusionOk="0">
                  <a:moveTo>
                    <a:pt x="0" y="21600"/>
                  </a:moveTo>
                  <a:cubicBezTo>
                    <a:pt x="0" y="9694"/>
                    <a:pt x="9634" y="33"/>
                    <a:pt x="21540" y="0"/>
                  </a:cubicBezTo>
                  <a:lnTo>
                    <a:pt x="21600" y="21600"/>
                  </a:lnTo>
                  <a:lnTo>
                    <a:pt x="0" y="21600"/>
                  </a:lnTo>
                  <a:close/>
                </a:path>
              </a:pathLst>
            </a:custGeom>
            <a:noFill/>
            <a:ln w="25400" cap="rnd">
              <a:solidFill>
                <a:schemeClr val="tx1"/>
              </a:solidFill>
              <a:round/>
              <a:headEnd type="stealth" w="med" len="lg"/>
              <a:tailEnd type="none" w="sm" len="sm"/>
            </a:ln>
          </p:spPr>
          <p:txBody>
            <a:bodyPr wrap="none" anchor="ctr"/>
            <a:lstStyle/>
            <a:p>
              <a:endParaRPr lang="zh-TW" altLang="en-US"/>
            </a:p>
          </p:txBody>
        </p:sp>
        <p:sp>
          <p:nvSpPr>
            <p:cNvPr id="13321" name="Line 6"/>
            <p:cNvSpPr>
              <a:spLocks noChangeShapeType="1"/>
            </p:cNvSpPr>
            <p:nvPr/>
          </p:nvSpPr>
          <p:spPr bwMode="auto">
            <a:xfrm>
              <a:off x="4641" y="831"/>
              <a:ext cx="17" cy="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22" name="Line 7"/>
            <p:cNvSpPr>
              <a:spLocks noChangeShapeType="1"/>
            </p:cNvSpPr>
            <p:nvPr/>
          </p:nvSpPr>
          <p:spPr bwMode="auto">
            <a:xfrm flipV="1">
              <a:off x="1005" y="827"/>
              <a:ext cx="0" cy="1832"/>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3323" name="Line 8"/>
            <p:cNvSpPr>
              <a:spLocks noChangeShapeType="1"/>
            </p:cNvSpPr>
            <p:nvPr/>
          </p:nvSpPr>
          <p:spPr bwMode="auto">
            <a:xfrm>
              <a:off x="975" y="2544"/>
              <a:ext cx="52" cy="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24" name="Line 9"/>
            <p:cNvSpPr>
              <a:spLocks noChangeShapeType="1"/>
            </p:cNvSpPr>
            <p:nvPr/>
          </p:nvSpPr>
          <p:spPr bwMode="auto">
            <a:xfrm>
              <a:off x="1001" y="2688"/>
              <a:ext cx="3666"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3325" name="Line 10"/>
            <p:cNvSpPr>
              <a:spLocks noChangeShapeType="1"/>
            </p:cNvSpPr>
            <p:nvPr/>
          </p:nvSpPr>
          <p:spPr bwMode="auto">
            <a:xfrm flipV="1">
              <a:off x="1005" y="2629"/>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26" name="Line 11"/>
            <p:cNvSpPr>
              <a:spLocks noChangeShapeType="1"/>
            </p:cNvSpPr>
            <p:nvPr/>
          </p:nvSpPr>
          <p:spPr bwMode="auto">
            <a:xfrm flipV="1">
              <a:off x="1187" y="2629"/>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27" name="Line 12"/>
            <p:cNvSpPr>
              <a:spLocks noChangeShapeType="1"/>
            </p:cNvSpPr>
            <p:nvPr/>
          </p:nvSpPr>
          <p:spPr bwMode="auto">
            <a:xfrm flipV="1">
              <a:off x="1378" y="2629"/>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28" name="Line 13"/>
            <p:cNvSpPr>
              <a:spLocks noChangeShapeType="1"/>
            </p:cNvSpPr>
            <p:nvPr/>
          </p:nvSpPr>
          <p:spPr bwMode="auto">
            <a:xfrm flipV="1">
              <a:off x="1560" y="2629"/>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29" name="Line 14"/>
            <p:cNvSpPr>
              <a:spLocks noChangeShapeType="1"/>
            </p:cNvSpPr>
            <p:nvPr/>
          </p:nvSpPr>
          <p:spPr bwMode="auto">
            <a:xfrm flipV="1">
              <a:off x="1742" y="2629"/>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30" name="Line 15"/>
            <p:cNvSpPr>
              <a:spLocks noChangeShapeType="1"/>
            </p:cNvSpPr>
            <p:nvPr/>
          </p:nvSpPr>
          <p:spPr bwMode="auto">
            <a:xfrm flipV="1">
              <a:off x="1924" y="2629"/>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31" name="Line 16"/>
            <p:cNvSpPr>
              <a:spLocks noChangeShapeType="1"/>
            </p:cNvSpPr>
            <p:nvPr/>
          </p:nvSpPr>
          <p:spPr bwMode="auto">
            <a:xfrm flipV="1">
              <a:off x="2106" y="2629"/>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32" name="Line 17"/>
            <p:cNvSpPr>
              <a:spLocks noChangeShapeType="1"/>
            </p:cNvSpPr>
            <p:nvPr/>
          </p:nvSpPr>
          <p:spPr bwMode="auto">
            <a:xfrm flipV="1">
              <a:off x="2288"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33" name="Line 18"/>
            <p:cNvSpPr>
              <a:spLocks noChangeShapeType="1"/>
            </p:cNvSpPr>
            <p:nvPr/>
          </p:nvSpPr>
          <p:spPr bwMode="auto">
            <a:xfrm flipV="1">
              <a:off x="2470"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34" name="Line 19"/>
            <p:cNvSpPr>
              <a:spLocks noChangeShapeType="1"/>
            </p:cNvSpPr>
            <p:nvPr/>
          </p:nvSpPr>
          <p:spPr bwMode="auto">
            <a:xfrm flipV="1">
              <a:off x="2661"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35" name="Line 20"/>
            <p:cNvSpPr>
              <a:spLocks noChangeShapeType="1"/>
            </p:cNvSpPr>
            <p:nvPr/>
          </p:nvSpPr>
          <p:spPr bwMode="auto">
            <a:xfrm flipV="1">
              <a:off x="2843"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36" name="Line 21"/>
            <p:cNvSpPr>
              <a:spLocks noChangeShapeType="1"/>
            </p:cNvSpPr>
            <p:nvPr/>
          </p:nvSpPr>
          <p:spPr bwMode="auto">
            <a:xfrm flipV="1">
              <a:off x="3025"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37" name="Line 22"/>
            <p:cNvSpPr>
              <a:spLocks noChangeShapeType="1"/>
            </p:cNvSpPr>
            <p:nvPr/>
          </p:nvSpPr>
          <p:spPr bwMode="auto">
            <a:xfrm flipV="1">
              <a:off x="3207"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38" name="Line 23"/>
            <p:cNvSpPr>
              <a:spLocks noChangeShapeType="1"/>
            </p:cNvSpPr>
            <p:nvPr/>
          </p:nvSpPr>
          <p:spPr bwMode="auto">
            <a:xfrm flipV="1">
              <a:off x="3389"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39" name="Line 24"/>
            <p:cNvSpPr>
              <a:spLocks noChangeShapeType="1"/>
            </p:cNvSpPr>
            <p:nvPr/>
          </p:nvSpPr>
          <p:spPr bwMode="auto">
            <a:xfrm flipV="1">
              <a:off x="3571"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40" name="Line 25"/>
            <p:cNvSpPr>
              <a:spLocks noChangeShapeType="1"/>
            </p:cNvSpPr>
            <p:nvPr/>
          </p:nvSpPr>
          <p:spPr bwMode="auto">
            <a:xfrm flipV="1">
              <a:off x="3753"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41" name="Line 26"/>
            <p:cNvSpPr>
              <a:spLocks noChangeShapeType="1"/>
            </p:cNvSpPr>
            <p:nvPr/>
          </p:nvSpPr>
          <p:spPr bwMode="auto">
            <a:xfrm flipV="1">
              <a:off x="3943"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42" name="Line 27"/>
            <p:cNvSpPr>
              <a:spLocks noChangeShapeType="1"/>
            </p:cNvSpPr>
            <p:nvPr/>
          </p:nvSpPr>
          <p:spPr bwMode="auto">
            <a:xfrm flipV="1">
              <a:off x="4125"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43" name="Line 28"/>
            <p:cNvSpPr>
              <a:spLocks noChangeShapeType="1"/>
            </p:cNvSpPr>
            <p:nvPr/>
          </p:nvSpPr>
          <p:spPr bwMode="auto">
            <a:xfrm flipV="1">
              <a:off x="4307"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44" name="Line 29"/>
            <p:cNvSpPr>
              <a:spLocks noChangeShapeType="1"/>
            </p:cNvSpPr>
            <p:nvPr/>
          </p:nvSpPr>
          <p:spPr bwMode="auto">
            <a:xfrm flipV="1">
              <a:off x="4489"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45" name="Line 30"/>
            <p:cNvSpPr>
              <a:spLocks noChangeShapeType="1"/>
            </p:cNvSpPr>
            <p:nvPr/>
          </p:nvSpPr>
          <p:spPr bwMode="auto">
            <a:xfrm flipV="1">
              <a:off x="4671" y="2628"/>
              <a:ext cx="0" cy="60"/>
            </a:xfrm>
            <a:prstGeom prst="line">
              <a:avLst/>
            </a:prstGeom>
            <a:noFill/>
            <a:ln w="12700">
              <a:solidFill>
                <a:srgbClr val="000000"/>
              </a:solidFill>
              <a:round/>
              <a:headEnd type="none" w="sm" len="sm"/>
              <a:tailEnd type="none" w="sm" len="sm"/>
            </a:ln>
          </p:spPr>
          <p:txBody>
            <a:bodyPr wrap="none" anchor="ctr"/>
            <a:lstStyle/>
            <a:p>
              <a:endParaRPr lang="zh-TW" altLang="en-US"/>
            </a:p>
          </p:txBody>
        </p:sp>
        <p:sp>
          <p:nvSpPr>
            <p:cNvPr id="13346" name="Freeform 31"/>
            <p:cNvSpPr>
              <a:spLocks/>
            </p:cNvSpPr>
            <p:nvPr/>
          </p:nvSpPr>
          <p:spPr bwMode="auto">
            <a:xfrm>
              <a:off x="1001" y="843"/>
              <a:ext cx="3667" cy="1817"/>
            </a:xfrm>
            <a:custGeom>
              <a:avLst/>
              <a:gdLst>
                <a:gd name="T0" fmla="*/ 0 w 3385"/>
                <a:gd name="T1" fmla="*/ 1816 h 1817"/>
                <a:gd name="T2" fmla="*/ 404 w 3385"/>
                <a:gd name="T3" fmla="*/ 1752 h 1817"/>
                <a:gd name="T4" fmla="*/ 829 w 3385"/>
                <a:gd name="T5" fmla="*/ 1696 h 1817"/>
                <a:gd name="T6" fmla="*/ 1236 w 3385"/>
                <a:gd name="T7" fmla="*/ 1640 h 1817"/>
                <a:gd name="T8" fmla="*/ 1637 w 3385"/>
                <a:gd name="T9" fmla="*/ 1576 h 1817"/>
                <a:gd name="T10" fmla="*/ 2045 w 3385"/>
                <a:gd name="T11" fmla="*/ 1520 h 1817"/>
                <a:gd name="T12" fmla="*/ 2452 w 3385"/>
                <a:gd name="T13" fmla="*/ 1456 h 1817"/>
                <a:gd name="T14" fmla="*/ 2856 w 3385"/>
                <a:gd name="T15" fmla="*/ 1400 h 1817"/>
                <a:gd name="T16" fmla="*/ 3260 w 3385"/>
                <a:gd name="T17" fmla="*/ 1296 h 1817"/>
                <a:gd name="T18" fmla="*/ 3684 w 3385"/>
                <a:gd name="T19" fmla="*/ 1184 h 1817"/>
                <a:gd name="T20" fmla="*/ 4089 w 3385"/>
                <a:gd name="T21" fmla="*/ 1080 h 1817"/>
                <a:gd name="T22" fmla="*/ 4494 w 3385"/>
                <a:gd name="T23" fmla="*/ 968 h 1817"/>
                <a:gd name="T24" fmla="*/ 4900 w 3385"/>
                <a:gd name="T25" fmla="*/ 864 h 1817"/>
                <a:gd name="T26" fmla="*/ 5305 w 3385"/>
                <a:gd name="T27" fmla="*/ 752 h 1817"/>
                <a:gd name="T28" fmla="*/ 5710 w 3385"/>
                <a:gd name="T29" fmla="*/ 648 h 1817"/>
                <a:gd name="T30" fmla="*/ 6115 w 3385"/>
                <a:gd name="T31" fmla="*/ 536 h 1817"/>
                <a:gd name="T32" fmla="*/ 6540 w 3385"/>
                <a:gd name="T33" fmla="*/ 432 h 1817"/>
                <a:gd name="T34" fmla="*/ 6945 w 3385"/>
                <a:gd name="T35" fmla="*/ 328 h 1817"/>
                <a:gd name="T36" fmla="*/ 7351 w 3385"/>
                <a:gd name="T37" fmla="*/ 216 h 1817"/>
                <a:gd name="T38" fmla="*/ 7755 w 3385"/>
                <a:gd name="T39" fmla="*/ 112 h 1817"/>
                <a:gd name="T40" fmla="*/ 8161 w 3385"/>
                <a:gd name="T41" fmla="*/ 0 h 18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85"/>
                <a:gd name="T64" fmla="*/ 0 h 1817"/>
                <a:gd name="T65" fmla="*/ 3385 w 3385"/>
                <a:gd name="T66" fmla="*/ 1817 h 18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85" h="1817">
                  <a:moveTo>
                    <a:pt x="0" y="1816"/>
                  </a:moveTo>
                  <a:lnTo>
                    <a:pt x="168" y="1752"/>
                  </a:lnTo>
                  <a:lnTo>
                    <a:pt x="344" y="1696"/>
                  </a:lnTo>
                  <a:lnTo>
                    <a:pt x="512" y="1640"/>
                  </a:lnTo>
                  <a:lnTo>
                    <a:pt x="680" y="1576"/>
                  </a:lnTo>
                  <a:lnTo>
                    <a:pt x="848" y="1520"/>
                  </a:lnTo>
                  <a:lnTo>
                    <a:pt x="1016" y="1456"/>
                  </a:lnTo>
                  <a:lnTo>
                    <a:pt x="1184" y="1400"/>
                  </a:lnTo>
                  <a:lnTo>
                    <a:pt x="1352" y="1296"/>
                  </a:lnTo>
                  <a:lnTo>
                    <a:pt x="1528" y="1184"/>
                  </a:lnTo>
                  <a:lnTo>
                    <a:pt x="1696" y="1080"/>
                  </a:lnTo>
                  <a:lnTo>
                    <a:pt x="1864" y="968"/>
                  </a:lnTo>
                  <a:lnTo>
                    <a:pt x="2032" y="864"/>
                  </a:lnTo>
                  <a:lnTo>
                    <a:pt x="2200" y="752"/>
                  </a:lnTo>
                  <a:lnTo>
                    <a:pt x="2368" y="648"/>
                  </a:lnTo>
                  <a:lnTo>
                    <a:pt x="2536" y="536"/>
                  </a:lnTo>
                  <a:lnTo>
                    <a:pt x="2712" y="432"/>
                  </a:lnTo>
                  <a:lnTo>
                    <a:pt x="2880" y="328"/>
                  </a:lnTo>
                  <a:lnTo>
                    <a:pt x="3048" y="216"/>
                  </a:lnTo>
                  <a:lnTo>
                    <a:pt x="3216" y="112"/>
                  </a:lnTo>
                  <a:lnTo>
                    <a:pt x="3384" y="0"/>
                  </a:lnTo>
                </a:path>
              </a:pathLst>
            </a:custGeom>
            <a:noFill/>
            <a:ln w="12700" cap="rnd">
              <a:solidFill>
                <a:schemeClr val="tx1"/>
              </a:solidFill>
              <a:round/>
              <a:headEnd type="none" w="sm" len="sm"/>
              <a:tailEnd type="none" w="sm" len="sm"/>
            </a:ln>
          </p:spPr>
          <p:txBody>
            <a:bodyPr/>
            <a:lstStyle/>
            <a:p>
              <a:endParaRPr lang="zh-TW" altLang="en-US"/>
            </a:p>
          </p:txBody>
        </p:sp>
        <p:sp>
          <p:nvSpPr>
            <p:cNvPr id="13347" name="Freeform 32"/>
            <p:cNvSpPr>
              <a:spLocks/>
            </p:cNvSpPr>
            <p:nvPr/>
          </p:nvSpPr>
          <p:spPr bwMode="auto">
            <a:xfrm>
              <a:off x="1001" y="2299"/>
              <a:ext cx="3667" cy="361"/>
            </a:xfrm>
            <a:custGeom>
              <a:avLst/>
              <a:gdLst>
                <a:gd name="T0" fmla="*/ 0 w 3385"/>
                <a:gd name="T1" fmla="*/ 360 h 361"/>
                <a:gd name="T2" fmla="*/ 404 w 3385"/>
                <a:gd name="T3" fmla="*/ 344 h 361"/>
                <a:gd name="T4" fmla="*/ 829 w 3385"/>
                <a:gd name="T5" fmla="*/ 320 h 361"/>
                <a:gd name="T6" fmla="*/ 1236 w 3385"/>
                <a:gd name="T7" fmla="*/ 304 h 361"/>
                <a:gd name="T8" fmla="*/ 1637 w 3385"/>
                <a:gd name="T9" fmla="*/ 288 h 361"/>
                <a:gd name="T10" fmla="*/ 2045 w 3385"/>
                <a:gd name="T11" fmla="*/ 272 h 361"/>
                <a:gd name="T12" fmla="*/ 2452 w 3385"/>
                <a:gd name="T13" fmla="*/ 248 h 361"/>
                <a:gd name="T14" fmla="*/ 2856 w 3385"/>
                <a:gd name="T15" fmla="*/ 232 h 361"/>
                <a:gd name="T16" fmla="*/ 3260 w 3385"/>
                <a:gd name="T17" fmla="*/ 216 h 361"/>
                <a:gd name="T18" fmla="*/ 3684 w 3385"/>
                <a:gd name="T19" fmla="*/ 200 h 361"/>
                <a:gd name="T20" fmla="*/ 4089 w 3385"/>
                <a:gd name="T21" fmla="*/ 176 h 361"/>
                <a:gd name="T22" fmla="*/ 4494 w 3385"/>
                <a:gd name="T23" fmla="*/ 160 h 361"/>
                <a:gd name="T24" fmla="*/ 4900 w 3385"/>
                <a:gd name="T25" fmla="*/ 144 h 361"/>
                <a:gd name="T26" fmla="*/ 5305 w 3385"/>
                <a:gd name="T27" fmla="*/ 128 h 361"/>
                <a:gd name="T28" fmla="*/ 5710 w 3385"/>
                <a:gd name="T29" fmla="*/ 104 h 361"/>
                <a:gd name="T30" fmla="*/ 6115 w 3385"/>
                <a:gd name="T31" fmla="*/ 88 h 361"/>
                <a:gd name="T32" fmla="*/ 6540 w 3385"/>
                <a:gd name="T33" fmla="*/ 72 h 361"/>
                <a:gd name="T34" fmla="*/ 6945 w 3385"/>
                <a:gd name="T35" fmla="*/ 56 h 361"/>
                <a:gd name="T36" fmla="*/ 7351 w 3385"/>
                <a:gd name="T37" fmla="*/ 32 h 361"/>
                <a:gd name="T38" fmla="*/ 7755 w 3385"/>
                <a:gd name="T39" fmla="*/ 16 h 361"/>
                <a:gd name="T40" fmla="*/ 8161 w 3385"/>
                <a:gd name="T41" fmla="*/ 0 h 3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85"/>
                <a:gd name="T64" fmla="*/ 0 h 361"/>
                <a:gd name="T65" fmla="*/ 3385 w 3385"/>
                <a:gd name="T66" fmla="*/ 361 h 3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85" h="361">
                  <a:moveTo>
                    <a:pt x="0" y="360"/>
                  </a:moveTo>
                  <a:lnTo>
                    <a:pt x="168" y="344"/>
                  </a:lnTo>
                  <a:lnTo>
                    <a:pt x="344" y="320"/>
                  </a:lnTo>
                  <a:lnTo>
                    <a:pt x="512" y="304"/>
                  </a:lnTo>
                  <a:lnTo>
                    <a:pt x="680" y="288"/>
                  </a:lnTo>
                  <a:lnTo>
                    <a:pt x="848" y="272"/>
                  </a:lnTo>
                  <a:lnTo>
                    <a:pt x="1016" y="248"/>
                  </a:lnTo>
                  <a:lnTo>
                    <a:pt x="1184" y="232"/>
                  </a:lnTo>
                  <a:lnTo>
                    <a:pt x="1352" y="216"/>
                  </a:lnTo>
                  <a:lnTo>
                    <a:pt x="1528" y="200"/>
                  </a:lnTo>
                  <a:lnTo>
                    <a:pt x="1696" y="176"/>
                  </a:lnTo>
                  <a:lnTo>
                    <a:pt x="1864" y="160"/>
                  </a:lnTo>
                  <a:lnTo>
                    <a:pt x="2032" y="144"/>
                  </a:lnTo>
                  <a:lnTo>
                    <a:pt x="2200" y="128"/>
                  </a:lnTo>
                  <a:lnTo>
                    <a:pt x="2368" y="104"/>
                  </a:lnTo>
                  <a:lnTo>
                    <a:pt x="2536" y="88"/>
                  </a:lnTo>
                  <a:lnTo>
                    <a:pt x="2712" y="72"/>
                  </a:lnTo>
                  <a:lnTo>
                    <a:pt x="2880" y="56"/>
                  </a:lnTo>
                  <a:lnTo>
                    <a:pt x="3048" y="32"/>
                  </a:lnTo>
                  <a:lnTo>
                    <a:pt x="3216" y="16"/>
                  </a:lnTo>
                  <a:lnTo>
                    <a:pt x="3384" y="0"/>
                  </a:lnTo>
                </a:path>
              </a:pathLst>
            </a:custGeom>
            <a:noFill/>
            <a:ln w="12700" cap="rnd">
              <a:solidFill>
                <a:schemeClr val="tx1"/>
              </a:solidFill>
              <a:round/>
              <a:headEnd type="none" w="sm" len="sm"/>
              <a:tailEnd type="none" w="sm" len="sm"/>
            </a:ln>
          </p:spPr>
          <p:txBody>
            <a:bodyPr/>
            <a:lstStyle/>
            <a:p>
              <a:endParaRPr lang="zh-TW" altLang="en-US"/>
            </a:p>
          </p:txBody>
        </p:sp>
        <p:sp>
          <p:nvSpPr>
            <p:cNvPr id="13348" name="Rectangle 33"/>
            <p:cNvSpPr>
              <a:spLocks noChangeArrowheads="1"/>
            </p:cNvSpPr>
            <p:nvPr/>
          </p:nvSpPr>
          <p:spPr bwMode="auto">
            <a:xfrm>
              <a:off x="979" y="2634"/>
              <a:ext cx="35" cy="4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49" name="Rectangle 34"/>
            <p:cNvSpPr>
              <a:spLocks noChangeArrowheads="1"/>
            </p:cNvSpPr>
            <p:nvPr/>
          </p:nvSpPr>
          <p:spPr bwMode="auto">
            <a:xfrm>
              <a:off x="1161" y="2570"/>
              <a:ext cx="35" cy="4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50" name="Rectangle 35"/>
            <p:cNvSpPr>
              <a:spLocks noChangeArrowheads="1"/>
            </p:cNvSpPr>
            <p:nvPr/>
          </p:nvSpPr>
          <p:spPr bwMode="auto">
            <a:xfrm>
              <a:off x="1352" y="2519"/>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51" name="Rectangle 36"/>
            <p:cNvSpPr>
              <a:spLocks noChangeArrowheads="1"/>
            </p:cNvSpPr>
            <p:nvPr/>
          </p:nvSpPr>
          <p:spPr bwMode="auto">
            <a:xfrm>
              <a:off x="1534" y="2463"/>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52" name="Rectangle 37"/>
            <p:cNvSpPr>
              <a:spLocks noChangeArrowheads="1"/>
            </p:cNvSpPr>
            <p:nvPr/>
          </p:nvSpPr>
          <p:spPr bwMode="auto">
            <a:xfrm>
              <a:off x="1716" y="2399"/>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53" name="Rectangle 38"/>
            <p:cNvSpPr>
              <a:spLocks noChangeArrowheads="1"/>
            </p:cNvSpPr>
            <p:nvPr/>
          </p:nvSpPr>
          <p:spPr bwMode="auto">
            <a:xfrm>
              <a:off x="1898" y="2343"/>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54" name="Rectangle 39"/>
            <p:cNvSpPr>
              <a:spLocks noChangeArrowheads="1"/>
            </p:cNvSpPr>
            <p:nvPr/>
          </p:nvSpPr>
          <p:spPr bwMode="auto">
            <a:xfrm>
              <a:off x="2080" y="2279"/>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55" name="Rectangle 40"/>
            <p:cNvSpPr>
              <a:spLocks noChangeArrowheads="1"/>
            </p:cNvSpPr>
            <p:nvPr/>
          </p:nvSpPr>
          <p:spPr bwMode="auto">
            <a:xfrm>
              <a:off x="2262" y="2223"/>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56" name="Rectangle 41"/>
            <p:cNvSpPr>
              <a:spLocks noChangeArrowheads="1"/>
            </p:cNvSpPr>
            <p:nvPr/>
          </p:nvSpPr>
          <p:spPr bwMode="auto">
            <a:xfrm>
              <a:off x="2444" y="2119"/>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57" name="Rectangle 42"/>
            <p:cNvSpPr>
              <a:spLocks noChangeArrowheads="1"/>
            </p:cNvSpPr>
            <p:nvPr/>
          </p:nvSpPr>
          <p:spPr bwMode="auto">
            <a:xfrm>
              <a:off x="2635" y="2007"/>
              <a:ext cx="34"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58" name="Rectangle 43"/>
            <p:cNvSpPr>
              <a:spLocks noChangeArrowheads="1"/>
            </p:cNvSpPr>
            <p:nvPr/>
          </p:nvSpPr>
          <p:spPr bwMode="auto">
            <a:xfrm>
              <a:off x="2817" y="1903"/>
              <a:ext cx="34"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59" name="Rectangle 44"/>
            <p:cNvSpPr>
              <a:spLocks noChangeArrowheads="1"/>
            </p:cNvSpPr>
            <p:nvPr/>
          </p:nvSpPr>
          <p:spPr bwMode="auto">
            <a:xfrm>
              <a:off x="2999" y="1791"/>
              <a:ext cx="34"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60" name="Rectangle 45"/>
            <p:cNvSpPr>
              <a:spLocks noChangeArrowheads="1"/>
            </p:cNvSpPr>
            <p:nvPr/>
          </p:nvSpPr>
          <p:spPr bwMode="auto">
            <a:xfrm>
              <a:off x="3181" y="1687"/>
              <a:ext cx="34"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61" name="Rectangle 46"/>
            <p:cNvSpPr>
              <a:spLocks noChangeArrowheads="1"/>
            </p:cNvSpPr>
            <p:nvPr/>
          </p:nvSpPr>
          <p:spPr bwMode="auto">
            <a:xfrm>
              <a:off x="3363" y="1575"/>
              <a:ext cx="34"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62" name="Rectangle 47"/>
            <p:cNvSpPr>
              <a:spLocks noChangeArrowheads="1"/>
            </p:cNvSpPr>
            <p:nvPr/>
          </p:nvSpPr>
          <p:spPr bwMode="auto">
            <a:xfrm>
              <a:off x="3545" y="1471"/>
              <a:ext cx="34"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63" name="Rectangle 48"/>
            <p:cNvSpPr>
              <a:spLocks noChangeArrowheads="1"/>
            </p:cNvSpPr>
            <p:nvPr/>
          </p:nvSpPr>
          <p:spPr bwMode="auto">
            <a:xfrm>
              <a:off x="3727" y="1359"/>
              <a:ext cx="34"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64" name="Rectangle 49"/>
            <p:cNvSpPr>
              <a:spLocks noChangeArrowheads="1"/>
            </p:cNvSpPr>
            <p:nvPr/>
          </p:nvSpPr>
          <p:spPr bwMode="auto">
            <a:xfrm>
              <a:off x="3917" y="1255"/>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65" name="Rectangle 50"/>
            <p:cNvSpPr>
              <a:spLocks noChangeArrowheads="1"/>
            </p:cNvSpPr>
            <p:nvPr/>
          </p:nvSpPr>
          <p:spPr bwMode="auto">
            <a:xfrm>
              <a:off x="4099" y="1151"/>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66" name="Rectangle 51"/>
            <p:cNvSpPr>
              <a:spLocks noChangeArrowheads="1"/>
            </p:cNvSpPr>
            <p:nvPr/>
          </p:nvSpPr>
          <p:spPr bwMode="auto">
            <a:xfrm>
              <a:off x="4281" y="1039"/>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67" name="Rectangle 52"/>
            <p:cNvSpPr>
              <a:spLocks noChangeArrowheads="1"/>
            </p:cNvSpPr>
            <p:nvPr/>
          </p:nvSpPr>
          <p:spPr bwMode="auto">
            <a:xfrm>
              <a:off x="4463" y="935"/>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68" name="Rectangle 53"/>
            <p:cNvSpPr>
              <a:spLocks noChangeArrowheads="1"/>
            </p:cNvSpPr>
            <p:nvPr/>
          </p:nvSpPr>
          <p:spPr bwMode="auto">
            <a:xfrm>
              <a:off x="4645" y="823"/>
              <a:ext cx="35" cy="32"/>
            </a:xfrm>
            <a:prstGeom prst="rect">
              <a:avLst/>
            </a:prstGeom>
            <a:solidFill>
              <a:srgbClr val="DD0806"/>
            </a:solidFill>
            <a:ln w="12700">
              <a:solidFill>
                <a:srgbClr val="000000"/>
              </a:solidFill>
              <a:miter lim="800000"/>
              <a:headEnd/>
              <a:tailEnd/>
            </a:ln>
          </p:spPr>
          <p:txBody>
            <a:bodyPr wrap="none" anchor="ctr"/>
            <a:lstStyle/>
            <a:p>
              <a:endParaRPr lang="zh-TW" altLang="en-US"/>
            </a:p>
          </p:txBody>
        </p:sp>
        <p:sp>
          <p:nvSpPr>
            <p:cNvPr id="13369" name="Rectangle 54"/>
            <p:cNvSpPr>
              <a:spLocks noChangeArrowheads="1"/>
            </p:cNvSpPr>
            <p:nvPr/>
          </p:nvSpPr>
          <p:spPr bwMode="auto">
            <a:xfrm>
              <a:off x="979" y="2634"/>
              <a:ext cx="35" cy="4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70" name="Rectangle 55"/>
            <p:cNvSpPr>
              <a:spLocks noChangeArrowheads="1"/>
            </p:cNvSpPr>
            <p:nvPr/>
          </p:nvSpPr>
          <p:spPr bwMode="auto">
            <a:xfrm>
              <a:off x="1161" y="2618"/>
              <a:ext cx="35" cy="4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71" name="Rectangle 56"/>
            <p:cNvSpPr>
              <a:spLocks noChangeArrowheads="1"/>
            </p:cNvSpPr>
            <p:nvPr/>
          </p:nvSpPr>
          <p:spPr bwMode="auto">
            <a:xfrm>
              <a:off x="1352" y="2594"/>
              <a:ext cx="35" cy="4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72" name="Rectangle 57"/>
            <p:cNvSpPr>
              <a:spLocks noChangeArrowheads="1"/>
            </p:cNvSpPr>
            <p:nvPr/>
          </p:nvSpPr>
          <p:spPr bwMode="auto">
            <a:xfrm>
              <a:off x="1534" y="2578"/>
              <a:ext cx="35" cy="4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73" name="Rectangle 58"/>
            <p:cNvSpPr>
              <a:spLocks noChangeArrowheads="1"/>
            </p:cNvSpPr>
            <p:nvPr/>
          </p:nvSpPr>
          <p:spPr bwMode="auto">
            <a:xfrm>
              <a:off x="1716" y="2562"/>
              <a:ext cx="35" cy="4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74" name="Rectangle 59"/>
            <p:cNvSpPr>
              <a:spLocks noChangeArrowheads="1"/>
            </p:cNvSpPr>
            <p:nvPr/>
          </p:nvSpPr>
          <p:spPr bwMode="auto">
            <a:xfrm>
              <a:off x="1898" y="2546"/>
              <a:ext cx="35" cy="4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75" name="Rectangle 60"/>
            <p:cNvSpPr>
              <a:spLocks noChangeArrowheads="1"/>
            </p:cNvSpPr>
            <p:nvPr/>
          </p:nvSpPr>
          <p:spPr bwMode="auto">
            <a:xfrm>
              <a:off x="2080" y="2522"/>
              <a:ext cx="35" cy="4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76" name="Rectangle 61"/>
            <p:cNvSpPr>
              <a:spLocks noChangeArrowheads="1"/>
            </p:cNvSpPr>
            <p:nvPr/>
          </p:nvSpPr>
          <p:spPr bwMode="auto">
            <a:xfrm>
              <a:off x="2262" y="2511"/>
              <a:ext cx="35"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77" name="Rectangle 62"/>
            <p:cNvSpPr>
              <a:spLocks noChangeArrowheads="1"/>
            </p:cNvSpPr>
            <p:nvPr/>
          </p:nvSpPr>
          <p:spPr bwMode="auto">
            <a:xfrm>
              <a:off x="2444" y="2495"/>
              <a:ext cx="35"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78" name="Rectangle 63"/>
            <p:cNvSpPr>
              <a:spLocks noChangeArrowheads="1"/>
            </p:cNvSpPr>
            <p:nvPr/>
          </p:nvSpPr>
          <p:spPr bwMode="auto">
            <a:xfrm>
              <a:off x="2635" y="2479"/>
              <a:ext cx="34"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79" name="Rectangle 64"/>
            <p:cNvSpPr>
              <a:spLocks noChangeArrowheads="1"/>
            </p:cNvSpPr>
            <p:nvPr/>
          </p:nvSpPr>
          <p:spPr bwMode="auto">
            <a:xfrm>
              <a:off x="2817" y="2455"/>
              <a:ext cx="34"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80" name="Rectangle 65"/>
            <p:cNvSpPr>
              <a:spLocks noChangeArrowheads="1"/>
            </p:cNvSpPr>
            <p:nvPr/>
          </p:nvSpPr>
          <p:spPr bwMode="auto">
            <a:xfrm>
              <a:off x="2999" y="2439"/>
              <a:ext cx="34"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81" name="Rectangle 66"/>
            <p:cNvSpPr>
              <a:spLocks noChangeArrowheads="1"/>
            </p:cNvSpPr>
            <p:nvPr/>
          </p:nvSpPr>
          <p:spPr bwMode="auto">
            <a:xfrm>
              <a:off x="3181" y="2423"/>
              <a:ext cx="34"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82" name="Rectangle 67"/>
            <p:cNvSpPr>
              <a:spLocks noChangeArrowheads="1"/>
            </p:cNvSpPr>
            <p:nvPr/>
          </p:nvSpPr>
          <p:spPr bwMode="auto">
            <a:xfrm>
              <a:off x="3363" y="2407"/>
              <a:ext cx="34"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83" name="Rectangle 68"/>
            <p:cNvSpPr>
              <a:spLocks noChangeArrowheads="1"/>
            </p:cNvSpPr>
            <p:nvPr/>
          </p:nvSpPr>
          <p:spPr bwMode="auto">
            <a:xfrm>
              <a:off x="3545" y="2383"/>
              <a:ext cx="34"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84" name="Rectangle 69"/>
            <p:cNvSpPr>
              <a:spLocks noChangeArrowheads="1"/>
            </p:cNvSpPr>
            <p:nvPr/>
          </p:nvSpPr>
          <p:spPr bwMode="auto">
            <a:xfrm>
              <a:off x="3727" y="2367"/>
              <a:ext cx="34"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85" name="Rectangle 70"/>
            <p:cNvSpPr>
              <a:spLocks noChangeArrowheads="1"/>
            </p:cNvSpPr>
            <p:nvPr/>
          </p:nvSpPr>
          <p:spPr bwMode="auto">
            <a:xfrm>
              <a:off x="3917" y="2351"/>
              <a:ext cx="35"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86" name="Rectangle 71"/>
            <p:cNvSpPr>
              <a:spLocks noChangeArrowheads="1"/>
            </p:cNvSpPr>
            <p:nvPr/>
          </p:nvSpPr>
          <p:spPr bwMode="auto">
            <a:xfrm>
              <a:off x="4099" y="2335"/>
              <a:ext cx="35"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87" name="Rectangle 72"/>
            <p:cNvSpPr>
              <a:spLocks noChangeArrowheads="1"/>
            </p:cNvSpPr>
            <p:nvPr/>
          </p:nvSpPr>
          <p:spPr bwMode="auto">
            <a:xfrm>
              <a:off x="4281" y="2311"/>
              <a:ext cx="35"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88" name="Rectangle 73"/>
            <p:cNvSpPr>
              <a:spLocks noChangeArrowheads="1"/>
            </p:cNvSpPr>
            <p:nvPr/>
          </p:nvSpPr>
          <p:spPr bwMode="auto">
            <a:xfrm>
              <a:off x="4463" y="2295"/>
              <a:ext cx="35"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89" name="Rectangle 74"/>
            <p:cNvSpPr>
              <a:spLocks noChangeArrowheads="1"/>
            </p:cNvSpPr>
            <p:nvPr/>
          </p:nvSpPr>
          <p:spPr bwMode="auto">
            <a:xfrm>
              <a:off x="4645" y="2279"/>
              <a:ext cx="35" cy="32"/>
            </a:xfrm>
            <a:prstGeom prst="rect">
              <a:avLst/>
            </a:prstGeom>
            <a:solidFill>
              <a:srgbClr val="008011"/>
            </a:solidFill>
            <a:ln w="12700">
              <a:solidFill>
                <a:srgbClr val="000000"/>
              </a:solidFill>
              <a:miter lim="800000"/>
              <a:headEnd/>
              <a:tailEnd/>
            </a:ln>
          </p:spPr>
          <p:txBody>
            <a:bodyPr wrap="none" anchor="ctr"/>
            <a:lstStyle/>
            <a:p>
              <a:endParaRPr lang="zh-TW" altLang="en-US"/>
            </a:p>
          </p:txBody>
        </p:sp>
        <p:sp>
          <p:nvSpPr>
            <p:cNvPr id="13390" name="Rectangle 75"/>
            <p:cNvSpPr>
              <a:spLocks noChangeArrowheads="1"/>
            </p:cNvSpPr>
            <p:nvPr/>
          </p:nvSpPr>
          <p:spPr bwMode="auto">
            <a:xfrm>
              <a:off x="728" y="2514"/>
              <a:ext cx="228" cy="327"/>
            </a:xfrm>
            <a:prstGeom prst="rect">
              <a:avLst/>
            </a:prstGeom>
            <a:noFill/>
            <a:ln w="9525">
              <a:noFill/>
              <a:miter lim="800000"/>
              <a:headEnd/>
              <a:tailEnd/>
            </a:ln>
          </p:spPr>
          <p:txBody>
            <a:bodyPr wrap="none" lIns="92075" tIns="46038" rIns="92075" bIns="46038">
              <a:spAutoFit/>
            </a:bodyPr>
            <a:lstStyle/>
            <a:p>
              <a:r>
                <a:rPr kumimoji="1" lang="zh-TW" altLang="en-US" sz="2800" b="1">
                  <a:latin typeface="Geneva" charset="0"/>
                </a:rPr>
                <a:t>1</a:t>
              </a:r>
            </a:p>
          </p:txBody>
        </p:sp>
        <p:sp>
          <p:nvSpPr>
            <p:cNvPr id="13391" name="Rectangle 76"/>
            <p:cNvSpPr>
              <a:spLocks noChangeArrowheads="1"/>
            </p:cNvSpPr>
            <p:nvPr/>
          </p:nvSpPr>
          <p:spPr bwMode="auto">
            <a:xfrm>
              <a:off x="563" y="1906"/>
              <a:ext cx="340" cy="327"/>
            </a:xfrm>
            <a:prstGeom prst="rect">
              <a:avLst/>
            </a:prstGeom>
            <a:noFill/>
            <a:ln w="9525">
              <a:noFill/>
              <a:miter lim="800000"/>
              <a:headEnd/>
              <a:tailEnd/>
            </a:ln>
          </p:spPr>
          <p:txBody>
            <a:bodyPr wrap="none" lIns="92075" tIns="46038" rIns="92075" bIns="46038">
              <a:spAutoFit/>
            </a:bodyPr>
            <a:lstStyle/>
            <a:p>
              <a:r>
                <a:rPr kumimoji="1" lang="zh-TW" altLang="en-US" sz="2800" b="1">
                  <a:latin typeface="Geneva" charset="0"/>
                </a:rPr>
                <a:t>10</a:t>
              </a:r>
            </a:p>
          </p:txBody>
        </p:sp>
        <p:sp>
          <p:nvSpPr>
            <p:cNvPr id="13392" name="Rectangle 77"/>
            <p:cNvSpPr>
              <a:spLocks noChangeArrowheads="1"/>
            </p:cNvSpPr>
            <p:nvPr/>
          </p:nvSpPr>
          <p:spPr bwMode="auto">
            <a:xfrm>
              <a:off x="451" y="1346"/>
              <a:ext cx="452" cy="327"/>
            </a:xfrm>
            <a:prstGeom prst="rect">
              <a:avLst/>
            </a:prstGeom>
            <a:noFill/>
            <a:ln w="9525">
              <a:noFill/>
              <a:miter lim="800000"/>
              <a:headEnd/>
              <a:tailEnd/>
            </a:ln>
          </p:spPr>
          <p:txBody>
            <a:bodyPr wrap="none" lIns="92075" tIns="46038" rIns="92075" bIns="46038">
              <a:spAutoFit/>
            </a:bodyPr>
            <a:lstStyle/>
            <a:p>
              <a:r>
                <a:rPr kumimoji="1" lang="zh-TW" altLang="en-US" sz="2800" b="1">
                  <a:latin typeface="Geneva" charset="0"/>
                </a:rPr>
                <a:t>100</a:t>
              </a:r>
            </a:p>
          </p:txBody>
        </p:sp>
        <p:sp>
          <p:nvSpPr>
            <p:cNvPr id="13393" name="Rectangle 78"/>
            <p:cNvSpPr>
              <a:spLocks noChangeArrowheads="1"/>
            </p:cNvSpPr>
            <p:nvPr/>
          </p:nvSpPr>
          <p:spPr bwMode="auto">
            <a:xfrm>
              <a:off x="286" y="682"/>
              <a:ext cx="564" cy="327"/>
            </a:xfrm>
            <a:prstGeom prst="rect">
              <a:avLst/>
            </a:prstGeom>
            <a:noFill/>
            <a:ln w="9525">
              <a:noFill/>
              <a:miter lim="800000"/>
              <a:headEnd/>
              <a:tailEnd/>
            </a:ln>
          </p:spPr>
          <p:txBody>
            <a:bodyPr wrap="none" lIns="92075" tIns="46038" rIns="92075" bIns="46038">
              <a:spAutoFit/>
            </a:bodyPr>
            <a:lstStyle/>
            <a:p>
              <a:r>
                <a:rPr kumimoji="1" lang="zh-TW" altLang="en-US" sz="2800" b="1">
                  <a:latin typeface="Geneva" charset="0"/>
                </a:rPr>
                <a:t>1000</a:t>
              </a:r>
            </a:p>
          </p:txBody>
        </p:sp>
        <p:sp>
          <p:nvSpPr>
            <p:cNvPr id="13394" name="Rectangle 79"/>
            <p:cNvSpPr>
              <a:spLocks noChangeArrowheads="1"/>
            </p:cNvSpPr>
            <p:nvPr/>
          </p:nvSpPr>
          <p:spPr bwMode="auto">
            <a:xfrm rot="-5400000">
              <a:off x="833"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1980</a:t>
              </a:r>
            </a:p>
          </p:txBody>
        </p:sp>
        <p:sp>
          <p:nvSpPr>
            <p:cNvPr id="13395" name="Rectangle 80"/>
            <p:cNvSpPr>
              <a:spLocks noChangeArrowheads="1"/>
            </p:cNvSpPr>
            <p:nvPr/>
          </p:nvSpPr>
          <p:spPr bwMode="auto">
            <a:xfrm rot="-5400000">
              <a:off x="1015"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1981</a:t>
              </a:r>
            </a:p>
          </p:txBody>
        </p:sp>
        <p:sp>
          <p:nvSpPr>
            <p:cNvPr id="13396" name="Rectangle 81"/>
            <p:cNvSpPr>
              <a:spLocks noChangeArrowheads="1"/>
            </p:cNvSpPr>
            <p:nvPr/>
          </p:nvSpPr>
          <p:spPr bwMode="auto">
            <a:xfrm rot="-5400000">
              <a:off x="1379"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1983</a:t>
              </a:r>
            </a:p>
          </p:txBody>
        </p:sp>
        <p:sp>
          <p:nvSpPr>
            <p:cNvPr id="13397" name="Rectangle 82"/>
            <p:cNvSpPr>
              <a:spLocks noChangeArrowheads="1"/>
            </p:cNvSpPr>
            <p:nvPr/>
          </p:nvSpPr>
          <p:spPr bwMode="auto">
            <a:xfrm rot="-5400000">
              <a:off x="1561"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1984</a:t>
              </a:r>
            </a:p>
          </p:txBody>
        </p:sp>
        <p:sp>
          <p:nvSpPr>
            <p:cNvPr id="13398" name="Rectangle 83"/>
            <p:cNvSpPr>
              <a:spLocks noChangeArrowheads="1"/>
            </p:cNvSpPr>
            <p:nvPr/>
          </p:nvSpPr>
          <p:spPr bwMode="auto">
            <a:xfrm rot="-5400000">
              <a:off x="1743"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1985</a:t>
              </a:r>
            </a:p>
          </p:txBody>
        </p:sp>
        <p:sp>
          <p:nvSpPr>
            <p:cNvPr id="13399" name="Rectangle 84"/>
            <p:cNvSpPr>
              <a:spLocks noChangeArrowheads="1"/>
            </p:cNvSpPr>
            <p:nvPr/>
          </p:nvSpPr>
          <p:spPr bwMode="auto">
            <a:xfrm rot="-5400000">
              <a:off x="1934"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1986</a:t>
              </a:r>
            </a:p>
          </p:txBody>
        </p:sp>
        <p:sp>
          <p:nvSpPr>
            <p:cNvPr id="13400" name="Rectangle 85"/>
            <p:cNvSpPr>
              <a:spLocks noChangeArrowheads="1"/>
            </p:cNvSpPr>
            <p:nvPr/>
          </p:nvSpPr>
          <p:spPr bwMode="auto">
            <a:xfrm rot="-5400000">
              <a:off x="2116"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1987</a:t>
              </a:r>
            </a:p>
          </p:txBody>
        </p:sp>
        <p:sp>
          <p:nvSpPr>
            <p:cNvPr id="13401" name="Rectangle 86"/>
            <p:cNvSpPr>
              <a:spLocks noChangeArrowheads="1"/>
            </p:cNvSpPr>
            <p:nvPr/>
          </p:nvSpPr>
          <p:spPr bwMode="auto">
            <a:xfrm rot="-5400000">
              <a:off x="2299"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1988</a:t>
              </a:r>
            </a:p>
          </p:txBody>
        </p:sp>
        <p:sp>
          <p:nvSpPr>
            <p:cNvPr id="13402" name="Rectangle 87"/>
            <p:cNvSpPr>
              <a:spLocks noChangeArrowheads="1"/>
            </p:cNvSpPr>
            <p:nvPr/>
          </p:nvSpPr>
          <p:spPr bwMode="auto">
            <a:xfrm rot="-5400000">
              <a:off x="2480"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1989</a:t>
              </a:r>
            </a:p>
          </p:txBody>
        </p:sp>
        <p:sp>
          <p:nvSpPr>
            <p:cNvPr id="13403" name="Rectangle 88"/>
            <p:cNvSpPr>
              <a:spLocks noChangeArrowheads="1"/>
            </p:cNvSpPr>
            <p:nvPr/>
          </p:nvSpPr>
          <p:spPr bwMode="auto">
            <a:xfrm rot="-5400000">
              <a:off x="2662"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1990</a:t>
              </a:r>
            </a:p>
          </p:txBody>
        </p:sp>
        <p:sp>
          <p:nvSpPr>
            <p:cNvPr id="13404" name="Rectangle 89"/>
            <p:cNvSpPr>
              <a:spLocks noChangeArrowheads="1"/>
            </p:cNvSpPr>
            <p:nvPr/>
          </p:nvSpPr>
          <p:spPr bwMode="auto">
            <a:xfrm rot="-5400000">
              <a:off x="2844"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1991</a:t>
              </a:r>
            </a:p>
          </p:txBody>
        </p:sp>
        <p:sp>
          <p:nvSpPr>
            <p:cNvPr id="13405" name="Rectangle 90"/>
            <p:cNvSpPr>
              <a:spLocks noChangeArrowheads="1"/>
            </p:cNvSpPr>
            <p:nvPr/>
          </p:nvSpPr>
          <p:spPr bwMode="auto">
            <a:xfrm rot="-5400000">
              <a:off x="3034"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1992</a:t>
              </a:r>
            </a:p>
          </p:txBody>
        </p:sp>
        <p:sp>
          <p:nvSpPr>
            <p:cNvPr id="13406" name="Rectangle 91"/>
            <p:cNvSpPr>
              <a:spLocks noChangeArrowheads="1"/>
            </p:cNvSpPr>
            <p:nvPr/>
          </p:nvSpPr>
          <p:spPr bwMode="auto">
            <a:xfrm rot="-5400000">
              <a:off x="3216"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1993</a:t>
              </a:r>
            </a:p>
          </p:txBody>
        </p:sp>
        <p:sp>
          <p:nvSpPr>
            <p:cNvPr id="13407" name="Rectangle 92"/>
            <p:cNvSpPr>
              <a:spLocks noChangeArrowheads="1"/>
            </p:cNvSpPr>
            <p:nvPr/>
          </p:nvSpPr>
          <p:spPr bwMode="auto">
            <a:xfrm rot="-5400000">
              <a:off x="3398"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1994</a:t>
              </a:r>
            </a:p>
          </p:txBody>
        </p:sp>
        <p:sp>
          <p:nvSpPr>
            <p:cNvPr id="13408" name="Rectangle 93"/>
            <p:cNvSpPr>
              <a:spLocks noChangeArrowheads="1"/>
            </p:cNvSpPr>
            <p:nvPr/>
          </p:nvSpPr>
          <p:spPr bwMode="auto">
            <a:xfrm rot="-5400000">
              <a:off x="3580"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1995</a:t>
              </a:r>
            </a:p>
          </p:txBody>
        </p:sp>
        <p:sp>
          <p:nvSpPr>
            <p:cNvPr id="13409" name="Rectangle 94"/>
            <p:cNvSpPr>
              <a:spLocks noChangeArrowheads="1"/>
            </p:cNvSpPr>
            <p:nvPr/>
          </p:nvSpPr>
          <p:spPr bwMode="auto">
            <a:xfrm rot="-5400000">
              <a:off x="3762"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1996</a:t>
              </a:r>
            </a:p>
          </p:txBody>
        </p:sp>
        <p:sp>
          <p:nvSpPr>
            <p:cNvPr id="13410" name="Rectangle 95"/>
            <p:cNvSpPr>
              <a:spLocks noChangeArrowheads="1"/>
            </p:cNvSpPr>
            <p:nvPr/>
          </p:nvSpPr>
          <p:spPr bwMode="auto">
            <a:xfrm rot="-5400000">
              <a:off x="3944"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1997</a:t>
              </a:r>
            </a:p>
          </p:txBody>
        </p:sp>
        <p:sp>
          <p:nvSpPr>
            <p:cNvPr id="13411" name="Rectangle 96"/>
            <p:cNvSpPr>
              <a:spLocks noChangeArrowheads="1"/>
            </p:cNvSpPr>
            <p:nvPr/>
          </p:nvSpPr>
          <p:spPr bwMode="auto">
            <a:xfrm rot="-5400000">
              <a:off x="4126"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1998</a:t>
              </a:r>
            </a:p>
          </p:txBody>
        </p:sp>
        <p:sp>
          <p:nvSpPr>
            <p:cNvPr id="13412" name="Rectangle 97"/>
            <p:cNvSpPr>
              <a:spLocks noChangeArrowheads="1"/>
            </p:cNvSpPr>
            <p:nvPr/>
          </p:nvSpPr>
          <p:spPr bwMode="auto">
            <a:xfrm rot="-5400000">
              <a:off x="4317"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1999</a:t>
              </a:r>
            </a:p>
          </p:txBody>
        </p:sp>
        <p:sp>
          <p:nvSpPr>
            <p:cNvPr id="13413" name="Rectangle 98"/>
            <p:cNvSpPr>
              <a:spLocks noChangeArrowheads="1"/>
            </p:cNvSpPr>
            <p:nvPr/>
          </p:nvSpPr>
          <p:spPr bwMode="auto">
            <a:xfrm rot="-5400000">
              <a:off x="4499"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2000</a:t>
              </a:r>
            </a:p>
          </p:txBody>
        </p:sp>
        <p:sp>
          <p:nvSpPr>
            <p:cNvPr id="13414" name="Arc 99"/>
            <p:cNvSpPr>
              <a:spLocks/>
            </p:cNvSpPr>
            <p:nvPr/>
          </p:nvSpPr>
          <p:spPr bwMode="auto">
            <a:xfrm flipV="1">
              <a:off x="4529" y="960"/>
              <a:ext cx="571" cy="195"/>
            </a:xfrm>
            <a:custGeom>
              <a:avLst/>
              <a:gdLst>
                <a:gd name="T0" fmla="*/ 0 w 21513"/>
                <a:gd name="T1" fmla="*/ 0 h 21519"/>
                <a:gd name="T2" fmla="*/ 0 w 21513"/>
                <a:gd name="T3" fmla="*/ 0 h 21519"/>
                <a:gd name="T4" fmla="*/ 0 w 21513"/>
                <a:gd name="T5" fmla="*/ 0 h 21519"/>
                <a:gd name="T6" fmla="*/ 0 60000 65536"/>
                <a:gd name="T7" fmla="*/ 0 60000 65536"/>
                <a:gd name="T8" fmla="*/ 0 60000 65536"/>
                <a:gd name="T9" fmla="*/ 0 w 21513"/>
                <a:gd name="T10" fmla="*/ 0 h 21519"/>
                <a:gd name="T11" fmla="*/ 21513 w 21513"/>
                <a:gd name="T12" fmla="*/ 21519 h 21519"/>
              </a:gdLst>
              <a:ahLst/>
              <a:cxnLst>
                <a:cxn ang="T6">
                  <a:pos x="T0" y="T1"/>
                </a:cxn>
                <a:cxn ang="T7">
                  <a:pos x="T2" y="T3"/>
                </a:cxn>
                <a:cxn ang="T8">
                  <a:pos x="T4" y="T5"/>
                </a:cxn>
              </a:cxnLst>
              <a:rect l="T9" t="T10" r="T11" b="T12"/>
              <a:pathLst>
                <a:path w="21513" h="21519" fill="none" extrusionOk="0">
                  <a:moveTo>
                    <a:pt x="0" y="19582"/>
                  </a:moveTo>
                  <a:cubicBezTo>
                    <a:pt x="938" y="9156"/>
                    <a:pt x="9217" y="904"/>
                    <a:pt x="19645" y="-1"/>
                  </a:cubicBezTo>
                </a:path>
                <a:path w="21513" h="21519" stroke="0" extrusionOk="0">
                  <a:moveTo>
                    <a:pt x="0" y="19582"/>
                  </a:moveTo>
                  <a:cubicBezTo>
                    <a:pt x="938" y="9156"/>
                    <a:pt x="9217" y="904"/>
                    <a:pt x="19645" y="-1"/>
                  </a:cubicBezTo>
                  <a:lnTo>
                    <a:pt x="21513" y="21519"/>
                  </a:lnTo>
                  <a:lnTo>
                    <a:pt x="0" y="19582"/>
                  </a:lnTo>
                  <a:close/>
                </a:path>
              </a:pathLst>
            </a:custGeom>
            <a:noFill/>
            <a:ln w="25400" cap="rnd">
              <a:solidFill>
                <a:schemeClr val="tx1"/>
              </a:solidFill>
              <a:round/>
              <a:headEnd type="stealth" w="med" len="lg"/>
              <a:tailEnd type="none" w="sm" len="sm"/>
            </a:ln>
          </p:spPr>
          <p:txBody>
            <a:bodyPr wrap="none" anchor="ctr"/>
            <a:lstStyle/>
            <a:p>
              <a:endParaRPr lang="zh-TW" altLang="en-US"/>
            </a:p>
          </p:txBody>
        </p:sp>
        <p:sp>
          <p:nvSpPr>
            <p:cNvPr id="13415" name="Rectangle 100"/>
            <p:cNvSpPr>
              <a:spLocks noChangeArrowheads="1"/>
            </p:cNvSpPr>
            <p:nvPr/>
          </p:nvSpPr>
          <p:spPr bwMode="auto">
            <a:xfrm rot="-5400000">
              <a:off x="1223" y="2715"/>
              <a:ext cx="504" cy="231"/>
            </a:xfrm>
            <a:prstGeom prst="rect">
              <a:avLst/>
            </a:prstGeom>
            <a:noFill/>
            <a:ln w="9525">
              <a:noFill/>
              <a:miter lim="800000"/>
              <a:headEnd/>
              <a:tailEnd/>
            </a:ln>
          </p:spPr>
          <p:txBody>
            <a:bodyPr lIns="92075" tIns="46038" rIns="92075" bIns="46038">
              <a:spAutoFit/>
            </a:bodyPr>
            <a:lstStyle/>
            <a:p>
              <a:r>
                <a:rPr kumimoji="1" lang="zh-TW" altLang="en-US" sz="1800" b="1">
                  <a:latin typeface="Geneva" charset="0"/>
                </a:rPr>
                <a:t>1982</a:t>
              </a:r>
            </a:p>
          </p:txBody>
        </p:sp>
        <p:sp>
          <p:nvSpPr>
            <p:cNvPr id="13416" name="Line 101"/>
            <p:cNvSpPr>
              <a:spLocks noChangeShapeType="1"/>
            </p:cNvSpPr>
            <p:nvPr/>
          </p:nvSpPr>
          <p:spPr bwMode="auto">
            <a:xfrm>
              <a:off x="4137" y="1203"/>
              <a:ext cx="0" cy="1152"/>
            </a:xfrm>
            <a:prstGeom prst="line">
              <a:avLst/>
            </a:prstGeom>
            <a:noFill/>
            <a:ln w="25400">
              <a:solidFill>
                <a:srgbClr val="FC0128"/>
              </a:solidFill>
              <a:round/>
              <a:headEnd type="stealth" w="med" len="lg"/>
              <a:tailEnd type="stealth" w="med" len="lg"/>
            </a:ln>
          </p:spPr>
          <p:txBody>
            <a:bodyPr wrap="none" anchor="ctr"/>
            <a:lstStyle/>
            <a:p>
              <a:endParaRPr lang="zh-TW" altLang="en-US"/>
            </a:p>
          </p:txBody>
        </p:sp>
        <p:sp>
          <p:nvSpPr>
            <p:cNvPr id="13417" name="Rectangle 102"/>
            <p:cNvSpPr>
              <a:spLocks noChangeArrowheads="1"/>
            </p:cNvSpPr>
            <p:nvPr/>
          </p:nvSpPr>
          <p:spPr bwMode="auto">
            <a:xfrm>
              <a:off x="4120" y="1349"/>
              <a:ext cx="1574" cy="634"/>
            </a:xfrm>
            <a:prstGeom prst="rect">
              <a:avLst/>
            </a:prstGeom>
            <a:noFill/>
            <a:ln w="9525">
              <a:noFill/>
              <a:miter lim="800000"/>
              <a:headEnd/>
              <a:tailEnd/>
            </a:ln>
          </p:spPr>
          <p:txBody>
            <a:bodyPr wrap="none" lIns="92075" tIns="46038" rIns="92075" bIns="46038">
              <a:spAutoFit/>
            </a:bodyPr>
            <a:lstStyle/>
            <a:p>
              <a:r>
                <a:rPr kumimoji="1" lang="en-US" altLang="zh-TW" sz="2000" b="1">
                  <a:latin typeface="Arial" pitchFamily="34" charset="0"/>
                </a:rPr>
                <a:t>Processor-memory</a:t>
              </a:r>
            </a:p>
            <a:p>
              <a:r>
                <a:rPr kumimoji="1" lang="en-US" altLang="zh-TW" sz="2000" b="1">
                  <a:latin typeface="Arial" pitchFamily="34" charset="0"/>
                </a:rPr>
                <a:t>performance gap:</a:t>
              </a:r>
              <a:br>
                <a:rPr kumimoji="1" lang="en-US" altLang="zh-TW" sz="2000" b="1">
                  <a:latin typeface="Arial" pitchFamily="34" charset="0"/>
                </a:rPr>
              </a:br>
              <a:r>
                <a:rPr kumimoji="1" lang="en-US" altLang="zh-TW" sz="2000" b="1">
                  <a:latin typeface="Arial" pitchFamily="34" charset="0"/>
                </a:rPr>
                <a:t>(grows 50% / year)</a:t>
              </a:r>
            </a:p>
          </p:txBody>
        </p:sp>
        <p:sp>
          <p:nvSpPr>
            <p:cNvPr id="13418" name="Rectangle 103"/>
            <p:cNvSpPr>
              <a:spLocks noChangeArrowheads="1"/>
            </p:cNvSpPr>
            <p:nvPr/>
          </p:nvSpPr>
          <p:spPr bwMode="auto">
            <a:xfrm rot="-5400000">
              <a:off x="-292" y="1734"/>
              <a:ext cx="1291" cy="288"/>
            </a:xfrm>
            <a:prstGeom prst="rect">
              <a:avLst/>
            </a:prstGeom>
            <a:noFill/>
            <a:ln w="9525">
              <a:noFill/>
              <a:miter lim="800000"/>
              <a:headEnd/>
              <a:tailEnd/>
            </a:ln>
          </p:spPr>
          <p:txBody>
            <a:bodyPr wrap="none" lIns="92075" tIns="46038" rIns="92075" bIns="46038">
              <a:spAutoFit/>
            </a:bodyPr>
            <a:lstStyle/>
            <a:p>
              <a:r>
                <a:rPr kumimoji="1" lang="en-US" altLang="zh-TW" b="1">
                  <a:latin typeface="Arial" pitchFamily="34" charset="0"/>
                </a:rPr>
                <a:t>Performance</a:t>
              </a:r>
            </a:p>
          </p:txBody>
        </p:sp>
        <p:sp>
          <p:nvSpPr>
            <p:cNvPr id="13419" name="Rectangle 104"/>
            <p:cNvSpPr>
              <a:spLocks noChangeArrowheads="1"/>
            </p:cNvSpPr>
            <p:nvPr/>
          </p:nvSpPr>
          <p:spPr bwMode="auto">
            <a:xfrm>
              <a:off x="4883" y="2688"/>
              <a:ext cx="533" cy="288"/>
            </a:xfrm>
            <a:prstGeom prst="rect">
              <a:avLst/>
            </a:prstGeom>
            <a:noFill/>
            <a:ln w="9525">
              <a:noFill/>
              <a:miter lim="800000"/>
              <a:headEnd/>
              <a:tailEnd/>
            </a:ln>
          </p:spPr>
          <p:txBody>
            <a:bodyPr wrap="none" lIns="92075" tIns="46038" rIns="92075" bIns="46038">
              <a:spAutoFit/>
            </a:bodyPr>
            <a:lstStyle/>
            <a:p>
              <a:r>
                <a:rPr kumimoji="1" lang="en-US" altLang="zh-TW" b="1">
                  <a:latin typeface="Arial" pitchFamily="34" charset="0"/>
                </a:rPr>
                <a:t>Year</a:t>
              </a:r>
            </a:p>
          </p:txBody>
        </p:sp>
        <p:sp>
          <p:nvSpPr>
            <p:cNvPr id="13420" name="Rectangle 105"/>
            <p:cNvSpPr>
              <a:spLocks noChangeArrowheads="1"/>
            </p:cNvSpPr>
            <p:nvPr/>
          </p:nvSpPr>
          <p:spPr bwMode="auto">
            <a:xfrm>
              <a:off x="2728" y="966"/>
              <a:ext cx="1206" cy="288"/>
            </a:xfrm>
            <a:prstGeom prst="rect">
              <a:avLst/>
            </a:prstGeom>
            <a:noFill/>
            <a:ln w="9525">
              <a:noFill/>
              <a:miter lim="800000"/>
              <a:headEnd/>
              <a:tailEnd/>
            </a:ln>
          </p:spPr>
          <p:txBody>
            <a:bodyPr wrap="none" lIns="92075" tIns="46038" rIns="92075" bIns="46038">
              <a:spAutoFit/>
            </a:bodyPr>
            <a:lstStyle/>
            <a:p>
              <a:r>
                <a:rPr kumimoji="1" lang="en-US" altLang="zh-TW">
                  <a:solidFill>
                    <a:srgbClr val="FC0128"/>
                  </a:solidFill>
                  <a:latin typeface="Arial" pitchFamily="34" charset="0"/>
                </a:rPr>
                <a:t>Moore’s Law</a:t>
              </a:r>
            </a:p>
          </p:txBody>
        </p:sp>
        <p:sp>
          <p:nvSpPr>
            <p:cNvPr id="13421" name="Line 106"/>
            <p:cNvSpPr>
              <a:spLocks noChangeShapeType="1"/>
            </p:cNvSpPr>
            <p:nvPr/>
          </p:nvSpPr>
          <p:spPr bwMode="auto">
            <a:xfrm>
              <a:off x="1040" y="864"/>
              <a:ext cx="3692" cy="0"/>
            </a:xfrm>
            <a:prstGeom prst="line">
              <a:avLst/>
            </a:prstGeom>
            <a:noFill/>
            <a:ln w="12700" cap="rnd">
              <a:solidFill>
                <a:schemeClr val="tx1"/>
              </a:solidFill>
              <a:prstDash val="sysDot"/>
              <a:round/>
              <a:headEnd type="none" w="sm" len="sm"/>
              <a:tailEnd type="none" w="sm" len="sm"/>
            </a:ln>
          </p:spPr>
          <p:txBody>
            <a:bodyPr wrap="none" anchor="ctr"/>
            <a:lstStyle/>
            <a:p>
              <a:endParaRPr lang="zh-TW" altLang="en-US"/>
            </a:p>
          </p:txBody>
        </p:sp>
        <p:sp>
          <p:nvSpPr>
            <p:cNvPr id="13422" name="Line 107"/>
            <p:cNvSpPr>
              <a:spLocks noChangeShapeType="1"/>
            </p:cNvSpPr>
            <p:nvPr/>
          </p:nvSpPr>
          <p:spPr bwMode="auto">
            <a:xfrm>
              <a:off x="1040" y="1488"/>
              <a:ext cx="3692" cy="0"/>
            </a:xfrm>
            <a:prstGeom prst="line">
              <a:avLst/>
            </a:prstGeom>
            <a:noFill/>
            <a:ln w="12700" cap="rnd">
              <a:solidFill>
                <a:schemeClr val="tx1"/>
              </a:solidFill>
              <a:prstDash val="sysDot"/>
              <a:round/>
              <a:headEnd type="none" w="sm" len="sm"/>
              <a:tailEnd type="none" w="sm" len="sm"/>
            </a:ln>
          </p:spPr>
          <p:txBody>
            <a:bodyPr wrap="none" anchor="ctr"/>
            <a:lstStyle/>
            <a:p>
              <a:endParaRPr lang="zh-TW" altLang="en-US"/>
            </a:p>
          </p:txBody>
        </p:sp>
        <p:sp>
          <p:nvSpPr>
            <p:cNvPr id="13423" name="Line 108"/>
            <p:cNvSpPr>
              <a:spLocks noChangeShapeType="1"/>
            </p:cNvSpPr>
            <p:nvPr/>
          </p:nvSpPr>
          <p:spPr bwMode="auto">
            <a:xfrm>
              <a:off x="1040" y="2064"/>
              <a:ext cx="3692" cy="0"/>
            </a:xfrm>
            <a:prstGeom prst="line">
              <a:avLst/>
            </a:prstGeom>
            <a:noFill/>
            <a:ln w="12700" cap="rnd">
              <a:solidFill>
                <a:schemeClr val="tx1"/>
              </a:solidFill>
              <a:prstDash val="sysDot"/>
              <a:round/>
              <a:headEnd type="none" w="sm" len="sm"/>
              <a:tailEnd type="none" w="sm" len="sm"/>
            </a:ln>
          </p:spPr>
          <p:txBody>
            <a:bodyPr wrap="none" anchor="ctr"/>
            <a:lstStyle/>
            <a:p>
              <a:endParaRPr lang="zh-TW" altLang="en-US"/>
            </a:p>
          </p:txBody>
        </p:sp>
      </p:grpSp>
      <p:sp>
        <p:nvSpPr>
          <p:cNvPr id="13316" name="Rectangle 109"/>
          <p:cNvSpPr>
            <a:spLocks noGrp="1" noChangeArrowheads="1"/>
          </p:cNvSpPr>
          <p:nvPr>
            <p:ph type="title"/>
          </p:nvPr>
        </p:nvSpPr>
        <p:spPr>
          <a:xfrm>
            <a:off x="742950" y="173038"/>
            <a:ext cx="8420100" cy="901700"/>
          </a:xfrm>
        </p:spPr>
        <p:txBody>
          <a:bodyPr/>
          <a:lstStyle/>
          <a:p>
            <a:r>
              <a:rPr lang="en-US" altLang="zh-TW"/>
              <a:t>Processor Memory Latency Gap</a:t>
            </a:r>
          </a:p>
        </p:txBody>
      </p:sp>
      <p:sp>
        <p:nvSpPr>
          <p:cNvPr id="13317" name="投影片編號版面配置區 1"/>
          <p:cNvSpPr>
            <a:spLocks noGrp="1"/>
          </p:cNvSpPr>
          <p:nvPr>
            <p:ph type="sldNum" sz="quarter" idx="12"/>
          </p:nvPr>
        </p:nvSpPr>
        <p:spPr>
          <a:noFill/>
          <a:ln>
            <a:miter lim="800000"/>
            <a:headEnd/>
            <a:tailEnd/>
          </a:ln>
        </p:spPr>
        <p:txBody>
          <a:bodyPr/>
          <a:lstStyle/>
          <a:p>
            <a:pPr defTabSz="762000"/>
            <a:fld id="{E52AF667-C6B8-414A-A4B1-3AFAEBCF2312}" type="slidenum">
              <a:rPr lang="zh-TW" altLang="en-US"/>
              <a:pPr defTabSz="762000"/>
              <a:t>13</a:t>
            </a:fld>
            <a:endParaRPr lang="en-US" altLang="zh-TW"/>
          </a:p>
        </p:txBody>
      </p:sp>
    </p:spTree>
    <p:extLst>
      <p:ext uri="{BB962C8B-B14F-4D97-AF65-F5344CB8AC3E}">
        <p14:creationId xmlns:p14="http://schemas.microsoft.com/office/powerpoint/2010/main" val="2249982244"/>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742950" y="173038"/>
            <a:ext cx="8420100" cy="901700"/>
          </a:xfrm>
        </p:spPr>
        <p:txBody>
          <a:bodyPr/>
          <a:lstStyle/>
          <a:p>
            <a:r>
              <a:rPr lang="en-US" altLang="zh-TW"/>
              <a:t>Concluding Remarks</a:t>
            </a:r>
            <a:endParaRPr lang="en-AU" altLang="zh-TW">
              <a:ea typeface="新細明體" pitchFamily="18" charset="-120"/>
            </a:endParaRPr>
          </a:p>
        </p:txBody>
      </p:sp>
      <p:sp>
        <p:nvSpPr>
          <p:cNvPr id="140291" name="Rectangle 3"/>
          <p:cNvSpPr>
            <a:spLocks noGrp="1" noChangeArrowheads="1"/>
          </p:cNvSpPr>
          <p:nvPr>
            <p:ph type="body" idx="1"/>
          </p:nvPr>
        </p:nvSpPr>
        <p:spPr/>
        <p:txBody>
          <a:bodyPr/>
          <a:lstStyle/>
          <a:p>
            <a:r>
              <a:rPr lang="en-US" altLang="zh-TW"/>
              <a:t>Fast memories are small, large memories are slow</a:t>
            </a:r>
          </a:p>
          <a:p>
            <a:pPr lvl="1"/>
            <a:r>
              <a:rPr lang="en-US" altLang="zh-TW"/>
              <a:t>We really want fast, large memories </a:t>
            </a:r>
            <a:r>
              <a:rPr lang="en-US" altLang="zh-TW">
                <a:sym typeface="Wingdings" pitchFamily="2" charset="2"/>
              </a:rPr>
              <a:t></a:t>
            </a:r>
          </a:p>
          <a:p>
            <a:pPr lvl="1"/>
            <a:r>
              <a:rPr lang="en-US" altLang="zh-TW">
                <a:sym typeface="Wingdings" pitchFamily="2" charset="2"/>
              </a:rPr>
              <a:t>Caching gives this illusion </a:t>
            </a:r>
          </a:p>
          <a:p>
            <a:r>
              <a:rPr lang="en-US" altLang="zh-TW"/>
              <a:t>Principle of locality</a:t>
            </a:r>
          </a:p>
          <a:p>
            <a:pPr lvl="1"/>
            <a:r>
              <a:rPr lang="en-US" altLang="zh-TW"/>
              <a:t>Programs use a small part of their memory space frequently</a:t>
            </a:r>
          </a:p>
          <a:p>
            <a:r>
              <a:rPr lang="en-US" altLang="zh-TW"/>
              <a:t>Memory hierarchy</a:t>
            </a:r>
          </a:p>
          <a:p>
            <a:pPr lvl="1"/>
            <a:r>
              <a:rPr lang="en-US" altLang="zh-TW"/>
              <a:t>L1 cache </a:t>
            </a:r>
            <a:r>
              <a:rPr lang="en-US" altLang="zh-TW">
                <a:sym typeface="Symbol" pitchFamily="18" charset="2"/>
              </a:rPr>
              <a:t> L2 cache  …  DRAM memory</a:t>
            </a:r>
            <a:br>
              <a:rPr lang="en-US" altLang="zh-TW">
                <a:sym typeface="Symbol" pitchFamily="18" charset="2"/>
              </a:rPr>
            </a:br>
            <a:r>
              <a:rPr lang="en-US" altLang="zh-TW">
                <a:sym typeface="Symbol" pitchFamily="18" charset="2"/>
              </a:rPr>
              <a:t> disk</a:t>
            </a:r>
          </a:p>
          <a:p>
            <a:r>
              <a:rPr lang="en-US" altLang="zh-TW">
                <a:sym typeface="Symbol" pitchFamily="18" charset="2"/>
              </a:rPr>
              <a:t>Memory system design is critical for multiprocessors</a:t>
            </a:r>
          </a:p>
        </p:txBody>
      </p:sp>
      <p:sp>
        <p:nvSpPr>
          <p:cNvPr id="140293" name="投影片編號版面配置區 1"/>
          <p:cNvSpPr>
            <a:spLocks noGrp="1"/>
          </p:cNvSpPr>
          <p:nvPr>
            <p:ph type="sldNum" sz="quarter" idx="12"/>
          </p:nvPr>
        </p:nvSpPr>
        <p:spPr>
          <a:noFill/>
          <a:ln>
            <a:miter lim="800000"/>
            <a:headEnd/>
            <a:tailEnd/>
          </a:ln>
        </p:spPr>
        <p:txBody>
          <a:bodyPr/>
          <a:lstStyle/>
          <a:p>
            <a:pPr defTabSz="762000"/>
            <a:fld id="{EF08ADB7-8BC9-487D-97BC-2CFBE12AC20F}" type="slidenum">
              <a:rPr lang="zh-TW" altLang="en-US"/>
              <a:pPr defTabSz="762000"/>
              <a:t>139</a:t>
            </a:fld>
            <a:endParaRPr lang="en-US" altLang="zh-TW"/>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563938" y="1689100"/>
            <a:ext cx="1292225" cy="4318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23555" name="Rectangle 3"/>
          <p:cNvSpPr>
            <a:spLocks noChangeArrowheads="1"/>
          </p:cNvSpPr>
          <p:nvPr/>
        </p:nvSpPr>
        <p:spPr bwMode="auto">
          <a:xfrm>
            <a:off x="3151188" y="2679700"/>
            <a:ext cx="21177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23556" name="Rectangle 4"/>
          <p:cNvSpPr>
            <a:spLocks noChangeArrowheads="1"/>
          </p:cNvSpPr>
          <p:nvPr/>
        </p:nvSpPr>
        <p:spPr bwMode="auto">
          <a:xfrm>
            <a:off x="2820988" y="3746500"/>
            <a:ext cx="31083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23557" name="Rectangle 5"/>
          <p:cNvSpPr>
            <a:spLocks noChangeArrowheads="1"/>
          </p:cNvSpPr>
          <p:nvPr/>
        </p:nvSpPr>
        <p:spPr bwMode="auto">
          <a:xfrm>
            <a:off x="2243138" y="4813300"/>
            <a:ext cx="42640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23558" name="Rectangle 6"/>
          <p:cNvSpPr>
            <a:spLocks noChangeArrowheads="1"/>
          </p:cNvSpPr>
          <p:nvPr/>
        </p:nvSpPr>
        <p:spPr bwMode="auto">
          <a:xfrm>
            <a:off x="1912938" y="5880100"/>
            <a:ext cx="50895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23559" name="Rectangle 7"/>
          <p:cNvSpPr>
            <a:spLocks noChangeArrowheads="1"/>
          </p:cNvSpPr>
          <p:nvPr/>
        </p:nvSpPr>
        <p:spPr bwMode="auto">
          <a:xfrm>
            <a:off x="3646488" y="1789113"/>
            <a:ext cx="1265237"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Registers</a:t>
            </a:r>
          </a:p>
        </p:txBody>
      </p:sp>
      <p:sp>
        <p:nvSpPr>
          <p:cNvPr id="23560" name="Rectangle 8"/>
          <p:cNvSpPr>
            <a:spLocks noChangeArrowheads="1"/>
          </p:cNvSpPr>
          <p:nvPr/>
        </p:nvSpPr>
        <p:spPr bwMode="auto">
          <a:xfrm>
            <a:off x="3646488" y="2779713"/>
            <a:ext cx="8794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Cache</a:t>
            </a:r>
          </a:p>
        </p:txBody>
      </p:sp>
      <p:sp>
        <p:nvSpPr>
          <p:cNvPr id="23561" name="Rectangle 9"/>
          <p:cNvSpPr>
            <a:spLocks noChangeArrowheads="1"/>
          </p:cNvSpPr>
          <p:nvPr/>
        </p:nvSpPr>
        <p:spPr bwMode="auto">
          <a:xfrm>
            <a:off x="3729038" y="3846513"/>
            <a:ext cx="108585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Memory</a:t>
            </a:r>
          </a:p>
        </p:txBody>
      </p:sp>
      <p:sp>
        <p:nvSpPr>
          <p:cNvPr id="23562" name="Rectangle 10"/>
          <p:cNvSpPr>
            <a:spLocks noChangeArrowheads="1"/>
          </p:cNvSpPr>
          <p:nvPr/>
        </p:nvSpPr>
        <p:spPr bwMode="auto">
          <a:xfrm>
            <a:off x="3729038" y="4913313"/>
            <a:ext cx="6604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Disk</a:t>
            </a:r>
          </a:p>
        </p:txBody>
      </p:sp>
      <p:sp>
        <p:nvSpPr>
          <p:cNvPr id="23563" name="Rectangle 11"/>
          <p:cNvSpPr>
            <a:spLocks noChangeArrowheads="1"/>
          </p:cNvSpPr>
          <p:nvPr/>
        </p:nvSpPr>
        <p:spPr bwMode="auto">
          <a:xfrm>
            <a:off x="3811588" y="6056313"/>
            <a:ext cx="7143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Tape</a:t>
            </a:r>
          </a:p>
        </p:txBody>
      </p:sp>
      <p:sp>
        <p:nvSpPr>
          <p:cNvPr id="23564" name="Line 12"/>
          <p:cNvSpPr>
            <a:spLocks noChangeShapeType="1"/>
          </p:cNvSpPr>
          <p:nvPr/>
        </p:nvSpPr>
        <p:spPr bwMode="auto">
          <a:xfrm>
            <a:off x="4210050" y="2133600"/>
            <a:ext cx="0" cy="533400"/>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23565" name="Line 13"/>
          <p:cNvSpPr>
            <a:spLocks noChangeShapeType="1"/>
          </p:cNvSpPr>
          <p:nvPr/>
        </p:nvSpPr>
        <p:spPr bwMode="auto">
          <a:xfrm>
            <a:off x="4210050" y="3200400"/>
            <a:ext cx="0" cy="533400"/>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23566" name="Line 14"/>
          <p:cNvSpPr>
            <a:spLocks noChangeShapeType="1"/>
          </p:cNvSpPr>
          <p:nvPr/>
        </p:nvSpPr>
        <p:spPr bwMode="auto">
          <a:xfrm>
            <a:off x="4210050" y="4267200"/>
            <a:ext cx="0" cy="533400"/>
          </a:xfrm>
          <a:prstGeom prst="line">
            <a:avLst/>
          </a:prstGeom>
          <a:noFill/>
          <a:ln w="25400">
            <a:solidFill>
              <a:schemeClr val="tx1"/>
            </a:solidFill>
            <a:round/>
            <a:headEnd type="stealth" w="med" len="lg"/>
            <a:tailEnd type="stealth" w="med" len="lg"/>
          </a:ln>
        </p:spPr>
        <p:txBody>
          <a:bodyPr wrap="none" anchor="ctr"/>
          <a:lstStyle/>
          <a:p>
            <a:endParaRPr lang="zh-TW" altLang="en-US"/>
          </a:p>
        </p:txBody>
      </p:sp>
      <p:sp>
        <p:nvSpPr>
          <p:cNvPr id="23567" name="Line 15"/>
          <p:cNvSpPr>
            <a:spLocks noChangeShapeType="1"/>
          </p:cNvSpPr>
          <p:nvPr/>
        </p:nvSpPr>
        <p:spPr bwMode="auto">
          <a:xfrm>
            <a:off x="4210050" y="5334000"/>
            <a:ext cx="0" cy="533400"/>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23568" name="Rectangle 16"/>
          <p:cNvSpPr>
            <a:spLocks noChangeArrowheads="1"/>
          </p:cNvSpPr>
          <p:nvPr/>
        </p:nvSpPr>
        <p:spPr bwMode="auto">
          <a:xfrm>
            <a:off x="4306888" y="2246313"/>
            <a:ext cx="1843087"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a:latin typeface="Arial" pitchFamily="34" charset="0"/>
              </a:rPr>
              <a:t>Instr. Operands</a:t>
            </a:r>
          </a:p>
        </p:txBody>
      </p:sp>
      <p:sp>
        <p:nvSpPr>
          <p:cNvPr id="23569" name="Rectangle 17"/>
          <p:cNvSpPr>
            <a:spLocks noChangeArrowheads="1"/>
          </p:cNvSpPr>
          <p:nvPr/>
        </p:nvSpPr>
        <p:spPr bwMode="auto">
          <a:xfrm>
            <a:off x="4306888" y="3313113"/>
            <a:ext cx="8667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a:latin typeface="Arial" pitchFamily="34" charset="0"/>
              </a:rPr>
              <a:t>Blocks</a:t>
            </a:r>
          </a:p>
        </p:txBody>
      </p:sp>
      <p:sp>
        <p:nvSpPr>
          <p:cNvPr id="23570" name="Rectangle 18"/>
          <p:cNvSpPr>
            <a:spLocks noChangeArrowheads="1"/>
          </p:cNvSpPr>
          <p:nvPr/>
        </p:nvSpPr>
        <p:spPr bwMode="auto">
          <a:xfrm>
            <a:off x="4306888" y="4379913"/>
            <a:ext cx="8382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a:latin typeface="Arial" pitchFamily="34" charset="0"/>
              </a:rPr>
              <a:t>Pages</a:t>
            </a:r>
          </a:p>
        </p:txBody>
      </p:sp>
      <p:sp>
        <p:nvSpPr>
          <p:cNvPr id="23571" name="Rectangle 19"/>
          <p:cNvSpPr>
            <a:spLocks noChangeArrowheads="1"/>
          </p:cNvSpPr>
          <p:nvPr/>
        </p:nvSpPr>
        <p:spPr bwMode="auto">
          <a:xfrm>
            <a:off x="4306888" y="5446713"/>
            <a:ext cx="6604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a:latin typeface="Arial" pitchFamily="34" charset="0"/>
              </a:rPr>
              <a:t>Files</a:t>
            </a:r>
          </a:p>
        </p:txBody>
      </p:sp>
      <p:sp>
        <p:nvSpPr>
          <p:cNvPr id="23572" name="Rectangle 20"/>
          <p:cNvSpPr>
            <a:spLocks noChangeArrowheads="1"/>
          </p:cNvSpPr>
          <p:nvPr/>
        </p:nvSpPr>
        <p:spPr bwMode="auto">
          <a:xfrm>
            <a:off x="6686550" y="1216025"/>
            <a:ext cx="1677988" cy="54610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i="1">
                <a:latin typeface="Arial" pitchFamily="34" charset="0"/>
              </a:rPr>
              <a:t>Staging</a:t>
            </a:r>
          </a:p>
          <a:p>
            <a:pPr>
              <a:lnSpc>
                <a:spcPct val="90000"/>
              </a:lnSpc>
            </a:pPr>
            <a:r>
              <a:rPr kumimoji="1" lang="en-US" altLang="zh-TW" sz="1800" b="1" i="1">
                <a:latin typeface="Arial" pitchFamily="34" charset="0"/>
              </a:rPr>
              <a:t>Transfer Unit</a:t>
            </a:r>
          </a:p>
        </p:txBody>
      </p:sp>
      <p:sp>
        <p:nvSpPr>
          <p:cNvPr id="23573" name="Rectangle 21"/>
          <p:cNvSpPr>
            <a:spLocks noChangeArrowheads="1"/>
          </p:cNvSpPr>
          <p:nvPr/>
        </p:nvSpPr>
        <p:spPr bwMode="auto">
          <a:xfrm>
            <a:off x="6672263" y="2193925"/>
            <a:ext cx="1714500" cy="54610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a:latin typeface="Arial" pitchFamily="34" charset="0"/>
              </a:rPr>
              <a:t>prog./compiler</a:t>
            </a:r>
          </a:p>
          <a:p>
            <a:pPr>
              <a:lnSpc>
                <a:spcPct val="90000"/>
              </a:lnSpc>
            </a:pPr>
            <a:endParaRPr kumimoji="1" lang="en-US" altLang="zh-TW" sz="1800" b="1">
              <a:latin typeface="Arial" pitchFamily="34" charset="0"/>
            </a:endParaRPr>
          </a:p>
        </p:txBody>
      </p:sp>
      <p:sp>
        <p:nvSpPr>
          <p:cNvPr id="23574" name="Rectangle 22"/>
          <p:cNvSpPr>
            <a:spLocks noChangeArrowheads="1"/>
          </p:cNvSpPr>
          <p:nvPr/>
        </p:nvSpPr>
        <p:spPr bwMode="auto">
          <a:xfrm>
            <a:off x="6754813" y="3184525"/>
            <a:ext cx="189230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a:latin typeface="Arial" pitchFamily="34" charset="0"/>
              </a:rPr>
              <a:t>cache controller</a:t>
            </a:r>
          </a:p>
        </p:txBody>
      </p:sp>
      <p:sp>
        <p:nvSpPr>
          <p:cNvPr id="23575" name="Rectangle 23"/>
          <p:cNvSpPr>
            <a:spLocks noChangeArrowheads="1"/>
          </p:cNvSpPr>
          <p:nvPr/>
        </p:nvSpPr>
        <p:spPr bwMode="auto">
          <a:xfrm>
            <a:off x="6851650" y="4251325"/>
            <a:ext cx="457200" cy="54610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a:latin typeface="Arial" pitchFamily="34" charset="0"/>
              </a:rPr>
              <a:t>OS</a:t>
            </a:r>
          </a:p>
          <a:p>
            <a:pPr>
              <a:lnSpc>
                <a:spcPct val="90000"/>
              </a:lnSpc>
            </a:pPr>
            <a:endParaRPr kumimoji="1" lang="en-US" altLang="zh-TW" sz="1800" b="1">
              <a:latin typeface="Arial" pitchFamily="34" charset="0"/>
            </a:endParaRPr>
          </a:p>
        </p:txBody>
      </p:sp>
      <p:sp>
        <p:nvSpPr>
          <p:cNvPr id="23576" name="Rectangle 24"/>
          <p:cNvSpPr>
            <a:spLocks noChangeArrowheads="1"/>
          </p:cNvSpPr>
          <p:nvPr/>
        </p:nvSpPr>
        <p:spPr bwMode="auto">
          <a:xfrm>
            <a:off x="6810375" y="5318125"/>
            <a:ext cx="160020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a:latin typeface="Arial" pitchFamily="34" charset="0"/>
              </a:rPr>
              <a:t>user/operator</a:t>
            </a:r>
          </a:p>
        </p:txBody>
      </p:sp>
      <p:sp>
        <p:nvSpPr>
          <p:cNvPr id="23577" name="Rectangle 25"/>
          <p:cNvSpPr>
            <a:spLocks noChangeArrowheads="1"/>
          </p:cNvSpPr>
          <p:nvPr/>
        </p:nvSpPr>
        <p:spPr bwMode="auto">
          <a:xfrm>
            <a:off x="8104188" y="874713"/>
            <a:ext cx="1712912"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solidFill>
                  <a:schemeClr val="accent1"/>
                </a:solidFill>
                <a:latin typeface="Arial" pitchFamily="34" charset="0"/>
              </a:rPr>
              <a:t>Upper Level</a:t>
            </a:r>
          </a:p>
        </p:txBody>
      </p:sp>
      <p:sp>
        <p:nvSpPr>
          <p:cNvPr id="23578" name="Rectangle 26"/>
          <p:cNvSpPr>
            <a:spLocks noChangeArrowheads="1"/>
          </p:cNvSpPr>
          <p:nvPr/>
        </p:nvSpPr>
        <p:spPr bwMode="auto">
          <a:xfrm>
            <a:off x="7939088" y="6056313"/>
            <a:ext cx="1725612"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solidFill>
                  <a:schemeClr val="accent1"/>
                </a:solidFill>
                <a:latin typeface="Arial" pitchFamily="34" charset="0"/>
              </a:rPr>
              <a:t>Lower Level</a:t>
            </a:r>
          </a:p>
        </p:txBody>
      </p:sp>
      <p:sp>
        <p:nvSpPr>
          <p:cNvPr id="23579" name="Line 27"/>
          <p:cNvSpPr>
            <a:spLocks noChangeShapeType="1"/>
          </p:cNvSpPr>
          <p:nvPr/>
        </p:nvSpPr>
        <p:spPr bwMode="auto">
          <a:xfrm flipV="1">
            <a:off x="8502650" y="1447800"/>
            <a:ext cx="0" cy="44196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23580" name="Rectangle 28"/>
          <p:cNvSpPr>
            <a:spLocks noChangeArrowheads="1"/>
          </p:cNvSpPr>
          <p:nvPr/>
        </p:nvSpPr>
        <p:spPr bwMode="auto">
          <a:xfrm>
            <a:off x="8599488" y="1408113"/>
            <a:ext cx="885825"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latin typeface="Arial" pitchFamily="34" charset="0"/>
              </a:rPr>
              <a:t>faster</a:t>
            </a:r>
          </a:p>
        </p:txBody>
      </p:sp>
      <p:sp>
        <p:nvSpPr>
          <p:cNvPr id="23581" name="Line 29"/>
          <p:cNvSpPr>
            <a:spLocks noChangeShapeType="1"/>
          </p:cNvSpPr>
          <p:nvPr/>
        </p:nvSpPr>
        <p:spPr bwMode="auto">
          <a:xfrm>
            <a:off x="9163050" y="1828800"/>
            <a:ext cx="0" cy="37338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23582" name="Rectangle 30"/>
          <p:cNvSpPr>
            <a:spLocks noChangeArrowheads="1"/>
          </p:cNvSpPr>
          <p:nvPr/>
        </p:nvSpPr>
        <p:spPr bwMode="auto">
          <a:xfrm>
            <a:off x="8764588" y="5675313"/>
            <a:ext cx="993775"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latin typeface="Arial" pitchFamily="34" charset="0"/>
              </a:rPr>
              <a:t>Larger</a:t>
            </a:r>
          </a:p>
        </p:txBody>
      </p:sp>
      <p:sp>
        <p:nvSpPr>
          <p:cNvPr id="23583" name="Rectangle 31"/>
          <p:cNvSpPr>
            <a:spLocks noGrp="1" noChangeArrowheads="1"/>
          </p:cNvSpPr>
          <p:nvPr>
            <p:ph type="title"/>
          </p:nvPr>
        </p:nvSpPr>
        <p:spPr>
          <a:xfrm>
            <a:off x="742950" y="173038"/>
            <a:ext cx="8420100" cy="901700"/>
          </a:xfrm>
        </p:spPr>
        <p:txBody>
          <a:bodyPr/>
          <a:lstStyle/>
          <a:p>
            <a:r>
              <a:rPr lang="en-US" altLang="zh-TW"/>
              <a:t>Levels of Memory Hierarchy</a:t>
            </a:r>
          </a:p>
        </p:txBody>
      </p:sp>
      <p:sp>
        <p:nvSpPr>
          <p:cNvPr id="23584" name="Rectangle 32"/>
          <p:cNvSpPr>
            <a:spLocks noGrp="1" noChangeArrowheads="1"/>
          </p:cNvSpPr>
          <p:nvPr>
            <p:ph type="body" idx="1"/>
          </p:nvPr>
        </p:nvSpPr>
        <p:spPr/>
        <p:txBody>
          <a:bodyPr/>
          <a:lstStyle/>
          <a:p>
            <a:endParaRPr lang="zh-TW" altLang="en-US"/>
          </a:p>
          <a:p>
            <a:endParaRPr lang="zh-TW" altLang="en-US"/>
          </a:p>
        </p:txBody>
      </p:sp>
      <p:sp>
        <p:nvSpPr>
          <p:cNvPr id="23585" name="Oval 33"/>
          <p:cNvSpPr>
            <a:spLocks noChangeArrowheads="1"/>
          </p:cNvSpPr>
          <p:nvPr/>
        </p:nvSpPr>
        <p:spPr bwMode="auto">
          <a:xfrm>
            <a:off x="2749550" y="2698750"/>
            <a:ext cx="2881313" cy="1490663"/>
          </a:xfrm>
          <a:prstGeom prst="ellipse">
            <a:avLst/>
          </a:prstGeom>
          <a:noFill/>
          <a:ln w="57150">
            <a:solidFill>
              <a:schemeClr val="accent1"/>
            </a:solidFill>
            <a:round/>
            <a:headEnd/>
            <a:tailEnd/>
          </a:ln>
        </p:spPr>
        <p:txBody>
          <a:bodyPr wrap="none" anchor="ctr"/>
          <a:lstStyle/>
          <a:p>
            <a:pPr algn="ctr"/>
            <a:endParaRPr lang="zh-TW" altLang="en-US"/>
          </a:p>
        </p:txBody>
      </p:sp>
      <p:sp>
        <p:nvSpPr>
          <p:cNvPr id="23586" name="投影片編號版面配置區 1"/>
          <p:cNvSpPr>
            <a:spLocks noGrp="1"/>
          </p:cNvSpPr>
          <p:nvPr>
            <p:ph type="sldNum" sz="quarter" idx="12"/>
          </p:nvPr>
        </p:nvSpPr>
        <p:spPr>
          <a:noFill/>
          <a:ln>
            <a:miter lim="800000"/>
            <a:headEnd/>
            <a:tailEnd/>
          </a:ln>
        </p:spPr>
        <p:txBody>
          <a:bodyPr/>
          <a:lstStyle/>
          <a:p>
            <a:pPr defTabSz="762000"/>
            <a:fld id="{5BB66462-49BE-4F15-8A8C-987E6DA3DA7D}" type="slidenum">
              <a:rPr lang="zh-TW" altLang="en-US"/>
              <a:pPr defTabSz="762000"/>
              <a:t>14</a:t>
            </a:fld>
            <a:endParaRPr lang="en-US" altLang="zh-TW"/>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頁尾版面配置區 4"/>
          <p:cNvSpPr txBox="1">
            <a:spLocks noGrp="1"/>
          </p:cNvSpPr>
          <p:nvPr/>
        </p:nvSpPr>
        <p:spPr bwMode="auto">
          <a:xfrm>
            <a:off x="3384550" y="6248400"/>
            <a:ext cx="313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a:r>
              <a:rPr kumimoji="0" lang="en-US" altLang="zh-TW" sz="1200">
                <a:solidFill>
                  <a:srgbClr val="000000"/>
                </a:solidFill>
                <a:latin typeface="Helvetica" charset="0"/>
              </a:rPr>
              <a:t>Computer Abstractions and Technology-</a:t>
            </a:r>
            <a:fld id="{21FA4222-671B-4402-9345-3E3368E70C46}" type="slidenum">
              <a:rPr kumimoji="0" lang="en-US" altLang="zh-TW" sz="1200">
                <a:solidFill>
                  <a:srgbClr val="000000"/>
                </a:solidFill>
                <a:latin typeface="Helvetica" charset="0"/>
              </a:rPr>
              <a:pPr algn="ctr"/>
              <a:t>15</a:t>
            </a:fld>
            <a:endParaRPr kumimoji="0" lang="en-US" altLang="zh-TW" sz="1200">
              <a:solidFill>
                <a:srgbClr val="000000"/>
              </a:solidFill>
              <a:latin typeface="Helvetica" charset="0"/>
            </a:endParaRPr>
          </a:p>
        </p:txBody>
      </p:sp>
      <p:sp>
        <p:nvSpPr>
          <p:cNvPr id="221187" name="Rectangle 2"/>
          <p:cNvSpPr>
            <a:spLocks noGrp="1" noChangeArrowheads="1"/>
          </p:cNvSpPr>
          <p:nvPr>
            <p:ph type="title" idx="4294967295"/>
          </p:nvPr>
        </p:nvSpPr>
        <p:spPr>
          <a:xfrm>
            <a:off x="742950" y="173038"/>
            <a:ext cx="8420100" cy="901700"/>
          </a:xfrm>
        </p:spPr>
        <p:txBody>
          <a:bodyPr/>
          <a:lstStyle/>
          <a:p>
            <a:r>
              <a:rPr lang="en-US" altLang="zh-TW">
                <a:solidFill>
                  <a:srgbClr val="FFFFFF"/>
                </a:solidFill>
                <a:ea typeface="新細明體" pitchFamily="18" charset="-120"/>
              </a:rPr>
              <a:t>Inside the Processor</a:t>
            </a:r>
            <a:endParaRPr lang="en-AU" altLang="zh-TW">
              <a:solidFill>
                <a:srgbClr val="FFFFFF"/>
              </a:solidFill>
            </a:endParaRPr>
          </a:p>
        </p:txBody>
      </p:sp>
      <p:sp>
        <p:nvSpPr>
          <p:cNvPr id="221188" name="Rectangle 3"/>
          <p:cNvSpPr>
            <a:spLocks noGrp="1" noChangeArrowheads="1"/>
          </p:cNvSpPr>
          <p:nvPr>
            <p:ph type="body" idx="4294967295"/>
          </p:nvPr>
        </p:nvSpPr>
        <p:spPr>
          <a:xfrm>
            <a:off x="742950" y="1231900"/>
            <a:ext cx="8420100" cy="714375"/>
          </a:xfrm>
        </p:spPr>
        <p:txBody>
          <a:bodyPr/>
          <a:lstStyle/>
          <a:p>
            <a:r>
              <a:rPr lang="en-US" altLang="zh-TW">
                <a:ea typeface="新細明體" pitchFamily="18" charset="-120"/>
              </a:rPr>
              <a:t>AMD Barcelona: 4 processor cores</a:t>
            </a:r>
          </a:p>
        </p:txBody>
      </p:sp>
      <p:pic>
        <p:nvPicPr>
          <p:cNvPr id="221189" name="Picture 4" descr="f01-09-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2060575"/>
            <a:ext cx="8347075"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895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44475" y="312738"/>
            <a:ext cx="1112838" cy="477837"/>
          </a:xfrm>
          <a:prstGeom prst="rect">
            <a:avLst/>
          </a:prstGeom>
          <a:noFill/>
          <a:ln w="12700">
            <a:noFill/>
            <a:miter lim="800000"/>
            <a:headEnd/>
            <a:tailEnd/>
          </a:ln>
        </p:spPr>
        <p:txBody>
          <a:bodyPr wrap="none" anchor="ctr"/>
          <a:lstStyle/>
          <a:p>
            <a:endParaRPr lang="zh-TW" altLang="en-US"/>
          </a:p>
        </p:txBody>
      </p:sp>
      <p:sp>
        <p:nvSpPr>
          <p:cNvPr id="25603" name="Rectangle 4"/>
          <p:cNvSpPr>
            <a:spLocks noGrp="1" noChangeArrowheads="1"/>
          </p:cNvSpPr>
          <p:nvPr>
            <p:ph type="title"/>
          </p:nvPr>
        </p:nvSpPr>
        <p:spPr>
          <a:xfrm>
            <a:off x="742950" y="173038"/>
            <a:ext cx="8420100" cy="901700"/>
          </a:xfrm>
        </p:spPr>
        <p:txBody>
          <a:bodyPr/>
          <a:lstStyle/>
          <a:p>
            <a:r>
              <a:rPr lang="en-US" altLang="zh-TW"/>
              <a:t>Basics of Cache</a:t>
            </a:r>
          </a:p>
        </p:txBody>
      </p:sp>
      <p:sp>
        <p:nvSpPr>
          <p:cNvPr id="25604" name="Rectangle 5"/>
          <p:cNvSpPr>
            <a:spLocks noGrp="1" noChangeArrowheads="1"/>
          </p:cNvSpPr>
          <p:nvPr>
            <p:ph type="body" idx="1"/>
          </p:nvPr>
        </p:nvSpPr>
        <p:spPr>
          <a:xfrm>
            <a:off x="742950" y="1211263"/>
            <a:ext cx="8335963" cy="2857500"/>
          </a:xfrm>
        </p:spPr>
        <p:txBody>
          <a:bodyPr/>
          <a:lstStyle/>
          <a:p>
            <a:r>
              <a:rPr lang="en-US" altLang="zh-TW"/>
              <a:t>Our first example: </a:t>
            </a:r>
            <a:r>
              <a:rPr lang="en-US" altLang="zh-TW" i="1"/>
              <a:t>direct-mapped cache</a:t>
            </a:r>
            <a:endParaRPr lang="en-US" altLang="zh-TW"/>
          </a:p>
          <a:p>
            <a:r>
              <a:rPr lang="en-US" altLang="zh-TW"/>
              <a:t>Block Placement :</a:t>
            </a:r>
          </a:p>
          <a:p>
            <a:pPr lvl="1"/>
            <a:r>
              <a:rPr lang="en-US" altLang="zh-TW"/>
              <a:t>For each item of data at the lower level, there is exactly one location in cache where it might be</a:t>
            </a:r>
          </a:p>
          <a:p>
            <a:pPr lvl="1"/>
            <a:r>
              <a:rPr lang="en-US" altLang="zh-TW"/>
              <a:t>Address mapping: modulo number of blocks</a:t>
            </a:r>
          </a:p>
        </p:txBody>
      </p:sp>
      <p:sp>
        <p:nvSpPr>
          <p:cNvPr id="25605" name="Rectangle 120"/>
          <p:cNvSpPr>
            <a:spLocks noChangeArrowheads="1"/>
          </p:cNvSpPr>
          <p:nvPr/>
        </p:nvSpPr>
        <p:spPr bwMode="auto">
          <a:xfrm>
            <a:off x="4565650" y="6805613"/>
            <a:ext cx="282575"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M</a:t>
            </a:r>
            <a:endParaRPr lang="en-US" altLang="zh-TW"/>
          </a:p>
        </p:txBody>
      </p:sp>
      <p:sp>
        <p:nvSpPr>
          <p:cNvPr id="25606" name="Rectangle 121"/>
          <p:cNvSpPr>
            <a:spLocks noChangeArrowheads="1"/>
          </p:cNvSpPr>
          <p:nvPr/>
        </p:nvSpPr>
        <p:spPr bwMode="auto">
          <a:xfrm>
            <a:off x="4735513" y="6805613"/>
            <a:ext cx="227012"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e</a:t>
            </a:r>
            <a:endParaRPr lang="en-US" altLang="zh-TW"/>
          </a:p>
        </p:txBody>
      </p:sp>
      <p:sp>
        <p:nvSpPr>
          <p:cNvPr id="25607" name="Rectangle 122"/>
          <p:cNvSpPr>
            <a:spLocks noChangeArrowheads="1"/>
          </p:cNvSpPr>
          <p:nvPr/>
        </p:nvSpPr>
        <p:spPr bwMode="auto">
          <a:xfrm>
            <a:off x="4854575" y="6805613"/>
            <a:ext cx="295275"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m</a:t>
            </a:r>
            <a:endParaRPr lang="en-US" altLang="zh-TW"/>
          </a:p>
        </p:txBody>
      </p:sp>
      <p:sp>
        <p:nvSpPr>
          <p:cNvPr id="25608" name="Rectangle 123"/>
          <p:cNvSpPr>
            <a:spLocks noChangeArrowheads="1"/>
          </p:cNvSpPr>
          <p:nvPr/>
        </p:nvSpPr>
        <p:spPr bwMode="auto">
          <a:xfrm>
            <a:off x="5030788" y="6805613"/>
            <a:ext cx="227012"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o</a:t>
            </a:r>
            <a:endParaRPr lang="en-US" altLang="zh-TW"/>
          </a:p>
        </p:txBody>
      </p:sp>
      <p:sp>
        <p:nvSpPr>
          <p:cNvPr id="25609" name="Rectangle 124"/>
          <p:cNvSpPr>
            <a:spLocks noChangeArrowheads="1"/>
          </p:cNvSpPr>
          <p:nvPr/>
        </p:nvSpPr>
        <p:spPr bwMode="auto">
          <a:xfrm>
            <a:off x="5143500" y="6805613"/>
            <a:ext cx="176213"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r</a:t>
            </a:r>
            <a:endParaRPr lang="en-US" altLang="zh-TW"/>
          </a:p>
        </p:txBody>
      </p:sp>
      <p:sp>
        <p:nvSpPr>
          <p:cNvPr id="25610" name="Rectangle 125"/>
          <p:cNvSpPr>
            <a:spLocks noChangeArrowheads="1"/>
          </p:cNvSpPr>
          <p:nvPr/>
        </p:nvSpPr>
        <p:spPr bwMode="auto">
          <a:xfrm>
            <a:off x="5213350" y="6805613"/>
            <a:ext cx="207963"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y</a:t>
            </a:r>
            <a:endParaRPr lang="en-US" altLang="zh-TW"/>
          </a:p>
        </p:txBody>
      </p:sp>
      <p:grpSp>
        <p:nvGrpSpPr>
          <p:cNvPr id="25611" name="Group 148"/>
          <p:cNvGrpSpPr>
            <a:grpSpLocks/>
          </p:cNvGrpSpPr>
          <p:nvPr/>
        </p:nvGrpSpPr>
        <p:grpSpPr bwMode="auto">
          <a:xfrm>
            <a:off x="917575" y="3162300"/>
            <a:ext cx="8194675" cy="2933700"/>
            <a:chOff x="578" y="2424"/>
            <a:chExt cx="5162" cy="1848"/>
          </a:xfrm>
        </p:grpSpPr>
        <p:sp>
          <p:nvSpPr>
            <p:cNvPr id="25613" name="Line 7"/>
            <p:cNvSpPr>
              <a:spLocks noChangeShapeType="1"/>
            </p:cNvSpPr>
            <p:nvPr/>
          </p:nvSpPr>
          <p:spPr bwMode="auto">
            <a:xfrm>
              <a:off x="3589" y="2577"/>
              <a:ext cx="4" cy="620"/>
            </a:xfrm>
            <a:prstGeom prst="line">
              <a:avLst/>
            </a:prstGeom>
            <a:noFill/>
            <a:ln w="25400">
              <a:solidFill>
                <a:srgbClr val="000000"/>
              </a:solidFill>
              <a:round/>
              <a:headEnd/>
              <a:tailEnd/>
            </a:ln>
          </p:spPr>
          <p:txBody>
            <a:bodyPr/>
            <a:lstStyle/>
            <a:p>
              <a:endParaRPr lang="zh-TW" altLang="en-US"/>
            </a:p>
          </p:txBody>
        </p:sp>
        <p:sp>
          <p:nvSpPr>
            <p:cNvPr id="25614" name="Line 8"/>
            <p:cNvSpPr>
              <a:spLocks noChangeShapeType="1"/>
            </p:cNvSpPr>
            <p:nvPr/>
          </p:nvSpPr>
          <p:spPr bwMode="auto">
            <a:xfrm>
              <a:off x="3113" y="2577"/>
              <a:ext cx="1" cy="620"/>
            </a:xfrm>
            <a:prstGeom prst="line">
              <a:avLst/>
            </a:prstGeom>
            <a:noFill/>
            <a:ln w="25400">
              <a:solidFill>
                <a:srgbClr val="000000"/>
              </a:solidFill>
              <a:round/>
              <a:headEnd/>
              <a:tailEnd/>
            </a:ln>
          </p:spPr>
          <p:txBody>
            <a:bodyPr/>
            <a:lstStyle/>
            <a:p>
              <a:endParaRPr lang="zh-TW" altLang="en-US"/>
            </a:p>
          </p:txBody>
        </p:sp>
        <p:sp>
          <p:nvSpPr>
            <p:cNvPr id="25615" name="Line 9"/>
            <p:cNvSpPr>
              <a:spLocks noChangeShapeType="1"/>
            </p:cNvSpPr>
            <p:nvPr/>
          </p:nvSpPr>
          <p:spPr bwMode="auto">
            <a:xfrm>
              <a:off x="2951" y="2577"/>
              <a:ext cx="4" cy="620"/>
            </a:xfrm>
            <a:prstGeom prst="line">
              <a:avLst/>
            </a:prstGeom>
            <a:noFill/>
            <a:ln w="25400">
              <a:solidFill>
                <a:srgbClr val="000000"/>
              </a:solidFill>
              <a:round/>
              <a:headEnd/>
              <a:tailEnd/>
            </a:ln>
          </p:spPr>
          <p:txBody>
            <a:bodyPr/>
            <a:lstStyle/>
            <a:p>
              <a:endParaRPr lang="zh-TW" altLang="en-US"/>
            </a:p>
          </p:txBody>
        </p:sp>
        <p:sp>
          <p:nvSpPr>
            <p:cNvPr id="25616" name="Freeform 10"/>
            <p:cNvSpPr>
              <a:spLocks/>
            </p:cNvSpPr>
            <p:nvPr/>
          </p:nvSpPr>
          <p:spPr bwMode="auto">
            <a:xfrm>
              <a:off x="3272" y="2577"/>
              <a:ext cx="162" cy="620"/>
            </a:xfrm>
            <a:custGeom>
              <a:avLst/>
              <a:gdLst>
                <a:gd name="T0" fmla="*/ 0 w 162"/>
                <a:gd name="T1" fmla="*/ 620 h 620"/>
                <a:gd name="T2" fmla="*/ 0 w 162"/>
                <a:gd name="T3" fmla="*/ 0 h 620"/>
                <a:gd name="T4" fmla="*/ 162 w 162"/>
                <a:gd name="T5" fmla="*/ 0 h 620"/>
                <a:gd name="T6" fmla="*/ 162 w 162"/>
                <a:gd name="T7" fmla="*/ 620 h 620"/>
                <a:gd name="T8" fmla="*/ 0 w 162"/>
                <a:gd name="T9" fmla="*/ 620 h 620"/>
                <a:gd name="T10" fmla="*/ 0 w 162"/>
                <a:gd name="T11" fmla="*/ 620 h 620"/>
                <a:gd name="T12" fmla="*/ 0 60000 65536"/>
                <a:gd name="T13" fmla="*/ 0 60000 65536"/>
                <a:gd name="T14" fmla="*/ 0 60000 65536"/>
                <a:gd name="T15" fmla="*/ 0 60000 65536"/>
                <a:gd name="T16" fmla="*/ 0 60000 65536"/>
                <a:gd name="T17" fmla="*/ 0 60000 65536"/>
                <a:gd name="T18" fmla="*/ 0 w 162"/>
                <a:gd name="T19" fmla="*/ 0 h 620"/>
                <a:gd name="T20" fmla="*/ 162 w 162"/>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162" h="620">
                  <a:moveTo>
                    <a:pt x="0" y="620"/>
                  </a:moveTo>
                  <a:lnTo>
                    <a:pt x="0" y="0"/>
                  </a:lnTo>
                  <a:lnTo>
                    <a:pt x="162" y="0"/>
                  </a:lnTo>
                  <a:lnTo>
                    <a:pt x="162" y="620"/>
                  </a:lnTo>
                  <a:lnTo>
                    <a:pt x="0" y="620"/>
                  </a:lnTo>
                  <a:close/>
                </a:path>
              </a:pathLst>
            </a:custGeom>
            <a:solidFill>
              <a:srgbClr val="EB7500"/>
            </a:solidFill>
            <a:ln w="9525">
              <a:noFill/>
              <a:round/>
              <a:headEnd/>
              <a:tailEnd/>
            </a:ln>
          </p:spPr>
          <p:txBody>
            <a:bodyPr/>
            <a:lstStyle/>
            <a:p>
              <a:endParaRPr lang="zh-TW" altLang="en-US"/>
            </a:p>
          </p:txBody>
        </p:sp>
        <p:sp>
          <p:nvSpPr>
            <p:cNvPr id="25617" name="Freeform 11"/>
            <p:cNvSpPr>
              <a:spLocks/>
            </p:cNvSpPr>
            <p:nvPr/>
          </p:nvSpPr>
          <p:spPr bwMode="auto">
            <a:xfrm>
              <a:off x="3272" y="2577"/>
              <a:ext cx="162" cy="620"/>
            </a:xfrm>
            <a:custGeom>
              <a:avLst/>
              <a:gdLst>
                <a:gd name="T0" fmla="*/ 0 w 162"/>
                <a:gd name="T1" fmla="*/ 620 h 620"/>
                <a:gd name="T2" fmla="*/ 0 w 162"/>
                <a:gd name="T3" fmla="*/ 0 h 620"/>
                <a:gd name="T4" fmla="*/ 162 w 162"/>
                <a:gd name="T5" fmla="*/ 0 h 620"/>
                <a:gd name="T6" fmla="*/ 162 w 162"/>
                <a:gd name="T7" fmla="*/ 620 h 620"/>
                <a:gd name="T8" fmla="*/ 0 w 162"/>
                <a:gd name="T9" fmla="*/ 620 h 620"/>
                <a:gd name="T10" fmla="*/ 0 w 162"/>
                <a:gd name="T11" fmla="*/ 620 h 620"/>
                <a:gd name="T12" fmla="*/ 0 60000 65536"/>
                <a:gd name="T13" fmla="*/ 0 60000 65536"/>
                <a:gd name="T14" fmla="*/ 0 60000 65536"/>
                <a:gd name="T15" fmla="*/ 0 60000 65536"/>
                <a:gd name="T16" fmla="*/ 0 60000 65536"/>
                <a:gd name="T17" fmla="*/ 0 60000 65536"/>
                <a:gd name="T18" fmla="*/ 0 w 162"/>
                <a:gd name="T19" fmla="*/ 0 h 620"/>
                <a:gd name="T20" fmla="*/ 162 w 162"/>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162" h="620">
                  <a:moveTo>
                    <a:pt x="0" y="620"/>
                  </a:moveTo>
                  <a:lnTo>
                    <a:pt x="0" y="0"/>
                  </a:lnTo>
                  <a:lnTo>
                    <a:pt x="162" y="0"/>
                  </a:lnTo>
                  <a:lnTo>
                    <a:pt x="162" y="620"/>
                  </a:lnTo>
                  <a:lnTo>
                    <a:pt x="0" y="620"/>
                  </a:lnTo>
                </a:path>
              </a:pathLst>
            </a:custGeom>
            <a:noFill/>
            <a:ln w="25400">
              <a:solidFill>
                <a:srgbClr val="000000"/>
              </a:solidFill>
              <a:round/>
              <a:headEnd/>
              <a:tailEnd/>
            </a:ln>
          </p:spPr>
          <p:txBody>
            <a:bodyPr/>
            <a:lstStyle/>
            <a:p>
              <a:endParaRPr lang="zh-TW" altLang="en-US"/>
            </a:p>
          </p:txBody>
        </p:sp>
        <p:sp>
          <p:nvSpPr>
            <p:cNvPr id="25618" name="Freeform 12"/>
            <p:cNvSpPr>
              <a:spLocks/>
            </p:cNvSpPr>
            <p:nvPr/>
          </p:nvSpPr>
          <p:spPr bwMode="auto">
            <a:xfrm>
              <a:off x="2634" y="2577"/>
              <a:ext cx="159" cy="620"/>
            </a:xfrm>
            <a:custGeom>
              <a:avLst/>
              <a:gdLst>
                <a:gd name="T0" fmla="*/ 0 w 159"/>
                <a:gd name="T1" fmla="*/ 620 h 620"/>
                <a:gd name="T2" fmla="*/ 0 w 159"/>
                <a:gd name="T3" fmla="*/ 0 h 620"/>
                <a:gd name="T4" fmla="*/ 159 w 159"/>
                <a:gd name="T5" fmla="*/ 0 h 620"/>
                <a:gd name="T6" fmla="*/ 159 w 159"/>
                <a:gd name="T7" fmla="*/ 620 h 620"/>
                <a:gd name="T8" fmla="*/ 0 w 159"/>
                <a:gd name="T9" fmla="*/ 620 h 620"/>
                <a:gd name="T10" fmla="*/ 0 w 159"/>
                <a:gd name="T11" fmla="*/ 620 h 620"/>
                <a:gd name="T12" fmla="*/ 0 60000 65536"/>
                <a:gd name="T13" fmla="*/ 0 60000 65536"/>
                <a:gd name="T14" fmla="*/ 0 60000 65536"/>
                <a:gd name="T15" fmla="*/ 0 60000 65536"/>
                <a:gd name="T16" fmla="*/ 0 60000 65536"/>
                <a:gd name="T17" fmla="*/ 0 60000 65536"/>
                <a:gd name="T18" fmla="*/ 0 w 159"/>
                <a:gd name="T19" fmla="*/ 0 h 620"/>
                <a:gd name="T20" fmla="*/ 159 w 159"/>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159" h="620">
                  <a:moveTo>
                    <a:pt x="0" y="620"/>
                  </a:moveTo>
                  <a:lnTo>
                    <a:pt x="0" y="0"/>
                  </a:lnTo>
                  <a:lnTo>
                    <a:pt x="159" y="0"/>
                  </a:lnTo>
                  <a:lnTo>
                    <a:pt x="159" y="620"/>
                  </a:lnTo>
                  <a:lnTo>
                    <a:pt x="0" y="620"/>
                  </a:lnTo>
                  <a:close/>
                </a:path>
              </a:pathLst>
            </a:custGeom>
            <a:solidFill>
              <a:srgbClr val="CCCCCC"/>
            </a:solidFill>
            <a:ln w="9525">
              <a:noFill/>
              <a:round/>
              <a:headEnd/>
              <a:tailEnd/>
            </a:ln>
          </p:spPr>
          <p:txBody>
            <a:bodyPr/>
            <a:lstStyle/>
            <a:p>
              <a:endParaRPr lang="zh-TW" altLang="en-US"/>
            </a:p>
          </p:txBody>
        </p:sp>
        <p:sp>
          <p:nvSpPr>
            <p:cNvPr id="25619" name="Freeform 13"/>
            <p:cNvSpPr>
              <a:spLocks/>
            </p:cNvSpPr>
            <p:nvPr/>
          </p:nvSpPr>
          <p:spPr bwMode="auto">
            <a:xfrm>
              <a:off x="2634" y="2577"/>
              <a:ext cx="159" cy="620"/>
            </a:xfrm>
            <a:custGeom>
              <a:avLst/>
              <a:gdLst>
                <a:gd name="T0" fmla="*/ 0 w 159"/>
                <a:gd name="T1" fmla="*/ 620 h 620"/>
                <a:gd name="T2" fmla="*/ 0 w 159"/>
                <a:gd name="T3" fmla="*/ 0 h 620"/>
                <a:gd name="T4" fmla="*/ 159 w 159"/>
                <a:gd name="T5" fmla="*/ 0 h 620"/>
                <a:gd name="T6" fmla="*/ 159 w 159"/>
                <a:gd name="T7" fmla="*/ 620 h 620"/>
                <a:gd name="T8" fmla="*/ 0 w 159"/>
                <a:gd name="T9" fmla="*/ 620 h 620"/>
                <a:gd name="T10" fmla="*/ 0 w 159"/>
                <a:gd name="T11" fmla="*/ 620 h 620"/>
                <a:gd name="T12" fmla="*/ 0 60000 65536"/>
                <a:gd name="T13" fmla="*/ 0 60000 65536"/>
                <a:gd name="T14" fmla="*/ 0 60000 65536"/>
                <a:gd name="T15" fmla="*/ 0 60000 65536"/>
                <a:gd name="T16" fmla="*/ 0 60000 65536"/>
                <a:gd name="T17" fmla="*/ 0 60000 65536"/>
                <a:gd name="T18" fmla="*/ 0 w 159"/>
                <a:gd name="T19" fmla="*/ 0 h 620"/>
                <a:gd name="T20" fmla="*/ 159 w 159"/>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159" h="620">
                  <a:moveTo>
                    <a:pt x="0" y="620"/>
                  </a:moveTo>
                  <a:lnTo>
                    <a:pt x="0" y="0"/>
                  </a:lnTo>
                  <a:lnTo>
                    <a:pt x="159" y="0"/>
                  </a:lnTo>
                  <a:lnTo>
                    <a:pt x="159" y="620"/>
                  </a:lnTo>
                  <a:lnTo>
                    <a:pt x="0" y="620"/>
                  </a:lnTo>
                </a:path>
              </a:pathLst>
            </a:custGeom>
            <a:noFill/>
            <a:ln w="25400">
              <a:solidFill>
                <a:srgbClr val="000000"/>
              </a:solidFill>
              <a:round/>
              <a:headEnd/>
              <a:tailEnd/>
            </a:ln>
          </p:spPr>
          <p:txBody>
            <a:bodyPr/>
            <a:lstStyle/>
            <a:p>
              <a:endParaRPr lang="zh-TW" altLang="en-US"/>
            </a:p>
          </p:txBody>
        </p:sp>
        <p:sp>
          <p:nvSpPr>
            <p:cNvPr id="25620" name="Freeform 14"/>
            <p:cNvSpPr>
              <a:spLocks/>
            </p:cNvSpPr>
            <p:nvPr/>
          </p:nvSpPr>
          <p:spPr bwMode="auto">
            <a:xfrm>
              <a:off x="2476" y="2577"/>
              <a:ext cx="1263" cy="620"/>
            </a:xfrm>
            <a:custGeom>
              <a:avLst/>
              <a:gdLst>
                <a:gd name="T0" fmla="*/ 1263 w 1263"/>
                <a:gd name="T1" fmla="*/ 620 h 620"/>
                <a:gd name="T2" fmla="*/ 1263 w 1263"/>
                <a:gd name="T3" fmla="*/ 0 h 620"/>
                <a:gd name="T4" fmla="*/ 0 w 1263"/>
                <a:gd name="T5" fmla="*/ 0 h 620"/>
                <a:gd name="T6" fmla="*/ 0 w 1263"/>
                <a:gd name="T7" fmla="*/ 620 h 620"/>
                <a:gd name="T8" fmla="*/ 1263 w 1263"/>
                <a:gd name="T9" fmla="*/ 620 h 620"/>
                <a:gd name="T10" fmla="*/ 1263 w 1263"/>
                <a:gd name="T11" fmla="*/ 620 h 620"/>
                <a:gd name="T12" fmla="*/ 0 60000 65536"/>
                <a:gd name="T13" fmla="*/ 0 60000 65536"/>
                <a:gd name="T14" fmla="*/ 0 60000 65536"/>
                <a:gd name="T15" fmla="*/ 0 60000 65536"/>
                <a:gd name="T16" fmla="*/ 0 60000 65536"/>
                <a:gd name="T17" fmla="*/ 0 60000 65536"/>
                <a:gd name="T18" fmla="*/ 0 w 1263"/>
                <a:gd name="T19" fmla="*/ 0 h 620"/>
                <a:gd name="T20" fmla="*/ 1263 w 1263"/>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1263" h="620">
                  <a:moveTo>
                    <a:pt x="1263" y="620"/>
                  </a:moveTo>
                  <a:lnTo>
                    <a:pt x="1263" y="0"/>
                  </a:lnTo>
                  <a:lnTo>
                    <a:pt x="0" y="0"/>
                  </a:lnTo>
                  <a:lnTo>
                    <a:pt x="0" y="620"/>
                  </a:lnTo>
                  <a:lnTo>
                    <a:pt x="1263" y="620"/>
                  </a:lnTo>
                </a:path>
              </a:pathLst>
            </a:custGeom>
            <a:noFill/>
            <a:ln w="25400">
              <a:solidFill>
                <a:srgbClr val="000000"/>
              </a:solidFill>
              <a:round/>
              <a:headEnd/>
              <a:tailEnd/>
            </a:ln>
          </p:spPr>
          <p:txBody>
            <a:bodyPr/>
            <a:lstStyle/>
            <a:p>
              <a:endParaRPr lang="zh-TW" altLang="en-US"/>
            </a:p>
          </p:txBody>
        </p:sp>
        <p:sp>
          <p:nvSpPr>
            <p:cNvPr id="25621" name="Rectangle 15"/>
            <p:cNvSpPr>
              <a:spLocks noChangeArrowheads="1"/>
            </p:cNvSpPr>
            <p:nvPr/>
          </p:nvSpPr>
          <p:spPr bwMode="auto">
            <a:xfrm>
              <a:off x="621"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22" name="Rectangle 16"/>
            <p:cNvSpPr>
              <a:spLocks noChangeArrowheads="1"/>
            </p:cNvSpPr>
            <p:nvPr/>
          </p:nvSpPr>
          <p:spPr bwMode="auto">
            <a:xfrm>
              <a:off x="693"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23" name="Rectangle 17"/>
            <p:cNvSpPr>
              <a:spLocks noChangeArrowheads="1"/>
            </p:cNvSpPr>
            <p:nvPr/>
          </p:nvSpPr>
          <p:spPr bwMode="auto">
            <a:xfrm>
              <a:off x="768"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24" name="Rectangle 18"/>
            <p:cNvSpPr>
              <a:spLocks noChangeArrowheads="1"/>
            </p:cNvSpPr>
            <p:nvPr/>
          </p:nvSpPr>
          <p:spPr bwMode="auto">
            <a:xfrm>
              <a:off x="839"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25" name="Rectangle 19"/>
            <p:cNvSpPr>
              <a:spLocks noChangeArrowheads="1"/>
            </p:cNvSpPr>
            <p:nvPr/>
          </p:nvSpPr>
          <p:spPr bwMode="auto">
            <a:xfrm>
              <a:off x="915"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626" name="Line 20"/>
            <p:cNvSpPr>
              <a:spLocks noChangeShapeType="1"/>
            </p:cNvSpPr>
            <p:nvPr/>
          </p:nvSpPr>
          <p:spPr bwMode="auto">
            <a:xfrm>
              <a:off x="5051" y="3544"/>
              <a:ext cx="1" cy="619"/>
            </a:xfrm>
            <a:prstGeom prst="line">
              <a:avLst/>
            </a:prstGeom>
            <a:noFill/>
            <a:ln w="25400">
              <a:solidFill>
                <a:srgbClr val="000000"/>
              </a:solidFill>
              <a:round/>
              <a:headEnd/>
              <a:tailEnd/>
            </a:ln>
          </p:spPr>
          <p:txBody>
            <a:bodyPr/>
            <a:lstStyle/>
            <a:p>
              <a:endParaRPr lang="zh-TW" altLang="en-US"/>
            </a:p>
          </p:txBody>
        </p:sp>
        <p:sp>
          <p:nvSpPr>
            <p:cNvPr id="25627" name="Line 21"/>
            <p:cNvSpPr>
              <a:spLocks noChangeShapeType="1"/>
            </p:cNvSpPr>
            <p:nvPr/>
          </p:nvSpPr>
          <p:spPr bwMode="auto">
            <a:xfrm>
              <a:off x="4892" y="3544"/>
              <a:ext cx="1" cy="619"/>
            </a:xfrm>
            <a:prstGeom prst="line">
              <a:avLst/>
            </a:prstGeom>
            <a:noFill/>
            <a:ln w="25400">
              <a:solidFill>
                <a:srgbClr val="000000"/>
              </a:solidFill>
              <a:round/>
              <a:headEnd/>
              <a:tailEnd/>
            </a:ln>
          </p:spPr>
          <p:txBody>
            <a:bodyPr/>
            <a:lstStyle/>
            <a:p>
              <a:endParaRPr lang="zh-TW" altLang="en-US"/>
            </a:p>
          </p:txBody>
        </p:sp>
        <p:sp>
          <p:nvSpPr>
            <p:cNvPr id="25628" name="Line 22"/>
            <p:cNvSpPr>
              <a:spLocks noChangeShapeType="1"/>
            </p:cNvSpPr>
            <p:nvPr/>
          </p:nvSpPr>
          <p:spPr bwMode="auto">
            <a:xfrm>
              <a:off x="4413" y="3544"/>
              <a:ext cx="1" cy="619"/>
            </a:xfrm>
            <a:prstGeom prst="line">
              <a:avLst/>
            </a:prstGeom>
            <a:noFill/>
            <a:ln w="25400">
              <a:solidFill>
                <a:srgbClr val="000000"/>
              </a:solidFill>
              <a:round/>
              <a:headEnd/>
              <a:tailEnd/>
            </a:ln>
          </p:spPr>
          <p:txBody>
            <a:bodyPr/>
            <a:lstStyle/>
            <a:p>
              <a:endParaRPr lang="zh-TW" altLang="en-US"/>
            </a:p>
          </p:txBody>
        </p:sp>
        <p:sp>
          <p:nvSpPr>
            <p:cNvPr id="25629" name="Line 23"/>
            <p:cNvSpPr>
              <a:spLocks noChangeShapeType="1"/>
            </p:cNvSpPr>
            <p:nvPr/>
          </p:nvSpPr>
          <p:spPr bwMode="auto">
            <a:xfrm>
              <a:off x="4251" y="3544"/>
              <a:ext cx="4" cy="619"/>
            </a:xfrm>
            <a:prstGeom prst="line">
              <a:avLst/>
            </a:prstGeom>
            <a:noFill/>
            <a:ln w="25400">
              <a:solidFill>
                <a:srgbClr val="000000"/>
              </a:solidFill>
              <a:round/>
              <a:headEnd/>
              <a:tailEnd/>
            </a:ln>
          </p:spPr>
          <p:txBody>
            <a:bodyPr/>
            <a:lstStyle/>
            <a:p>
              <a:endParaRPr lang="zh-TW" altLang="en-US"/>
            </a:p>
          </p:txBody>
        </p:sp>
        <p:sp>
          <p:nvSpPr>
            <p:cNvPr id="25630" name="Line 24"/>
            <p:cNvSpPr>
              <a:spLocks noChangeShapeType="1"/>
            </p:cNvSpPr>
            <p:nvPr/>
          </p:nvSpPr>
          <p:spPr bwMode="auto">
            <a:xfrm>
              <a:off x="3775" y="3544"/>
              <a:ext cx="1" cy="619"/>
            </a:xfrm>
            <a:prstGeom prst="line">
              <a:avLst/>
            </a:prstGeom>
            <a:noFill/>
            <a:ln w="25400">
              <a:solidFill>
                <a:srgbClr val="000000"/>
              </a:solidFill>
              <a:round/>
              <a:headEnd/>
              <a:tailEnd/>
            </a:ln>
          </p:spPr>
          <p:txBody>
            <a:bodyPr/>
            <a:lstStyle/>
            <a:p>
              <a:endParaRPr lang="zh-TW" altLang="en-US"/>
            </a:p>
          </p:txBody>
        </p:sp>
        <p:sp>
          <p:nvSpPr>
            <p:cNvPr id="25631" name="Line 25"/>
            <p:cNvSpPr>
              <a:spLocks noChangeShapeType="1"/>
            </p:cNvSpPr>
            <p:nvPr/>
          </p:nvSpPr>
          <p:spPr bwMode="auto">
            <a:xfrm>
              <a:off x="3613" y="3544"/>
              <a:ext cx="4" cy="619"/>
            </a:xfrm>
            <a:prstGeom prst="line">
              <a:avLst/>
            </a:prstGeom>
            <a:noFill/>
            <a:ln w="25400">
              <a:solidFill>
                <a:srgbClr val="000000"/>
              </a:solidFill>
              <a:round/>
              <a:headEnd/>
              <a:tailEnd/>
            </a:ln>
          </p:spPr>
          <p:txBody>
            <a:bodyPr/>
            <a:lstStyle/>
            <a:p>
              <a:endParaRPr lang="zh-TW" altLang="en-US"/>
            </a:p>
          </p:txBody>
        </p:sp>
        <p:sp>
          <p:nvSpPr>
            <p:cNvPr id="25632" name="Line 26"/>
            <p:cNvSpPr>
              <a:spLocks noChangeShapeType="1"/>
            </p:cNvSpPr>
            <p:nvPr/>
          </p:nvSpPr>
          <p:spPr bwMode="auto">
            <a:xfrm>
              <a:off x="3133" y="3544"/>
              <a:ext cx="4" cy="619"/>
            </a:xfrm>
            <a:prstGeom prst="line">
              <a:avLst/>
            </a:prstGeom>
            <a:noFill/>
            <a:ln w="25400">
              <a:solidFill>
                <a:srgbClr val="000000"/>
              </a:solidFill>
              <a:round/>
              <a:headEnd/>
              <a:tailEnd/>
            </a:ln>
          </p:spPr>
          <p:txBody>
            <a:bodyPr/>
            <a:lstStyle/>
            <a:p>
              <a:endParaRPr lang="zh-TW" altLang="en-US"/>
            </a:p>
          </p:txBody>
        </p:sp>
        <p:sp>
          <p:nvSpPr>
            <p:cNvPr id="25633" name="Line 27"/>
            <p:cNvSpPr>
              <a:spLocks noChangeShapeType="1"/>
            </p:cNvSpPr>
            <p:nvPr/>
          </p:nvSpPr>
          <p:spPr bwMode="auto">
            <a:xfrm>
              <a:off x="2975" y="3544"/>
              <a:ext cx="1" cy="619"/>
            </a:xfrm>
            <a:prstGeom prst="line">
              <a:avLst/>
            </a:prstGeom>
            <a:noFill/>
            <a:ln w="25400">
              <a:solidFill>
                <a:srgbClr val="000000"/>
              </a:solidFill>
              <a:round/>
              <a:headEnd/>
              <a:tailEnd/>
            </a:ln>
          </p:spPr>
          <p:txBody>
            <a:bodyPr/>
            <a:lstStyle/>
            <a:p>
              <a:endParaRPr lang="zh-TW" altLang="en-US"/>
            </a:p>
          </p:txBody>
        </p:sp>
        <p:sp>
          <p:nvSpPr>
            <p:cNvPr id="25634" name="Line 28"/>
            <p:cNvSpPr>
              <a:spLocks noChangeShapeType="1"/>
            </p:cNvSpPr>
            <p:nvPr/>
          </p:nvSpPr>
          <p:spPr bwMode="auto">
            <a:xfrm>
              <a:off x="2495" y="3544"/>
              <a:ext cx="1" cy="619"/>
            </a:xfrm>
            <a:prstGeom prst="line">
              <a:avLst/>
            </a:prstGeom>
            <a:noFill/>
            <a:ln w="25400">
              <a:solidFill>
                <a:srgbClr val="000000"/>
              </a:solidFill>
              <a:round/>
              <a:headEnd/>
              <a:tailEnd/>
            </a:ln>
          </p:spPr>
          <p:txBody>
            <a:bodyPr/>
            <a:lstStyle/>
            <a:p>
              <a:endParaRPr lang="zh-TW" altLang="en-US"/>
            </a:p>
          </p:txBody>
        </p:sp>
        <p:sp>
          <p:nvSpPr>
            <p:cNvPr id="25635" name="Line 29"/>
            <p:cNvSpPr>
              <a:spLocks noChangeShapeType="1"/>
            </p:cNvSpPr>
            <p:nvPr/>
          </p:nvSpPr>
          <p:spPr bwMode="auto">
            <a:xfrm>
              <a:off x="2337" y="3544"/>
              <a:ext cx="1" cy="619"/>
            </a:xfrm>
            <a:prstGeom prst="line">
              <a:avLst/>
            </a:prstGeom>
            <a:noFill/>
            <a:ln w="25400">
              <a:solidFill>
                <a:srgbClr val="000000"/>
              </a:solidFill>
              <a:round/>
              <a:headEnd/>
              <a:tailEnd/>
            </a:ln>
          </p:spPr>
          <p:txBody>
            <a:bodyPr/>
            <a:lstStyle/>
            <a:p>
              <a:endParaRPr lang="zh-TW" altLang="en-US"/>
            </a:p>
          </p:txBody>
        </p:sp>
        <p:sp>
          <p:nvSpPr>
            <p:cNvPr id="25636" name="Line 30"/>
            <p:cNvSpPr>
              <a:spLocks noChangeShapeType="1"/>
            </p:cNvSpPr>
            <p:nvPr/>
          </p:nvSpPr>
          <p:spPr bwMode="auto">
            <a:xfrm>
              <a:off x="1858" y="3544"/>
              <a:ext cx="1" cy="619"/>
            </a:xfrm>
            <a:prstGeom prst="line">
              <a:avLst/>
            </a:prstGeom>
            <a:noFill/>
            <a:ln w="25400">
              <a:solidFill>
                <a:srgbClr val="000000"/>
              </a:solidFill>
              <a:round/>
              <a:headEnd/>
              <a:tailEnd/>
            </a:ln>
          </p:spPr>
          <p:txBody>
            <a:bodyPr/>
            <a:lstStyle/>
            <a:p>
              <a:endParaRPr lang="zh-TW" altLang="en-US"/>
            </a:p>
          </p:txBody>
        </p:sp>
        <p:sp>
          <p:nvSpPr>
            <p:cNvPr id="25637" name="Line 31"/>
            <p:cNvSpPr>
              <a:spLocks noChangeShapeType="1"/>
            </p:cNvSpPr>
            <p:nvPr/>
          </p:nvSpPr>
          <p:spPr bwMode="auto">
            <a:xfrm>
              <a:off x="1695" y="3544"/>
              <a:ext cx="4" cy="619"/>
            </a:xfrm>
            <a:prstGeom prst="line">
              <a:avLst/>
            </a:prstGeom>
            <a:noFill/>
            <a:ln w="25400">
              <a:solidFill>
                <a:srgbClr val="000000"/>
              </a:solidFill>
              <a:round/>
              <a:headEnd/>
              <a:tailEnd/>
            </a:ln>
          </p:spPr>
          <p:txBody>
            <a:bodyPr/>
            <a:lstStyle/>
            <a:p>
              <a:endParaRPr lang="zh-TW" altLang="en-US"/>
            </a:p>
          </p:txBody>
        </p:sp>
        <p:sp>
          <p:nvSpPr>
            <p:cNvPr id="25638" name="Line 32"/>
            <p:cNvSpPr>
              <a:spLocks noChangeShapeType="1"/>
            </p:cNvSpPr>
            <p:nvPr/>
          </p:nvSpPr>
          <p:spPr bwMode="auto">
            <a:xfrm>
              <a:off x="1216" y="3544"/>
              <a:ext cx="4" cy="619"/>
            </a:xfrm>
            <a:prstGeom prst="line">
              <a:avLst/>
            </a:prstGeom>
            <a:noFill/>
            <a:ln w="25400">
              <a:solidFill>
                <a:srgbClr val="000000"/>
              </a:solidFill>
              <a:round/>
              <a:headEnd/>
              <a:tailEnd/>
            </a:ln>
          </p:spPr>
          <p:txBody>
            <a:bodyPr/>
            <a:lstStyle/>
            <a:p>
              <a:endParaRPr lang="zh-TW" altLang="en-US"/>
            </a:p>
          </p:txBody>
        </p:sp>
        <p:sp>
          <p:nvSpPr>
            <p:cNvPr id="25639" name="Line 33"/>
            <p:cNvSpPr>
              <a:spLocks noChangeShapeType="1"/>
            </p:cNvSpPr>
            <p:nvPr/>
          </p:nvSpPr>
          <p:spPr bwMode="auto">
            <a:xfrm>
              <a:off x="1057" y="3544"/>
              <a:ext cx="1" cy="619"/>
            </a:xfrm>
            <a:prstGeom prst="line">
              <a:avLst/>
            </a:prstGeom>
            <a:noFill/>
            <a:ln w="25400">
              <a:solidFill>
                <a:srgbClr val="000000"/>
              </a:solidFill>
              <a:round/>
              <a:headEnd/>
              <a:tailEnd/>
            </a:ln>
          </p:spPr>
          <p:txBody>
            <a:bodyPr/>
            <a:lstStyle/>
            <a:p>
              <a:endParaRPr lang="zh-TW" altLang="en-US"/>
            </a:p>
          </p:txBody>
        </p:sp>
        <p:sp>
          <p:nvSpPr>
            <p:cNvPr id="25640" name="Freeform 34"/>
            <p:cNvSpPr>
              <a:spLocks/>
            </p:cNvSpPr>
            <p:nvPr/>
          </p:nvSpPr>
          <p:spPr bwMode="auto">
            <a:xfrm>
              <a:off x="5209"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w 163"/>
                <a:gd name="T13" fmla="*/ 619 h 619"/>
                <a:gd name="T14" fmla="*/ 0 60000 65536"/>
                <a:gd name="T15" fmla="*/ 0 60000 65536"/>
                <a:gd name="T16" fmla="*/ 0 60000 65536"/>
                <a:gd name="T17" fmla="*/ 0 60000 65536"/>
                <a:gd name="T18" fmla="*/ 0 60000 65536"/>
                <a:gd name="T19" fmla="*/ 0 60000 65536"/>
                <a:gd name="T20" fmla="*/ 0 60000 65536"/>
                <a:gd name="T21" fmla="*/ 0 w 163"/>
                <a:gd name="T22" fmla="*/ 0 h 619"/>
                <a:gd name="T23" fmla="*/ 163 w 163"/>
                <a:gd name="T24" fmla="*/ 619 h 6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619">
                  <a:moveTo>
                    <a:pt x="0" y="619"/>
                  </a:moveTo>
                  <a:lnTo>
                    <a:pt x="4" y="0"/>
                  </a:lnTo>
                  <a:lnTo>
                    <a:pt x="163" y="0"/>
                  </a:lnTo>
                  <a:lnTo>
                    <a:pt x="163" y="619"/>
                  </a:lnTo>
                  <a:lnTo>
                    <a:pt x="4" y="619"/>
                  </a:lnTo>
                  <a:lnTo>
                    <a:pt x="0" y="619"/>
                  </a:lnTo>
                  <a:close/>
                </a:path>
              </a:pathLst>
            </a:custGeom>
            <a:solidFill>
              <a:srgbClr val="EB7500"/>
            </a:solidFill>
            <a:ln w="9525">
              <a:noFill/>
              <a:round/>
              <a:headEnd/>
              <a:tailEnd/>
            </a:ln>
          </p:spPr>
          <p:txBody>
            <a:bodyPr/>
            <a:lstStyle/>
            <a:p>
              <a:endParaRPr lang="zh-TW" altLang="en-US"/>
            </a:p>
          </p:txBody>
        </p:sp>
        <p:sp>
          <p:nvSpPr>
            <p:cNvPr id="25641" name="Freeform 35"/>
            <p:cNvSpPr>
              <a:spLocks/>
            </p:cNvSpPr>
            <p:nvPr/>
          </p:nvSpPr>
          <p:spPr bwMode="auto">
            <a:xfrm>
              <a:off x="5209"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60000 65536"/>
                <a:gd name="T13" fmla="*/ 0 60000 65536"/>
                <a:gd name="T14" fmla="*/ 0 60000 65536"/>
                <a:gd name="T15" fmla="*/ 0 60000 65536"/>
                <a:gd name="T16" fmla="*/ 0 60000 65536"/>
                <a:gd name="T17" fmla="*/ 0 60000 65536"/>
                <a:gd name="T18" fmla="*/ 0 w 163"/>
                <a:gd name="T19" fmla="*/ 0 h 619"/>
                <a:gd name="T20" fmla="*/ 163 w 163"/>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3" h="619">
                  <a:moveTo>
                    <a:pt x="0" y="619"/>
                  </a:moveTo>
                  <a:lnTo>
                    <a:pt x="4" y="0"/>
                  </a:lnTo>
                  <a:lnTo>
                    <a:pt x="163" y="0"/>
                  </a:lnTo>
                  <a:lnTo>
                    <a:pt x="163" y="619"/>
                  </a:lnTo>
                  <a:lnTo>
                    <a:pt x="4" y="619"/>
                  </a:lnTo>
                </a:path>
              </a:pathLst>
            </a:custGeom>
            <a:noFill/>
            <a:ln w="25400">
              <a:solidFill>
                <a:srgbClr val="000000"/>
              </a:solidFill>
              <a:round/>
              <a:headEnd/>
              <a:tailEnd/>
            </a:ln>
          </p:spPr>
          <p:txBody>
            <a:bodyPr/>
            <a:lstStyle/>
            <a:p>
              <a:endParaRPr lang="zh-TW" altLang="en-US"/>
            </a:p>
          </p:txBody>
        </p:sp>
        <p:sp>
          <p:nvSpPr>
            <p:cNvPr id="25642" name="Freeform 36"/>
            <p:cNvSpPr>
              <a:spLocks/>
            </p:cNvSpPr>
            <p:nvPr/>
          </p:nvSpPr>
          <p:spPr bwMode="auto">
            <a:xfrm>
              <a:off x="3934" y="3544"/>
              <a:ext cx="162" cy="619"/>
            </a:xfrm>
            <a:custGeom>
              <a:avLst/>
              <a:gdLst>
                <a:gd name="T0" fmla="*/ 0 w 162"/>
                <a:gd name="T1" fmla="*/ 619 h 619"/>
                <a:gd name="T2" fmla="*/ 0 w 162"/>
                <a:gd name="T3" fmla="*/ 0 h 619"/>
                <a:gd name="T4" fmla="*/ 162 w 162"/>
                <a:gd name="T5" fmla="*/ 0 h 619"/>
                <a:gd name="T6" fmla="*/ 162 w 162"/>
                <a:gd name="T7" fmla="*/ 619 h 619"/>
                <a:gd name="T8" fmla="*/ 0 w 162"/>
                <a:gd name="T9" fmla="*/ 619 h 619"/>
                <a:gd name="T10" fmla="*/ 0 w 162"/>
                <a:gd name="T11" fmla="*/ 619 h 619"/>
                <a:gd name="T12" fmla="*/ 0 60000 65536"/>
                <a:gd name="T13" fmla="*/ 0 60000 65536"/>
                <a:gd name="T14" fmla="*/ 0 60000 65536"/>
                <a:gd name="T15" fmla="*/ 0 60000 65536"/>
                <a:gd name="T16" fmla="*/ 0 60000 65536"/>
                <a:gd name="T17" fmla="*/ 0 60000 65536"/>
                <a:gd name="T18" fmla="*/ 0 w 162"/>
                <a:gd name="T19" fmla="*/ 0 h 619"/>
                <a:gd name="T20" fmla="*/ 162 w 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2" h="619">
                  <a:moveTo>
                    <a:pt x="0" y="619"/>
                  </a:moveTo>
                  <a:lnTo>
                    <a:pt x="0" y="0"/>
                  </a:lnTo>
                  <a:lnTo>
                    <a:pt x="162" y="0"/>
                  </a:lnTo>
                  <a:lnTo>
                    <a:pt x="162" y="619"/>
                  </a:lnTo>
                  <a:lnTo>
                    <a:pt x="0" y="619"/>
                  </a:lnTo>
                  <a:close/>
                </a:path>
              </a:pathLst>
            </a:custGeom>
            <a:solidFill>
              <a:srgbClr val="EB7500"/>
            </a:solidFill>
            <a:ln w="9525">
              <a:noFill/>
              <a:round/>
              <a:headEnd/>
              <a:tailEnd/>
            </a:ln>
          </p:spPr>
          <p:txBody>
            <a:bodyPr/>
            <a:lstStyle/>
            <a:p>
              <a:endParaRPr lang="zh-TW" altLang="en-US"/>
            </a:p>
          </p:txBody>
        </p:sp>
        <p:sp>
          <p:nvSpPr>
            <p:cNvPr id="25643" name="Freeform 37"/>
            <p:cNvSpPr>
              <a:spLocks/>
            </p:cNvSpPr>
            <p:nvPr/>
          </p:nvSpPr>
          <p:spPr bwMode="auto">
            <a:xfrm>
              <a:off x="3934" y="3544"/>
              <a:ext cx="162" cy="619"/>
            </a:xfrm>
            <a:custGeom>
              <a:avLst/>
              <a:gdLst>
                <a:gd name="T0" fmla="*/ 0 w 162"/>
                <a:gd name="T1" fmla="*/ 619 h 619"/>
                <a:gd name="T2" fmla="*/ 0 w 162"/>
                <a:gd name="T3" fmla="*/ 0 h 619"/>
                <a:gd name="T4" fmla="*/ 162 w 162"/>
                <a:gd name="T5" fmla="*/ 0 h 619"/>
                <a:gd name="T6" fmla="*/ 162 w 162"/>
                <a:gd name="T7" fmla="*/ 619 h 619"/>
                <a:gd name="T8" fmla="*/ 0 w 162"/>
                <a:gd name="T9" fmla="*/ 619 h 619"/>
                <a:gd name="T10" fmla="*/ 0 w 162"/>
                <a:gd name="T11" fmla="*/ 619 h 619"/>
                <a:gd name="T12" fmla="*/ 0 60000 65536"/>
                <a:gd name="T13" fmla="*/ 0 60000 65536"/>
                <a:gd name="T14" fmla="*/ 0 60000 65536"/>
                <a:gd name="T15" fmla="*/ 0 60000 65536"/>
                <a:gd name="T16" fmla="*/ 0 60000 65536"/>
                <a:gd name="T17" fmla="*/ 0 60000 65536"/>
                <a:gd name="T18" fmla="*/ 0 w 162"/>
                <a:gd name="T19" fmla="*/ 0 h 619"/>
                <a:gd name="T20" fmla="*/ 162 w 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2" h="619">
                  <a:moveTo>
                    <a:pt x="0" y="619"/>
                  </a:moveTo>
                  <a:lnTo>
                    <a:pt x="0" y="0"/>
                  </a:lnTo>
                  <a:lnTo>
                    <a:pt x="162" y="0"/>
                  </a:lnTo>
                  <a:lnTo>
                    <a:pt x="162" y="619"/>
                  </a:lnTo>
                  <a:lnTo>
                    <a:pt x="0" y="619"/>
                  </a:lnTo>
                </a:path>
              </a:pathLst>
            </a:custGeom>
            <a:noFill/>
            <a:ln w="25400">
              <a:solidFill>
                <a:srgbClr val="000000"/>
              </a:solidFill>
              <a:round/>
              <a:headEnd/>
              <a:tailEnd/>
            </a:ln>
          </p:spPr>
          <p:txBody>
            <a:bodyPr/>
            <a:lstStyle/>
            <a:p>
              <a:endParaRPr lang="zh-TW" altLang="en-US"/>
            </a:p>
          </p:txBody>
        </p:sp>
        <p:sp>
          <p:nvSpPr>
            <p:cNvPr id="25644" name="Freeform 38"/>
            <p:cNvSpPr>
              <a:spLocks/>
            </p:cNvSpPr>
            <p:nvPr/>
          </p:nvSpPr>
          <p:spPr bwMode="auto">
            <a:xfrm>
              <a:off x="2654" y="3544"/>
              <a:ext cx="162" cy="619"/>
            </a:xfrm>
            <a:custGeom>
              <a:avLst/>
              <a:gdLst>
                <a:gd name="T0" fmla="*/ 0 w 162"/>
                <a:gd name="T1" fmla="*/ 619 h 619"/>
                <a:gd name="T2" fmla="*/ 4 w 162"/>
                <a:gd name="T3" fmla="*/ 0 h 619"/>
                <a:gd name="T4" fmla="*/ 162 w 162"/>
                <a:gd name="T5" fmla="*/ 0 h 619"/>
                <a:gd name="T6" fmla="*/ 162 w 162"/>
                <a:gd name="T7" fmla="*/ 619 h 619"/>
                <a:gd name="T8" fmla="*/ 4 w 162"/>
                <a:gd name="T9" fmla="*/ 619 h 619"/>
                <a:gd name="T10" fmla="*/ 4 w 162"/>
                <a:gd name="T11" fmla="*/ 619 h 619"/>
                <a:gd name="T12" fmla="*/ 0 w 162"/>
                <a:gd name="T13" fmla="*/ 619 h 619"/>
                <a:gd name="T14" fmla="*/ 0 60000 65536"/>
                <a:gd name="T15" fmla="*/ 0 60000 65536"/>
                <a:gd name="T16" fmla="*/ 0 60000 65536"/>
                <a:gd name="T17" fmla="*/ 0 60000 65536"/>
                <a:gd name="T18" fmla="*/ 0 60000 65536"/>
                <a:gd name="T19" fmla="*/ 0 60000 65536"/>
                <a:gd name="T20" fmla="*/ 0 60000 65536"/>
                <a:gd name="T21" fmla="*/ 0 w 162"/>
                <a:gd name="T22" fmla="*/ 0 h 619"/>
                <a:gd name="T23" fmla="*/ 162 w 162"/>
                <a:gd name="T24" fmla="*/ 619 h 6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619">
                  <a:moveTo>
                    <a:pt x="0" y="619"/>
                  </a:moveTo>
                  <a:lnTo>
                    <a:pt x="4" y="0"/>
                  </a:lnTo>
                  <a:lnTo>
                    <a:pt x="162" y="0"/>
                  </a:lnTo>
                  <a:lnTo>
                    <a:pt x="162" y="619"/>
                  </a:lnTo>
                  <a:lnTo>
                    <a:pt x="4" y="619"/>
                  </a:lnTo>
                  <a:lnTo>
                    <a:pt x="0" y="619"/>
                  </a:lnTo>
                  <a:close/>
                </a:path>
              </a:pathLst>
            </a:custGeom>
            <a:solidFill>
              <a:srgbClr val="EB7500"/>
            </a:solidFill>
            <a:ln w="9525">
              <a:noFill/>
              <a:round/>
              <a:headEnd/>
              <a:tailEnd/>
            </a:ln>
          </p:spPr>
          <p:txBody>
            <a:bodyPr/>
            <a:lstStyle/>
            <a:p>
              <a:endParaRPr lang="zh-TW" altLang="en-US"/>
            </a:p>
          </p:txBody>
        </p:sp>
        <p:sp>
          <p:nvSpPr>
            <p:cNvPr id="25645" name="Freeform 39"/>
            <p:cNvSpPr>
              <a:spLocks/>
            </p:cNvSpPr>
            <p:nvPr/>
          </p:nvSpPr>
          <p:spPr bwMode="auto">
            <a:xfrm>
              <a:off x="2654" y="3544"/>
              <a:ext cx="162" cy="619"/>
            </a:xfrm>
            <a:custGeom>
              <a:avLst/>
              <a:gdLst>
                <a:gd name="T0" fmla="*/ 0 w 162"/>
                <a:gd name="T1" fmla="*/ 619 h 619"/>
                <a:gd name="T2" fmla="*/ 4 w 162"/>
                <a:gd name="T3" fmla="*/ 0 h 619"/>
                <a:gd name="T4" fmla="*/ 162 w 162"/>
                <a:gd name="T5" fmla="*/ 0 h 619"/>
                <a:gd name="T6" fmla="*/ 162 w 162"/>
                <a:gd name="T7" fmla="*/ 619 h 619"/>
                <a:gd name="T8" fmla="*/ 4 w 162"/>
                <a:gd name="T9" fmla="*/ 619 h 619"/>
                <a:gd name="T10" fmla="*/ 4 w 162"/>
                <a:gd name="T11" fmla="*/ 619 h 619"/>
                <a:gd name="T12" fmla="*/ 0 60000 65536"/>
                <a:gd name="T13" fmla="*/ 0 60000 65536"/>
                <a:gd name="T14" fmla="*/ 0 60000 65536"/>
                <a:gd name="T15" fmla="*/ 0 60000 65536"/>
                <a:gd name="T16" fmla="*/ 0 60000 65536"/>
                <a:gd name="T17" fmla="*/ 0 60000 65536"/>
                <a:gd name="T18" fmla="*/ 0 w 162"/>
                <a:gd name="T19" fmla="*/ 0 h 619"/>
                <a:gd name="T20" fmla="*/ 162 w 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2" h="619">
                  <a:moveTo>
                    <a:pt x="0" y="619"/>
                  </a:moveTo>
                  <a:lnTo>
                    <a:pt x="4" y="0"/>
                  </a:lnTo>
                  <a:lnTo>
                    <a:pt x="162" y="0"/>
                  </a:lnTo>
                  <a:lnTo>
                    <a:pt x="162" y="619"/>
                  </a:lnTo>
                  <a:lnTo>
                    <a:pt x="4" y="619"/>
                  </a:lnTo>
                </a:path>
              </a:pathLst>
            </a:custGeom>
            <a:noFill/>
            <a:ln w="25400">
              <a:solidFill>
                <a:srgbClr val="000000"/>
              </a:solidFill>
              <a:round/>
              <a:headEnd/>
              <a:tailEnd/>
            </a:ln>
          </p:spPr>
          <p:txBody>
            <a:bodyPr/>
            <a:lstStyle/>
            <a:p>
              <a:endParaRPr lang="zh-TW" altLang="en-US"/>
            </a:p>
          </p:txBody>
        </p:sp>
        <p:sp>
          <p:nvSpPr>
            <p:cNvPr id="25646" name="Freeform 40"/>
            <p:cNvSpPr>
              <a:spLocks/>
            </p:cNvSpPr>
            <p:nvPr/>
          </p:nvSpPr>
          <p:spPr bwMode="auto">
            <a:xfrm>
              <a:off x="1378" y="3544"/>
              <a:ext cx="159" cy="619"/>
            </a:xfrm>
            <a:custGeom>
              <a:avLst/>
              <a:gdLst>
                <a:gd name="T0" fmla="*/ 0 w 159"/>
                <a:gd name="T1" fmla="*/ 619 h 619"/>
                <a:gd name="T2" fmla="*/ 0 w 159"/>
                <a:gd name="T3" fmla="*/ 0 h 619"/>
                <a:gd name="T4" fmla="*/ 159 w 159"/>
                <a:gd name="T5" fmla="*/ 0 h 619"/>
                <a:gd name="T6" fmla="*/ 159 w 159"/>
                <a:gd name="T7" fmla="*/ 619 h 619"/>
                <a:gd name="T8" fmla="*/ 0 w 159"/>
                <a:gd name="T9" fmla="*/ 619 h 619"/>
                <a:gd name="T10" fmla="*/ 0 w 159"/>
                <a:gd name="T11" fmla="*/ 619 h 619"/>
                <a:gd name="T12" fmla="*/ 0 60000 65536"/>
                <a:gd name="T13" fmla="*/ 0 60000 65536"/>
                <a:gd name="T14" fmla="*/ 0 60000 65536"/>
                <a:gd name="T15" fmla="*/ 0 60000 65536"/>
                <a:gd name="T16" fmla="*/ 0 60000 65536"/>
                <a:gd name="T17" fmla="*/ 0 60000 65536"/>
                <a:gd name="T18" fmla="*/ 0 w 159"/>
                <a:gd name="T19" fmla="*/ 0 h 619"/>
                <a:gd name="T20" fmla="*/ 159 w 159"/>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59" h="619">
                  <a:moveTo>
                    <a:pt x="0" y="619"/>
                  </a:moveTo>
                  <a:lnTo>
                    <a:pt x="0" y="0"/>
                  </a:lnTo>
                  <a:lnTo>
                    <a:pt x="159" y="0"/>
                  </a:lnTo>
                  <a:lnTo>
                    <a:pt x="159" y="619"/>
                  </a:lnTo>
                  <a:lnTo>
                    <a:pt x="0" y="619"/>
                  </a:lnTo>
                  <a:close/>
                </a:path>
              </a:pathLst>
            </a:custGeom>
            <a:solidFill>
              <a:srgbClr val="EB7500"/>
            </a:solidFill>
            <a:ln w="9525">
              <a:noFill/>
              <a:round/>
              <a:headEnd/>
              <a:tailEnd/>
            </a:ln>
          </p:spPr>
          <p:txBody>
            <a:bodyPr/>
            <a:lstStyle/>
            <a:p>
              <a:endParaRPr lang="zh-TW" altLang="en-US"/>
            </a:p>
          </p:txBody>
        </p:sp>
        <p:sp>
          <p:nvSpPr>
            <p:cNvPr id="25647" name="Freeform 41"/>
            <p:cNvSpPr>
              <a:spLocks/>
            </p:cNvSpPr>
            <p:nvPr/>
          </p:nvSpPr>
          <p:spPr bwMode="auto">
            <a:xfrm>
              <a:off x="1378" y="3544"/>
              <a:ext cx="159" cy="619"/>
            </a:xfrm>
            <a:custGeom>
              <a:avLst/>
              <a:gdLst>
                <a:gd name="T0" fmla="*/ 0 w 159"/>
                <a:gd name="T1" fmla="*/ 619 h 619"/>
                <a:gd name="T2" fmla="*/ 0 w 159"/>
                <a:gd name="T3" fmla="*/ 0 h 619"/>
                <a:gd name="T4" fmla="*/ 159 w 159"/>
                <a:gd name="T5" fmla="*/ 0 h 619"/>
                <a:gd name="T6" fmla="*/ 159 w 159"/>
                <a:gd name="T7" fmla="*/ 619 h 619"/>
                <a:gd name="T8" fmla="*/ 0 w 159"/>
                <a:gd name="T9" fmla="*/ 619 h 619"/>
                <a:gd name="T10" fmla="*/ 0 w 159"/>
                <a:gd name="T11" fmla="*/ 619 h 619"/>
                <a:gd name="T12" fmla="*/ 0 60000 65536"/>
                <a:gd name="T13" fmla="*/ 0 60000 65536"/>
                <a:gd name="T14" fmla="*/ 0 60000 65536"/>
                <a:gd name="T15" fmla="*/ 0 60000 65536"/>
                <a:gd name="T16" fmla="*/ 0 60000 65536"/>
                <a:gd name="T17" fmla="*/ 0 60000 65536"/>
                <a:gd name="T18" fmla="*/ 0 w 159"/>
                <a:gd name="T19" fmla="*/ 0 h 619"/>
                <a:gd name="T20" fmla="*/ 159 w 159"/>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59" h="619">
                  <a:moveTo>
                    <a:pt x="0" y="619"/>
                  </a:moveTo>
                  <a:lnTo>
                    <a:pt x="0" y="0"/>
                  </a:lnTo>
                  <a:lnTo>
                    <a:pt x="159" y="0"/>
                  </a:lnTo>
                  <a:lnTo>
                    <a:pt x="159" y="619"/>
                  </a:lnTo>
                  <a:lnTo>
                    <a:pt x="0" y="619"/>
                  </a:lnTo>
                </a:path>
              </a:pathLst>
            </a:custGeom>
            <a:noFill/>
            <a:ln w="25400">
              <a:solidFill>
                <a:srgbClr val="000000"/>
              </a:solidFill>
              <a:round/>
              <a:headEnd/>
              <a:tailEnd/>
            </a:ln>
          </p:spPr>
          <p:txBody>
            <a:bodyPr/>
            <a:lstStyle/>
            <a:p>
              <a:endParaRPr lang="zh-TW" altLang="en-US"/>
            </a:p>
          </p:txBody>
        </p:sp>
        <p:sp>
          <p:nvSpPr>
            <p:cNvPr id="25648" name="Freeform 42"/>
            <p:cNvSpPr>
              <a:spLocks/>
            </p:cNvSpPr>
            <p:nvPr/>
          </p:nvSpPr>
          <p:spPr bwMode="auto">
            <a:xfrm>
              <a:off x="4571"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w 163"/>
                <a:gd name="T13" fmla="*/ 619 h 619"/>
                <a:gd name="T14" fmla="*/ 0 60000 65536"/>
                <a:gd name="T15" fmla="*/ 0 60000 65536"/>
                <a:gd name="T16" fmla="*/ 0 60000 65536"/>
                <a:gd name="T17" fmla="*/ 0 60000 65536"/>
                <a:gd name="T18" fmla="*/ 0 60000 65536"/>
                <a:gd name="T19" fmla="*/ 0 60000 65536"/>
                <a:gd name="T20" fmla="*/ 0 60000 65536"/>
                <a:gd name="T21" fmla="*/ 0 w 163"/>
                <a:gd name="T22" fmla="*/ 0 h 619"/>
                <a:gd name="T23" fmla="*/ 163 w 163"/>
                <a:gd name="T24" fmla="*/ 619 h 6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619">
                  <a:moveTo>
                    <a:pt x="0" y="619"/>
                  </a:moveTo>
                  <a:lnTo>
                    <a:pt x="4" y="0"/>
                  </a:lnTo>
                  <a:lnTo>
                    <a:pt x="163" y="0"/>
                  </a:lnTo>
                  <a:lnTo>
                    <a:pt x="163" y="619"/>
                  </a:lnTo>
                  <a:lnTo>
                    <a:pt x="4" y="619"/>
                  </a:lnTo>
                  <a:lnTo>
                    <a:pt x="0" y="619"/>
                  </a:lnTo>
                  <a:close/>
                </a:path>
              </a:pathLst>
            </a:custGeom>
            <a:solidFill>
              <a:srgbClr val="CCCCCC"/>
            </a:solidFill>
            <a:ln w="9525">
              <a:noFill/>
              <a:round/>
              <a:headEnd/>
              <a:tailEnd/>
            </a:ln>
          </p:spPr>
          <p:txBody>
            <a:bodyPr/>
            <a:lstStyle/>
            <a:p>
              <a:endParaRPr lang="zh-TW" altLang="en-US"/>
            </a:p>
          </p:txBody>
        </p:sp>
        <p:sp>
          <p:nvSpPr>
            <p:cNvPr id="25649" name="Freeform 43"/>
            <p:cNvSpPr>
              <a:spLocks/>
            </p:cNvSpPr>
            <p:nvPr/>
          </p:nvSpPr>
          <p:spPr bwMode="auto">
            <a:xfrm>
              <a:off x="4571"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60000 65536"/>
                <a:gd name="T13" fmla="*/ 0 60000 65536"/>
                <a:gd name="T14" fmla="*/ 0 60000 65536"/>
                <a:gd name="T15" fmla="*/ 0 60000 65536"/>
                <a:gd name="T16" fmla="*/ 0 60000 65536"/>
                <a:gd name="T17" fmla="*/ 0 60000 65536"/>
                <a:gd name="T18" fmla="*/ 0 w 163"/>
                <a:gd name="T19" fmla="*/ 0 h 619"/>
                <a:gd name="T20" fmla="*/ 163 w 163"/>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3" h="619">
                  <a:moveTo>
                    <a:pt x="0" y="619"/>
                  </a:moveTo>
                  <a:lnTo>
                    <a:pt x="4" y="0"/>
                  </a:lnTo>
                  <a:lnTo>
                    <a:pt x="163" y="0"/>
                  </a:lnTo>
                  <a:lnTo>
                    <a:pt x="163" y="619"/>
                  </a:lnTo>
                  <a:lnTo>
                    <a:pt x="4" y="619"/>
                  </a:lnTo>
                </a:path>
              </a:pathLst>
            </a:custGeom>
            <a:noFill/>
            <a:ln w="25400">
              <a:solidFill>
                <a:srgbClr val="000000"/>
              </a:solidFill>
              <a:round/>
              <a:headEnd/>
              <a:tailEnd/>
            </a:ln>
          </p:spPr>
          <p:txBody>
            <a:bodyPr/>
            <a:lstStyle/>
            <a:p>
              <a:endParaRPr lang="zh-TW" altLang="en-US"/>
            </a:p>
          </p:txBody>
        </p:sp>
        <p:sp>
          <p:nvSpPr>
            <p:cNvPr id="25650" name="Freeform 44"/>
            <p:cNvSpPr>
              <a:spLocks/>
            </p:cNvSpPr>
            <p:nvPr/>
          </p:nvSpPr>
          <p:spPr bwMode="auto">
            <a:xfrm>
              <a:off x="3296" y="3544"/>
              <a:ext cx="158" cy="619"/>
            </a:xfrm>
            <a:custGeom>
              <a:avLst/>
              <a:gdLst>
                <a:gd name="T0" fmla="*/ 0 w 158"/>
                <a:gd name="T1" fmla="*/ 619 h 619"/>
                <a:gd name="T2" fmla="*/ 0 w 158"/>
                <a:gd name="T3" fmla="*/ 0 h 619"/>
                <a:gd name="T4" fmla="*/ 158 w 158"/>
                <a:gd name="T5" fmla="*/ 0 h 619"/>
                <a:gd name="T6" fmla="*/ 158 w 158"/>
                <a:gd name="T7" fmla="*/ 619 h 619"/>
                <a:gd name="T8" fmla="*/ 0 w 158"/>
                <a:gd name="T9" fmla="*/ 619 h 619"/>
                <a:gd name="T10" fmla="*/ 0 w 158"/>
                <a:gd name="T11" fmla="*/ 619 h 619"/>
                <a:gd name="T12" fmla="*/ 0 60000 65536"/>
                <a:gd name="T13" fmla="*/ 0 60000 65536"/>
                <a:gd name="T14" fmla="*/ 0 60000 65536"/>
                <a:gd name="T15" fmla="*/ 0 60000 65536"/>
                <a:gd name="T16" fmla="*/ 0 60000 65536"/>
                <a:gd name="T17" fmla="*/ 0 60000 65536"/>
                <a:gd name="T18" fmla="*/ 0 w 158"/>
                <a:gd name="T19" fmla="*/ 0 h 619"/>
                <a:gd name="T20" fmla="*/ 158 w 158"/>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58" h="619">
                  <a:moveTo>
                    <a:pt x="0" y="619"/>
                  </a:moveTo>
                  <a:lnTo>
                    <a:pt x="0" y="0"/>
                  </a:lnTo>
                  <a:lnTo>
                    <a:pt x="158" y="0"/>
                  </a:lnTo>
                  <a:lnTo>
                    <a:pt x="158" y="619"/>
                  </a:lnTo>
                  <a:lnTo>
                    <a:pt x="0" y="619"/>
                  </a:lnTo>
                  <a:close/>
                </a:path>
              </a:pathLst>
            </a:custGeom>
            <a:solidFill>
              <a:srgbClr val="CCCCCC"/>
            </a:solidFill>
            <a:ln w="9525">
              <a:noFill/>
              <a:round/>
              <a:headEnd/>
              <a:tailEnd/>
            </a:ln>
          </p:spPr>
          <p:txBody>
            <a:bodyPr/>
            <a:lstStyle/>
            <a:p>
              <a:endParaRPr lang="zh-TW" altLang="en-US"/>
            </a:p>
          </p:txBody>
        </p:sp>
        <p:sp>
          <p:nvSpPr>
            <p:cNvPr id="25651" name="Freeform 45"/>
            <p:cNvSpPr>
              <a:spLocks/>
            </p:cNvSpPr>
            <p:nvPr/>
          </p:nvSpPr>
          <p:spPr bwMode="auto">
            <a:xfrm>
              <a:off x="3296" y="3544"/>
              <a:ext cx="158" cy="619"/>
            </a:xfrm>
            <a:custGeom>
              <a:avLst/>
              <a:gdLst>
                <a:gd name="T0" fmla="*/ 0 w 158"/>
                <a:gd name="T1" fmla="*/ 619 h 619"/>
                <a:gd name="T2" fmla="*/ 0 w 158"/>
                <a:gd name="T3" fmla="*/ 0 h 619"/>
                <a:gd name="T4" fmla="*/ 158 w 158"/>
                <a:gd name="T5" fmla="*/ 0 h 619"/>
                <a:gd name="T6" fmla="*/ 158 w 158"/>
                <a:gd name="T7" fmla="*/ 619 h 619"/>
                <a:gd name="T8" fmla="*/ 0 w 158"/>
                <a:gd name="T9" fmla="*/ 619 h 619"/>
                <a:gd name="T10" fmla="*/ 0 w 158"/>
                <a:gd name="T11" fmla="*/ 619 h 619"/>
                <a:gd name="T12" fmla="*/ 0 60000 65536"/>
                <a:gd name="T13" fmla="*/ 0 60000 65536"/>
                <a:gd name="T14" fmla="*/ 0 60000 65536"/>
                <a:gd name="T15" fmla="*/ 0 60000 65536"/>
                <a:gd name="T16" fmla="*/ 0 60000 65536"/>
                <a:gd name="T17" fmla="*/ 0 60000 65536"/>
                <a:gd name="T18" fmla="*/ 0 w 158"/>
                <a:gd name="T19" fmla="*/ 0 h 619"/>
                <a:gd name="T20" fmla="*/ 158 w 158"/>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58" h="619">
                  <a:moveTo>
                    <a:pt x="0" y="619"/>
                  </a:moveTo>
                  <a:lnTo>
                    <a:pt x="0" y="0"/>
                  </a:lnTo>
                  <a:lnTo>
                    <a:pt x="158" y="0"/>
                  </a:lnTo>
                  <a:lnTo>
                    <a:pt x="158" y="619"/>
                  </a:lnTo>
                  <a:lnTo>
                    <a:pt x="0" y="619"/>
                  </a:lnTo>
                </a:path>
              </a:pathLst>
            </a:custGeom>
            <a:noFill/>
            <a:ln w="25400">
              <a:solidFill>
                <a:srgbClr val="000000"/>
              </a:solidFill>
              <a:round/>
              <a:headEnd/>
              <a:tailEnd/>
            </a:ln>
          </p:spPr>
          <p:txBody>
            <a:bodyPr/>
            <a:lstStyle/>
            <a:p>
              <a:endParaRPr lang="zh-TW" altLang="en-US"/>
            </a:p>
          </p:txBody>
        </p:sp>
        <p:sp>
          <p:nvSpPr>
            <p:cNvPr id="25652" name="Freeform 46"/>
            <p:cNvSpPr>
              <a:spLocks/>
            </p:cNvSpPr>
            <p:nvPr/>
          </p:nvSpPr>
          <p:spPr bwMode="auto">
            <a:xfrm>
              <a:off x="2016" y="3544"/>
              <a:ext cx="162" cy="619"/>
            </a:xfrm>
            <a:custGeom>
              <a:avLst/>
              <a:gdLst>
                <a:gd name="T0" fmla="*/ 0 w 162"/>
                <a:gd name="T1" fmla="*/ 619 h 619"/>
                <a:gd name="T2" fmla="*/ 0 w 162"/>
                <a:gd name="T3" fmla="*/ 0 h 619"/>
                <a:gd name="T4" fmla="*/ 162 w 162"/>
                <a:gd name="T5" fmla="*/ 0 h 619"/>
                <a:gd name="T6" fmla="*/ 162 w 162"/>
                <a:gd name="T7" fmla="*/ 619 h 619"/>
                <a:gd name="T8" fmla="*/ 0 w 162"/>
                <a:gd name="T9" fmla="*/ 619 h 619"/>
                <a:gd name="T10" fmla="*/ 0 w 162"/>
                <a:gd name="T11" fmla="*/ 619 h 619"/>
                <a:gd name="T12" fmla="*/ 0 60000 65536"/>
                <a:gd name="T13" fmla="*/ 0 60000 65536"/>
                <a:gd name="T14" fmla="*/ 0 60000 65536"/>
                <a:gd name="T15" fmla="*/ 0 60000 65536"/>
                <a:gd name="T16" fmla="*/ 0 60000 65536"/>
                <a:gd name="T17" fmla="*/ 0 60000 65536"/>
                <a:gd name="T18" fmla="*/ 0 w 162"/>
                <a:gd name="T19" fmla="*/ 0 h 619"/>
                <a:gd name="T20" fmla="*/ 162 w 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2" h="619">
                  <a:moveTo>
                    <a:pt x="0" y="619"/>
                  </a:moveTo>
                  <a:lnTo>
                    <a:pt x="0" y="0"/>
                  </a:lnTo>
                  <a:lnTo>
                    <a:pt x="162" y="0"/>
                  </a:lnTo>
                  <a:lnTo>
                    <a:pt x="162" y="619"/>
                  </a:lnTo>
                  <a:lnTo>
                    <a:pt x="0" y="619"/>
                  </a:lnTo>
                  <a:close/>
                </a:path>
              </a:pathLst>
            </a:custGeom>
            <a:solidFill>
              <a:srgbClr val="CCCCCC"/>
            </a:solidFill>
            <a:ln w="9525">
              <a:noFill/>
              <a:round/>
              <a:headEnd/>
              <a:tailEnd/>
            </a:ln>
          </p:spPr>
          <p:txBody>
            <a:bodyPr/>
            <a:lstStyle/>
            <a:p>
              <a:endParaRPr lang="zh-TW" altLang="en-US"/>
            </a:p>
          </p:txBody>
        </p:sp>
        <p:sp>
          <p:nvSpPr>
            <p:cNvPr id="25653" name="Freeform 47"/>
            <p:cNvSpPr>
              <a:spLocks/>
            </p:cNvSpPr>
            <p:nvPr/>
          </p:nvSpPr>
          <p:spPr bwMode="auto">
            <a:xfrm>
              <a:off x="2016" y="3544"/>
              <a:ext cx="162" cy="619"/>
            </a:xfrm>
            <a:custGeom>
              <a:avLst/>
              <a:gdLst>
                <a:gd name="T0" fmla="*/ 0 w 162"/>
                <a:gd name="T1" fmla="*/ 619 h 619"/>
                <a:gd name="T2" fmla="*/ 0 w 162"/>
                <a:gd name="T3" fmla="*/ 0 h 619"/>
                <a:gd name="T4" fmla="*/ 162 w 162"/>
                <a:gd name="T5" fmla="*/ 0 h 619"/>
                <a:gd name="T6" fmla="*/ 162 w 162"/>
                <a:gd name="T7" fmla="*/ 619 h 619"/>
                <a:gd name="T8" fmla="*/ 0 w 162"/>
                <a:gd name="T9" fmla="*/ 619 h 619"/>
                <a:gd name="T10" fmla="*/ 0 w 162"/>
                <a:gd name="T11" fmla="*/ 619 h 619"/>
                <a:gd name="T12" fmla="*/ 0 60000 65536"/>
                <a:gd name="T13" fmla="*/ 0 60000 65536"/>
                <a:gd name="T14" fmla="*/ 0 60000 65536"/>
                <a:gd name="T15" fmla="*/ 0 60000 65536"/>
                <a:gd name="T16" fmla="*/ 0 60000 65536"/>
                <a:gd name="T17" fmla="*/ 0 60000 65536"/>
                <a:gd name="T18" fmla="*/ 0 w 162"/>
                <a:gd name="T19" fmla="*/ 0 h 619"/>
                <a:gd name="T20" fmla="*/ 162 w 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2" h="619">
                  <a:moveTo>
                    <a:pt x="0" y="619"/>
                  </a:moveTo>
                  <a:lnTo>
                    <a:pt x="0" y="0"/>
                  </a:lnTo>
                  <a:lnTo>
                    <a:pt x="162" y="0"/>
                  </a:lnTo>
                  <a:lnTo>
                    <a:pt x="162" y="619"/>
                  </a:lnTo>
                  <a:lnTo>
                    <a:pt x="0" y="619"/>
                  </a:lnTo>
                </a:path>
              </a:pathLst>
            </a:custGeom>
            <a:noFill/>
            <a:ln w="25400">
              <a:solidFill>
                <a:srgbClr val="000000"/>
              </a:solidFill>
              <a:round/>
              <a:headEnd/>
              <a:tailEnd/>
            </a:ln>
          </p:spPr>
          <p:txBody>
            <a:bodyPr/>
            <a:lstStyle/>
            <a:p>
              <a:endParaRPr lang="zh-TW" altLang="en-US"/>
            </a:p>
          </p:txBody>
        </p:sp>
        <p:sp>
          <p:nvSpPr>
            <p:cNvPr id="25654" name="Freeform 48"/>
            <p:cNvSpPr>
              <a:spLocks/>
            </p:cNvSpPr>
            <p:nvPr/>
          </p:nvSpPr>
          <p:spPr bwMode="auto">
            <a:xfrm>
              <a:off x="736"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w 163"/>
                <a:gd name="T13" fmla="*/ 619 h 619"/>
                <a:gd name="T14" fmla="*/ 0 60000 65536"/>
                <a:gd name="T15" fmla="*/ 0 60000 65536"/>
                <a:gd name="T16" fmla="*/ 0 60000 65536"/>
                <a:gd name="T17" fmla="*/ 0 60000 65536"/>
                <a:gd name="T18" fmla="*/ 0 60000 65536"/>
                <a:gd name="T19" fmla="*/ 0 60000 65536"/>
                <a:gd name="T20" fmla="*/ 0 60000 65536"/>
                <a:gd name="T21" fmla="*/ 0 w 163"/>
                <a:gd name="T22" fmla="*/ 0 h 619"/>
                <a:gd name="T23" fmla="*/ 163 w 163"/>
                <a:gd name="T24" fmla="*/ 619 h 6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619">
                  <a:moveTo>
                    <a:pt x="0" y="619"/>
                  </a:moveTo>
                  <a:lnTo>
                    <a:pt x="4" y="0"/>
                  </a:lnTo>
                  <a:lnTo>
                    <a:pt x="163" y="0"/>
                  </a:lnTo>
                  <a:lnTo>
                    <a:pt x="163" y="619"/>
                  </a:lnTo>
                  <a:lnTo>
                    <a:pt x="4" y="619"/>
                  </a:lnTo>
                  <a:lnTo>
                    <a:pt x="0" y="619"/>
                  </a:lnTo>
                  <a:close/>
                </a:path>
              </a:pathLst>
            </a:custGeom>
            <a:solidFill>
              <a:srgbClr val="CCCCCC"/>
            </a:solidFill>
            <a:ln w="9525">
              <a:noFill/>
              <a:round/>
              <a:headEnd/>
              <a:tailEnd/>
            </a:ln>
          </p:spPr>
          <p:txBody>
            <a:bodyPr/>
            <a:lstStyle/>
            <a:p>
              <a:endParaRPr lang="zh-TW" altLang="en-US"/>
            </a:p>
          </p:txBody>
        </p:sp>
        <p:sp>
          <p:nvSpPr>
            <p:cNvPr id="25655" name="Freeform 49"/>
            <p:cNvSpPr>
              <a:spLocks/>
            </p:cNvSpPr>
            <p:nvPr/>
          </p:nvSpPr>
          <p:spPr bwMode="auto">
            <a:xfrm>
              <a:off x="736"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60000 65536"/>
                <a:gd name="T13" fmla="*/ 0 60000 65536"/>
                <a:gd name="T14" fmla="*/ 0 60000 65536"/>
                <a:gd name="T15" fmla="*/ 0 60000 65536"/>
                <a:gd name="T16" fmla="*/ 0 60000 65536"/>
                <a:gd name="T17" fmla="*/ 0 60000 65536"/>
                <a:gd name="T18" fmla="*/ 0 w 163"/>
                <a:gd name="T19" fmla="*/ 0 h 619"/>
                <a:gd name="T20" fmla="*/ 163 w 163"/>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3" h="619">
                  <a:moveTo>
                    <a:pt x="0" y="619"/>
                  </a:moveTo>
                  <a:lnTo>
                    <a:pt x="4" y="0"/>
                  </a:lnTo>
                  <a:lnTo>
                    <a:pt x="163" y="0"/>
                  </a:lnTo>
                  <a:lnTo>
                    <a:pt x="163" y="619"/>
                  </a:lnTo>
                  <a:lnTo>
                    <a:pt x="4" y="619"/>
                  </a:lnTo>
                </a:path>
              </a:pathLst>
            </a:custGeom>
            <a:noFill/>
            <a:ln w="25400">
              <a:solidFill>
                <a:srgbClr val="000000"/>
              </a:solidFill>
              <a:round/>
              <a:headEnd/>
              <a:tailEnd/>
            </a:ln>
          </p:spPr>
          <p:txBody>
            <a:bodyPr/>
            <a:lstStyle/>
            <a:p>
              <a:endParaRPr lang="zh-TW" altLang="en-US"/>
            </a:p>
          </p:txBody>
        </p:sp>
        <p:sp>
          <p:nvSpPr>
            <p:cNvPr id="25656" name="Freeform 50"/>
            <p:cNvSpPr>
              <a:spLocks/>
            </p:cNvSpPr>
            <p:nvPr/>
          </p:nvSpPr>
          <p:spPr bwMode="auto">
            <a:xfrm>
              <a:off x="578" y="3544"/>
              <a:ext cx="5162" cy="619"/>
            </a:xfrm>
            <a:custGeom>
              <a:avLst/>
              <a:gdLst>
                <a:gd name="T0" fmla="*/ 5158 w 5162"/>
                <a:gd name="T1" fmla="*/ 619 h 619"/>
                <a:gd name="T2" fmla="*/ 5162 w 5162"/>
                <a:gd name="T3" fmla="*/ 0 h 619"/>
                <a:gd name="T4" fmla="*/ 0 w 5162"/>
                <a:gd name="T5" fmla="*/ 0 h 619"/>
                <a:gd name="T6" fmla="*/ 0 w 5162"/>
                <a:gd name="T7" fmla="*/ 619 h 619"/>
                <a:gd name="T8" fmla="*/ 5162 w 5162"/>
                <a:gd name="T9" fmla="*/ 619 h 619"/>
                <a:gd name="T10" fmla="*/ 5162 w 5162"/>
                <a:gd name="T11" fmla="*/ 619 h 619"/>
                <a:gd name="T12" fmla="*/ 0 60000 65536"/>
                <a:gd name="T13" fmla="*/ 0 60000 65536"/>
                <a:gd name="T14" fmla="*/ 0 60000 65536"/>
                <a:gd name="T15" fmla="*/ 0 60000 65536"/>
                <a:gd name="T16" fmla="*/ 0 60000 65536"/>
                <a:gd name="T17" fmla="*/ 0 60000 65536"/>
                <a:gd name="T18" fmla="*/ 0 w 5162"/>
                <a:gd name="T19" fmla="*/ 0 h 619"/>
                <a:gd name="T20" fmla="*/ 5162 w 5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5162" h="619">
                  <a:moveTo>
                    <a:pt x="5158" y="619"/>
                  </a:moveTo>
                  <a:lnTo>
                    <a:pt x="5162" y="0"/>
                  </a:lnTo>
                  <a:lnTo>
                    <a:pt x="0" y="0"/>
                  </a:lnTo>
                  <a:lnTo>
                    <a:pt x="0" y="619"/>
                  </a:lnTo>
                  <a:lnTo>
                    <a:pt x="5162" y="619"/>
                  </a:lnTo>
                </a:path>
              </a:pathLst>
            </a:custGeom>
            <a:noFill/>
            <a:ln w="25400">
              <a:solidFill>
                <a:srgbClr val="000000"/>
              </a:solidFill>
              <a:round/>
              <a:headEnd/>
              <a:tailEnd/>
            </a:ln>
          </p:spPr>
          <p:txBody>
            <a:bodyPr/>
            <a:lstStyle/>
            <a:p>
              <a:endParaRPr lang="zh-TW" altLang="en-US"/>
            </a:p>
          </p:txBody>
        </p:sp>
        <p:sp>
          <p:nvSpPr>
            <p:cNvPr id="25657" name="Freeform 51"/>
            <p:cNvSpPr>
              <a:spLocks/>
            </p:cNvSpPr>
            <p:nvPr/>
          </p:nvSpPr>
          <p:spPr bwMode="auto">
            <a:xfrm>
              <a:off x="2634" y="2879"/>
              <a:ext cx="71" cy="41"/>
            </a:xfrm>
            <a:custGeom>
              <a:avLst/>
              <a:gdLst>
                <a:gd name="T0" fmla="*/ 0 w 71"/>
                <a:gd name="T1" fmla="*/ 13 h 41"/>
                <a:gd name="T2" fmla="*/ 48 w 71"/>
                <a:gd name="T3" fmla="*/ 41 h 41"/>
                <a:gd name="T4" fmla="*/ 71 w 71"/>
                <a:gd name="T5" fmla="*/ 0 h 41"/>
                <a:gd name="T6" fmla="*/ 0 w 71"/>
                <a:gd name="T7" fmla="*/ 13 h 41"/>
                <a:gd name="T8" fmla="*/ 0 w 71"/>
                <a:gd name="T9" fmla="*/ 13 h 41"/>
                <a:gd name="T10" fmla="*/ 0 60000 65536"/>
                <a:gd name="T11" fmla="*/ 0 60000 65536"/>
                <a:gd name="T12" fmla="*/ 0 60000 65536"/>
                <a:gd name="T13" fmla="*/ 0 60000 65536"/>
                <a:gd name="T14" fmla="*/ 0 60000 65536"/>
                <a:gd name="T15" fmla="*/ 0 w 71"/>
                <a:gd name="T16" fmla="*/ 0 h 41"/>
                <a:gd name="T17" fmla="*/ 71 w 71"/>
                <a:gd name="T18" fmla="*/ 41 h 41"/>
              </a:gdLst>
              <a:ahLst/>
              <a:cxnLst>
                <a:cxn ang="T10">
                  <a:pos x="T0" y="T1"/>
                </a:cxn>
                <a:cxn ang="T11">
                  <a:pos x="T2" y="T3"/>
                </a:cxn>
                <a:cxn ang="T12">
                  <a:pos x="T4" y="T5"/>
                </a:cxn>
                <a:cxn ang="T13">
                  <a:pos x="T6" y="T7"/>
                </a:cxn>
                <a:cxn ang="T14">
                  <a:pos x="T8" y="T9"/>
                </a:cxn>
              </a:cxnLst>
              <a:rect l="T15" t="T16" r="T17" b="T18"/>
              <a:pathLst>
                <a:path w="71" h="41">
                  <a:moveTo>
                    <a:pt x="0" y="13"/>
                  </a:moveTo>
                  <a:lnTo>
                    <a:pt x="48" y="41"/>
                  </a:lnTo>
                  <a:lnTo>
                    <a:pt x="71" y="0"/>
                  </a:lnTo>
                  <a:lnTo>
                    <a:pt x="0" y="13"/>
                  </a:lnTo>
                  <a:close/>
                </a:path>
              </a:pathLst>
            </a:custGeom>
            <a:solidFill>
              <a:srgbClr val="000000"/>
            </a:solidFill>
            <a:ln w="9525">
              <a:noFill/>
              <a:round/>
              <a:headEnd/>
              <a:tailEnd/>
            </a:ln>
          </p:spPr>
          <p:txBody>
            <a:bodyPr/>
            <a:lstStyle/>
            <a:p>
              <a:endParaRPr lang="zh-TW" altLang="en-US"/>
            </a:p>
          </p:txBody>
        </p:sp>
        <p:sp>
          <p:nvSpPr>
            <p:cNvPr id="25658" name="Freeform 52"/>
            <p:cNvSpPr>
              <a:spLocks/>
            </p:cNvSpPr>
            <p:nvPr/>
          </p:nvSpPr>
          <p:spPr bwMode="auto">
            <a:xfrm>
              <a:off x="2650" y="2915"/>
              <a:ext cx="67" cy="41"/>
            </a:xfrm>
            <a:custGeom>
              <a:avLst/>
              <a:gdLst>
                <a:gd name="T0" fmla="*/ 0 w 67"/>
                <a:gd name="T1" fmla="*/ 32 h 41"/>
                <a:gd name="T2" fmla="*/ 67 w 67"/>
                <a:gd name="T3" fmla="*/ 41 h 41"/>
                <a:gd name="T4" fmla="*/ 47 w 67"/>
                <a:gd name="T5" fmla="*/ 0 h 41"/>
                <a:gd name="T6" fmla="*/ 4 w 67"/>
                <a:gd name="T7" fmla="*/ 34 h 41"/>
                <a:gd name="T8" fmla="*/ 4 w 67"/>
                <a:gd name="T9" fmla="*/ 34 h 41"/>
                <a:gd name="T10" fmla="*/ 0 w 67"/>
                <a:gd name="T11" fmla="*/ 32 h 41"/>
                <a:gd name="T12" fmla="*/ 0 60000 65536"/>
                <a:gd name="T13" fmla="*/ 0 60000 65536"/>
                <a:gd name="T14" fmla="*/ 0 60000 65536"/>
                <a:gd name="T15" fmla="*/ 0 60000 65536"/>
                <a:gd name="T16" fmla="*/ 0 60000 65536"/>
                <a:gd name="T17" fmla="*/ 0 60000 65536"/>
                <a:gd name="T18" fmla="*/ 0 w 67"/>
                <a:gd name="T19" fmla="*/ 0 h 41"/>
                <a:gd name="T20" fmla="*/ 67 w 6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67" h="41">
                  <a:moveTo>
                    <a:pt x="0" y="32"/>
                  </a:moveTo>
                  <a:lnTo>
                    <a:pt x="67" y="41"/>
                  </a:lnTo>
                  <a:lnTo>
                    <a:pt x="47" y="0"/>
                  </a:lnTo>
                  <a:lnTo>
                    <a:pt x="4" y="34"/>
                  </a:lnTo>
                  <a:lnTo>
                    <a:pt x="0" y="32"/>
                  </a:lnTo>
                  <a:close/>
                </a:path>
              </a:pathLst>
            </a:custGeom>
            <a:solidFill>
              <a:srgbClr val="000000"/>
            </a:solidFill>
            <a:ln w="9525">
              <a:noFill/>
              <a:round/>
              <a:headEnd/>
              <a:tailEnd/>
            </a:ln>
          </p:spPr>
          <p:txBody>
            <a:bodyPr/>
            <a:lstStyle/>
            <a:p>
              <a:endParaRPr lang="zh-TW" altLang="en-US"/>
            </a:p>
          </p:txBody>
        </p:sp>
        <p:sp>
          <p:nvSpPr>
            <p:cNvPr id="25659" name="Freeform 53"/>
            <p:cNvSpPr>
              <a:spLocks/>
            </p:cNvSpPr>
            <p:nvPr/>
          </p:nvSpPr>
          <p:spPr bwMode="auto">
            <a:xfrm>
              <a:off x="2729" y="2931"/>
              <a:ext cx="64" cy="43"/>
            </a:xfrm>
            <a:custGeom>
              <a:avLst/>
              <a:gdLst>
                <a:gd name="T0" fmla="*/ 4 w 64"/>
                <a:gd name="T1" fmla="*/ 43 h 43"/>
                <a:gd name="T2" fmla="*/ 64 w 64"/>
                <a:gd name="T3" fmla="*/ 25 h 43"/>
                <a:gd name="T4" fmla="*/ 0 w 64"/>
                <a:gd name="T5" fmla="*/ 0 h 43"/>
                <a:gd name="T6" fmla="*/ 4 w 64"/>
                <a:gd name="T7" fmla="*/ 43 h 43"/>
                <a:gd name="T8" fmla="*/ 4 w 64"/>
                <a:gd name="T9" fmla="*/ 43 h 43"/>
                <a:gd name="T10" fmla="*/ 0 60000 65536"/>
                <a:gd name="T11" fmla="*/ 0 60000 65536"/>
                <a:gd name="T12" fmla="*/ 0 60000 65536"/>
                <a:gd name="T13" fmla="*/ 0 60000 65536"/>
                <a:gd name="T14" fmla="*/ 0 60000 65536"/>
                <a:gd name="T15" fmla="*/ 0 w 64"/>
                <a:gd name="T16" fmla="*/ 0 h 43"/>
                <a:gd name="T17" fmla="*/ 64 w 64"/>
                <a:gd name="T18" fmla="*/ 43 h 43"/>
              </a:gdLst>
              <a:ahLst/>
              <a:cxnLst>
                <a:cxn ang="T10">
                  <a:pos x="T0" y="T1"/>
                </a:cxn>
                <a:cxn ang="T11">
                  <a:pos x="T2" y="T3"/>
                </a:cxn>
                <a:cxn ang="T12">
                  <a:pos x="T4" y="T5"/>
                </a:cxn>
                <a:cxn ang="T13">
                  <a:pos x="T6" y="T7"/>
                </a:cxn>
                <a:cxn ang="T14">
                  <a:pos x="T8" y="T9"/>
                </a:cxn>
              </a:cxnLst>
              <a:rect l="T15" t="T16" r="T17" b="T18"/>
              <a:pathLst>
                <a:path w="64" h="43">
                  <a:moveTo>
                    <a:pt x="4" y="43"/>
                  </a:moveTo>
                  <a:lnTo>
                    <a:pt x="64" y="25"/>
                  </a:lnTo>
                  <a:lnTo>
                    <a:pt x="0" y="0"/>
                  </a:lnTo>
                  <a:lnTo>
                    <a:pt x="4" y="43"/>
                  </a:lnTo>
                  <a:close/>
                </a:path>
              </a:pathLst>
            </a:custGeom>
            <a:solidFill>
              <a:srgbClr val="000000"/>
            </a:solidFill>
            <a:ln w="9525">
              <a:noFill/>
              <a:round/>
              <a:headEnd/>
              <a:tailEnd/>
            </a:ln>
          </p:spPr>
          <p:txBody>
            <a:bodyPr/>
            <a:lstStyle/>
            <a:p>
              <a:endParaRPr lang="zh-TW" altLang="en-US"/>
            </a:p>
          </p:txBody>
        </p:sp>
        <p:sp>
          <p:nvSpPr>
            <p:cNvPr id="25660" name="Freeform 54"/>
            <p:cNvSpPr>
              <a:spLocks/>
            </p:cNvSpPr>
            <p:nvPr/>
          </p:nvSpPr>
          <p:spPr bwMode="auto">
            <a:xfrm>
              <a:off x="2733" y="2897"/>
              <a:ext cx="75" cy="36"/>
            </a:xfrm>
            <a:custGeom>
              <a:avLst/>
              <a:gdLst>
                <a:gd name="T0" fmla="*/ 32 w 75"/>
                <a:gd name="T1" fmla="*/ 36 h 36"/>
                <a:gd name="T2" fmla="*/ 75 w 75"/>
                <a:gd name="T3" fmla="*/ 7 h 36"/>
                <a:gd name="T4" fmla="*/ 0 w 75"/>
                <a:gd name="T5" fmla="*/ 0 h 36"/>
                <a:gd name="T6" fmla="*/ 32 w 75"/>
                <a:gd name="T7" fmla="*/ 36 h 36"/>
                <a:gd name="T8" fmla="*/ 32 w 75"/>
                <a:gd name="T9" fmla="*/ 36 h 36"/>
                <a:gd name="T10" fmla="*/ 0 60000 65536"/>
                <a:gd name="T11" fmla="*/ 0 60000 65536"/>
                <a:gd name="T12" fmla="*/ 0 60000 65536"/>
                <a:gd name="T13" fmla="*/ 0 60000 65536"/>
                <a:gd name="T14" fmla="*/ 0 60000 65536"/>
                <a:gd name="T15" fmla="*/ 0 w 75"/>
                <a:gd name="T16" fmla="*/ 0 h 36"/>
                <a:gd name="T17" fmla="*/ 75 w 75"/>
                <a:gd name="T18" fmla="*/ 36 h 36"/>
              </a:gdLst>
              <a:ahLst/>
              <a:cxnLst>
                <a:cxn ang="T10">
                  <a:pos x="T0" y="T1"/>
                </a:cxn>
                <a:cxn ang="T11">
                  <a:pos x="T2" y="T3"/>
                </a:cxn>
                <a:cxn ang="T12">
                  <a:pos x="T4" y="T5"/>
                </a:cxn>
                <a:cxn ang="T13">
                  <a:pos x="T6" y="T7"/>
                </a:cxn>
                <a:cxn ang="T14">
                  <a:pos x="T8" y="T9"/>
                </a:cxn>
              </a:cxnLst>
              <a:rect l="T15" t="T16" r="T17" b="T18"/>
              <a:pathLst>
                <a:path w="75" h="36">
                  <a:moveTo>
                    <a:pt x="32" y="36"/>
                  </a:moveTo>
                  <a:lnTo>
                    <a:pt x="75" y="7"/>
                  </a:lnTo>
                  <a:lnTo>
                    <a:pt x="0" y="0"/>
                  </a:lnTo>
                  <a:lnTo>
                    <a:pt x="32" y="36"/>
                  </a:lnTo>
                  <a:close/>
                </a:path>
              </a:pathLst>
            </a:custGeom>
            <a:solidFill>
              <a:srgbClr val="000000"/>
            </a:solidFill>
            <a:ln w="9525">
              <a:noFill/>
              <a:round/>
              <a:headEnd/>
              <a:tailEnd/>
            </a:ln>
          </p:spPr>
          <p:txBody>
            <a:bodyPr/>
            <a:lstStyle/>
            <a:p>
              <a:endParaRPr lang="zh-TW" altLang="en-US"/>
            </a:p>
          </p:txBody>
        </p:sp>
        <p:sp>
          <p:nvSpPr>
            <p:cNvPr id="25661" name="Line 55"/>
            <p:cNvSpPr>
              <a:spLocks noChangeShapeType="1"/>
            </p:cNvSpPr>
            <p:nvPr/>
          </p:nvSpPr>
          <p:spPr bwMode="auto">
            <a:xfrm flipV="1">
              <a:off x="820" y="2897"/>
              <a:ext cx="1858" cy="955"/>
            </a:xfrm>
            <a:prstGeom prst="line">
              <a:avLst/>
            </a:prstGeom>
            <a:noFill/>
            <a:ln w="25400">
              <a:solidFill>
                <a:srgbClr val="000000"/>
              </a:solidFill>
              <a:round/>
              <a:headEnd/>
              <a:tailEnd/>
            </a:ln>
          </p:spPr>
          <p:txBody>
            <a:bodyPr/>
            <a:lstStyle/>
            <a:p>
              <a:endParaRPr lang="zh-TW" altLang="en-US"/>
            </a:p>
          </p:txBody>
        </p:sp>
        <p:sp>
          <p:nvSpPr>
            <p:cNvPr id="25662" name="Line 56"/>
            <p:cNvSpPr>
              <a:spLocks noChangeShapeType="1"/>
            </p:cNvSpPr>
            <p:nvPr/>
          </p:nvSpPr>
          <p:spPr bwMode="auto">
            <a:xfrm flipV="1">
              <a:off x="2095" y="2940"/>
              <a:ext cx="595" cy="912"/>
            </a:xfrm>
            <a:prstGeom prst="line">
              <a:avLst/>
            </a:prstGeom>
            <a:noFill/>
            <a:ln w="25400">
              <a:solidFill>
                <a:srgbClr val="000000"/>
              </a:solidFill>
              <a:round/>
              <a:headEnd/>
              <a:tailEnd/>
            </a:ln>
          </p:spPr>
          <p:txBody>
            <a:bodyPr/>
            <a:lstStyle/>
            <a:p>
              <a:endParaRPr lang="zh-TW" altLang="en-US"/>
            </a:p>
          </p:txBody>
        </p:sp>
        <p:sp>
          <p:nvSpPr>
            <p:cNvPr id="25663" name="Line 57"/>
            <p:cNvSpPr>
              <a:spLocks noChangeShapeType="1"/>
            </p:cNvSpPr>
            <p:nvPr/>
          </p:nvSpPr>
          <p:spPr bwMode="auto">
            <a:xfrm flipH="1" flipV="1">
              <a:off x="2749" y="2953"/>
              <a:ext cx="626" cy="899"/>
            </a:xfrm>
            <a:prstGeom prst="line">
              <a:avLst/>
            </a:prstGeom>
            <a:noFill/>
            <a:ln w="25400">
              <a:solidFill>
                <a:srgbClr val="000000"/>
              </a:solidFill>
              <a:round/>
              <a:headEnd/>
              <a:tailEnd/>
            </a:ln>
          </p:spPr>
          <p:txBody>
            <a:bodyPr/>
            <a:lstStyle/>
            <a:p>
              <a:endParaRPr lang="zh-TW" altLang="en-US"/>
            </a:p>
          </p:txBody>
        </p:sp>
        <p:sp>
          <p:nvSpPr>
            <p:cNvPr id="25664" name="Line 58"/>
            <p:cNvSpPr>
              <a:spLocks noChangeShapeType="1"/>
            </p:cNvSpPr>
            <p:nvPr/>
          </p:nvSpPr>
          <p:spPr bwMode="auto">
            <a:xfrm flipH="1" flipV="1">
              <a:off x="2769" y="2910"/>
              <a:ext cx="1886" cy="942"/>
            </a:xfrm>
            <a:prstGeom prst="line">
              <a:avLst/>
            </a:prstGeom>
            <a:noFill/>
            <a:ln w="25400">
              <a:solidFill>
                <a:srgbClr val="000000"/>
              </a:solidFill>
              <a:round/>
              <a:headEnd/>
              <a:tailEnd/>
            </a:ln>
          </p:spPr>
          <p:txBody>
            <a:bodyPr/>
            <a:lstStyle/>
            <a:p>
              <a:endParaRPr lang="zh-TW" altLang="en-US"/>
            </a:p>
          </p:txBody>
        </p:sp>
        <p:sp>
          <p:nvSpPr>
            <p:cNvPr id="25665" name="Freeform 59"/>
            <p:cNvSpPr>
              <a:spLocks/>
            </p:cNvSpPr>
            <p:nvPr/>
          </p:nvSpPr>
          <p:spPr bwMode="auto">
            <a:xfrm>
              <a:off x="3399" y="2888"/>
              <a:ext cx="67" cy="41"/>
            </a:xfrm>
            <a:custGeom>
              <a:avLst/>
              <a:gdLst>
                <a:gd name="T0" fmla="*/ 67 w 67"/>
                <a:gd name="T1" fmla="*/ 13 h 41"/>
                <a:gd name="T2" fmla="*/ 20 w 67"/>
                <a:gd name="T3" fmla="*/ 41 h 41"/>
                <a:gd name="T4" fmla="*/ 0 w 67"/>
                <a:gd name="T5" fmla="*/ 0 h 41"/>
                <a:gd name="T6" fmla="*/ 67 w 67"/>
                <a:gd name="T7" fmla="*/ 13 h 41"/>
                <a:gd name="T8" fmla="*/ 67 w 67"/>
                <a:gd name="T9" fmla="*/ 13 h 41"/>
                <a:gd name="T10" fmla="*/ 0 60000 65536"/>
                <a:gd name="T11" fmla="*/ 0 60000 65536"/>
                <a:gd name="T12" fmla="*/ 0 60000 65536"/>
                <a:gd name="T13" fmla="*/ 0 60000 65536"/>
                <a:gd name="T14" fmla="*/ 0 60000 65536"/>
                <a:gd name="T15" fmla="*/ 0 w 67"/>
                <a:gd name="T16" fmla="*/ 0 h 41"/>
                <a:gd name="T17" fmla="*/ 67 w 67"/>
                <a:gd name="T18" fmla="*/ 41 h 41"/>
              </a:gdLst>
              <a:ahLst/>
              <a:cxnLst>
                <a:cxn ang="T10">
                  <a:pos x="T0" y="T1"/>
                </a:cxn>
                <a:cxn ang="T11">
                  <a:pos x="T2" y="T3"/>
                </a:cxn>
                <a:cxn ang="T12">
                  <a:pos x="T4" y="T5"/>
                </a:cxn>
                <a:cxn ang="T13">
                  <a:pos x="T6" y="T7"/>
                </a:cxn>
                <a:cxn ang="T14">
                  <a:pos x="T8" y="T9"/>
                </a:cxn>
              </a:cxnLst>
              <a:rect l="T15" t="T16" r="T17" b="T18"/>
              <a:pathLst>
                <a:path w="67" h="41">
                  <a:moveTo>
                    <a:pt x="67" y="13"/>
                  </a:moveTo>
                  <a:lnTo>
                    <a:pt x="20" y="41"/>
                  </a:lnTo>
                  <a:lnTo>
                    <a:pt x="0" y="0"/>
                  </a:lnTo>
                  <a:lnTo>
                    <a:pt x="67" y="13"/>
                  </a:lnTo>
                  <a:close/>
                </a:path>
              </a:pathLst>
            </a:custGeom>
            <a:solidFill>
              <a:srgbClr val="000000"/>
            </a:solidFill>
            <a:ln w="9525">
              <a:noFill/>
              <a:round/>
              <a:headEnd/>
              <a:tailEnd/>
            </a:ln>
          </p:spPr>
          <p:txBody>
            <a:bodyPr/>
            <a:lstStyle/>
            <a:p>
              <a:endParaRPr lang="zh-TW" altLang="en-US"/>
            </a:p>
          </p:txBody>
        </p:sp>
        <p:sp>
          <p:nvSpPr>
            <p:cNvPr id="25666" name="Freeform 60"/>
            <p:cNvSpPr>
              <a:spLocks/>
            </p:cNvSpPr>
            <p:nvPr/>
          </p:nvSpPr>
          <p:spPr bwMode="auto">
            <a:xfrm>
              <a:off x="3371" y="2926"/>
              <a:ext cx="63" cy="41"/>
            </a:xfrm>
            <a:custGeom>
              <a:avLst/>
              <a:gdLst>
                <a:gd name="T0" fmla="*/ 63 w 63"/>
                <a:gd name="T1" fmla="*/ 32 h 41"/>
                <a:gd name="T2" fmla="*/ 0 w 63"/>
                <a:gd name="T3" fmla="*/ 41 h 41"/>
                <a:gd name="T4" fmla="*/ 16 w 63"/>
                <a:gd name="T5" fmla="*/ 0 h 41"/>
                <a:gd name="T6" fmla="*/ 63 w 63"/>
                <a:gd name="T7" fmla="*/ 32 h 41"/>
                <a:gd name="T8" fmla="*/ 63 w 63"/>
                <a:gd name="T9" fmla="*/ 32 h 41"/>
                <a:gd name="T10" fmla="*/ 0 60000 65536"/>
                <a:gd name="T11" fmla="*/ 0 60000 65536"/>
                <a:gd name="T12" fmla="*/ 0 60000 65536"/>
                <a:gd name="T13" fmla="*/ 0 60000 65536"/>
                <a:gd name="T14" fmla="*/ 0 60000 65536"/>
                <a:gd name="T15" fmla="*/ 0 w 63"/>
                <a:gd name="T16" fmla="*/ 0 h 41"/>
                <a:gd name="T17" fmla="*/ 63 w 63"/>
                <a:gd name="T18" fmla="*/ 41 h 41"/>
              </a:gdLst>
              <a:ahLst/>
              <a:cxnLst>
                <a:cxn ang="T10">
                  <a:pos x="T0" y="T1"/>
                </a:cxn>
                <a:cxn ang="T11">
                  <a:pos x="T2" y="T3"/>
                </a:cxn>
                <a:cxn ang="T12">
                  <a:pos x="T4" y="T5"/>
                </a:cxn>
                <a:cxn ang="T13">
                  <a:pos x="T6" y="T7"/>
                </a:cxn>
                <a:cxn ang="T14">
                  <a:pos x="T8" y="T9"/>
                </a:cxn>
              </a:cxnLst>
              <a:rect l="T15" t="T16" r="T17" b="T18"/>
              <a:pathLst>
                <a:path w="63" h="41">
                  <a:moveTo>
                    <a:pt x="63" y="32"/>
                  </a:moveTo>
                  <a:lnTo>
                    <a:pt x="0" y="41"/>
                  </a:lnTo>
                  <a:lnTo>
                    <a:pt x="16" y="0"/>
                  </a:lnTo>
                  <a:lnTo>
                    <a:pt x="63" y="32"/>
                  </a:lnTo>
                  <a:close/>
                </a:path>
              </a:pathLst>
            </a:custGeom>
            <a:solidFill>
              <a:srgbClr val="000000"/>
            </a:solidFill>
            <a:ln w="9525">
              <a:noFill/>
              <a:round/>
              <a:headEnd/>
              <a:tailEnd/>
            </a:ln>
          </p:spPr>
          <p:txBody>
            <a:bodyPr/>
            <a:lstStyle/>
            <a:p>
              <a:endParaRPr lang="zh-TW" altLang="en-US"/>
            </a:p>
          </p:txBody>
        </p:sp>
        <p:sp>
          <p:nvSpPr>
            <p:cNvPr id="25667" name="Freeform 61"/>
            <p:cNvSpPr>
              <a:spLocks/>
            </p:cNvSpPr>
            <p:nvPr/>
          </p:nvSpPr>
          <p:spPr bwMode="auto">
            <a:xfrm>
              <a:off x="3288" y="2931"/>
              <a:ext cx="59" cy="43"/>
            </a:xfrm>
            <a:custGeom>
              <a:avLst/>
              <a:gdLst>
                <a:gd name="T0" fmla="*/ 55 w 59"/>
                <a:gd name="T1" fmla="*/ 43 h 43"/>
                <a:gd name="T2" fmla="*/ 0 w 59"/>
                <a:gd name="T3" fmla="*/ 25 h 43"/>
                <a:gd name="T4" fmla="*/ 59 w 59"/>
                <a:gd name="T5" fmla="*/ 0 h 43"/>
                <a:gd name="T6" fmla="*/ 59 w 59"/>
                <a:gd name="T7" fmla="*/ 43 h 43"/>
                <a:gd name="T8" fmla="*/ 59 w 59"/>
                <a:gd name="T9" fmla="*/ 43 h 43"/>
                <a:gd name="T10" fmla="*/ 55 w 59"/>
                <a:gd name="T11" fmla="*/ 43 h 43"/>
                <a:gd name="T12" fmla="*/ 0 60000 65536"/>
                <a:gd name="T13" fmla="*/ 0 60000 65536"/>
                <a:gd name="T14" fmla="*/ 0 60000 65536"/>
                <a:gd name="T15" fmla="*/ 0 60000 65536"/>
                <a:gd name="T16" fmla="*/ 0 60000 65536"/>
                <a:gd name="T17" fmla="*/ 0 60000 65536"/>
                <a:gd name="T18" fmla="*/ 0 w 59"/>
                <a:gd name="T19" fmla="*/ 0 h 43"/>
                <a:gd name="T20" fmla="*/ 59 w 59"/>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9" h="43">
                  <a:moveTo>
                    <a:pt x="55" y="43"/>
                  </a:moveTo>
                  <a:lnTo>
                    <a:pt x="0" y="25"/>
                  </a:lnTo>
                  <a:lnTo>
                    <a:pt x="59" y="0"/>
                  </a:lnTo>
                  <a:lnTo>
                    <a:pt x="59" y="43"/>
                  </a:lnTo>
                  <a:lnTo>
                    <a:pt x="55" y="43"/>
                  </a:lnTo>
                  <a:close/>
                </a:path>
              </a:pathLst>
            </a:custGeom>
            <a:solidFill>
              <a:srgbClr val="000000"/>
            </a:solidFill>
            <a:ln w="9525">
              <a:noFill/>
              <a:round/>
              <a:headEnd/>
              <a:tailEnd/>
            </a:ln>
          </p:spPr>
          <p:txBody>
            <a:bodyPr/>
            <a:lstStyle/>
            <a:p>
              <a:endParaRPr lang="zh-TW" altLang="en-US"/>
            </a:p>
          </p:txBody>
        </p:sp>
        <p:sp>
          <p:nvSpPr>
            <p:cNvPr id="25668" name="Freeform 62"/>
            <p:cNvSpPr>
              <a:spLocks/>
            </p:cNvSpPr>
            <p:nvPr/>
          </p:nvSpPr>
          <p:spPr bwMode="auto">
            <a:xfrm>
              <a:off x="3240" y="2910"/>
              <a:ext cx="72" cy="39"/>
            </a:xfrm>
            <a:custGeom>
              <a:avLst/>
              <a:gdLst>
                <a:gd name="T0" fmla="*/ 36 w 72"/>
                <a:gd name="T1" fmla="*/ 37 h 39"/>
                <a:gd name="T2" fmla="*/ 0 w 72"/>
                <a:gd name="T3" fmla="*/ 7 h 39"/>
                <a:gd name="T4" fmla="*/ 72 w 72"/>
                <a:gd name="T5" fmla="*/ 0 h 39"/>
                <a:gd name="T6" fmla="*/ 40 w 72"/>
                <a:gd name="T7" fmla="*/ 39 h 39"/>
                <a:gd name="T8" fmla="*/ 40 w 72"/>
                <a:gd name="T9" fmla="*/ 39 h 39"/>
                <a:gd name="T10" fmla="*/ 36 w 72"/>
                <a:gd name="T11" fmla="*/ 37 h 39"/>
                <a:gd name="T12" fmla="*/ 0 60000 65536"/>
                <a:gd name="T13" fmla="*/ 0 60000 65536"/>
                <a:gd name="T14" fmla="*/ 0 60000 65536"/>
                <a:gd name="T15" fmla="*/ 0 60000 65536"/>
                <a:gd name="T16" fmla="*/ 0 60000 65536"/>
                <a:gd name="T17" fmla="*/ 0 60000 65536"/>
                <a:gd name="T18" fmla="*/ 0 w 72"/>
                <a:gd name="T19" fmla="*/ 0 h 39"/>
                <a:gd name="T20" fmla="*/ 72 w 7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72" h="39">
                  <a:moveTo>
                    <a:pt x="36" y="37"/>
                  </a:moveTo>
                  <a:lnTo>
                    <a:pt x="0" y="7"/>
                  </a:lnTo>
                  <a:lnTo>
                    <a:pt x="72" y="0"/>
                  </a:lnTo>
                  <a:lnTo>
                    <a:pt x="40" y="39"/>
                  </a:lnTo>
                  <a:lnTo>
                    <a:pt x="36" y="37"/>
                  </a:lnTo>
                  <a:close/>
                </a:path>
              </a:pathLst>
            </a:custGeom>
            <a:solidFill>
              <a:srgbClr val="000000"/>
            </a:solidFill>
            <a:ln w="9525">
              <a:noFill/>
              <a:round/>
              <a:headEnd/>
              <a:tailEnd/>
            </a:ln>
          </p:spPr>
          <p:txBody>
            <a:bodyPr/>
            <a:lstStyle/>
            <a:p>
              <a:endParaRPr lang="zh-TW" altLang="en-US"/>
            </a:p>
          </p:txBody>
        </p:sp>
        <p:sp>
          <p:nvSpPr>
            <p:cNvPr id="25669" name="Line 63"/>
            <p:cNvSpPr>
              <a:spLocks noChangeShapeType="1"/>
            </p:cNvSpPr>
            <p:nvPr/>
          </p:nvSpPr>
          <p:spPr bwMode="auto">
            <a:xfrm flipV="1">
              <a:off x="1457" y="2924"/>
              <a:ext cx="1823" cy="928"/>
            </a:xfrm>
            <a:prstGeom prst="line">
              <a:avLst/>
            </a:prstGeom>
            <a:noFill/>
            <a:ln w="25400">
              <a:solidFill>
                <a:srgbClr val="000000"/>
              </a:solidFill>
              <a:round/>
              <a:headEnd/>
              <a:tailEnd/>
            </a:ln>
          </p:spPr>
          <p:txBody>
            <a:bodyPr/>
            <a:lstStyle/>
            <a:p>
              <a:endParaRPr lang="zh-TW" altLang="en-US"/>
            </a:p>
          </p:txBody>
        </p:sp>
        <p:sp>
          <p:nvSpPr>
            <p:cNvPr id="25670" name="Line 64"/>
            <p:cNvSpPr>
              <a:spLocks noChangeShapeType="1"/>
            </p:cNvSpPr>
            <p:nvPr/>
          </p:nvSpPr>
          <p:spPr bwMode="auto">
            <a:xfrm flipV="1">
              <a:off x="2737" y="2953"/>
              <a:ext cx="590" cy="899"/>
            </a:xfrm>
            <a:prstGeom prst="line">
              <a:avLst/>
            </a:prstGeom>
            <a:noFill/>
            <a:ln w="25400">
              <a:solidFill>
                <a:srgbClr val="000000"/>
              </a:solidFill>
              <a:round/>
              <a:headEnd/>
              <a:tailEnd/>
            </a:ln>
          </p:spPr>
          <p:txBody>
            <a:bodyPr/>
            <a:lstStyle/>
            <a:p>
              <a:endParaRPr lang="zh-TW" altLang="en-US"/>
            </a:p>
          </p:txBody>
        </p:sp>
        <p:sp>
          <p:nvSpPr>
            <p:cNvPr id="25671" name="Line 65"/>
            <p:cNvSpPr>
              <a:spLocks noChangeShapeType="1"/>
            </p:cNvSpPr>
            <p:nvPr/>
          </p:nvSpPr>
          <p:spPr bwMode="auto">
            <a:xfrm flipH="1" flipV="1">
              <a:off x="3399" y="2949"/>
              <a:ext cx="618" cy="903"/>
            </a:xfrm>
            <a:prstGeom prst="line">
              <a:avLst/>
            </a:prstGeom>
            <a:noFill/>
            <a:ln w="25400">
              <a:solidFill>
                <a:srgbClr val="000000"/>
              </a:solidFill>
              <a:round/>
              <a:headEnd/>
              <a:tailEnd/>
            </a:ln>
          </p:spPr>
          <p:txBody>
            <a:bodyPr/>
            <a:lstStyle/>
            <a:p>
              <a:endParaRPr lang="zh-TW" altLang="en-US"/>
            </a:p>
          </p:txBody>
        </p:sp>
        <p:sp>
          <p:nvSpPr>
            <p:cNvPr id="25672" name="Line 66"/>
            <p:cNvSpPr>
              <a:spLocks noChangeShapeType="1"/>
            </p:cNvSpPr>
            <p:nvPr/>
          </p:nvSpPr>
          <p:spPr bwMode="auto">
            <a:xfrm flipH="1" flipV="1">
              <a:off x="3426" y="2906"/>
              <a:ext cx="1870" cy="946"/>
            </a:xfrm>
            <a:prstGeom prst="line">
              <a:avLst/>
            </a:prstGeom>
            <a:noFill/>
            <a:ln w="25400">
              <a:solidFill>
                <a:srgbClr val="000000"/>
              </a:solidFill>
              <a:round/>
              <a:headEnd/>
              <a:tailEnd/>
            </a:ln>
          </p:spPr>
          <p:txBody>
            <a:bodyPr/>
            <a:lstStyle/>
            <a:p>
              <a:endParaRPr lang="zh-TW" altLang="en-US"/>
            </a:p>
          </p:txBody>
        </p:sp>
        <p:sp>
          <p:nvSpPr>
            <p:cNvPr id="25673" name="Freeform 67"/>
            <p:cNvSpPr>
              <a:spLocks/>
            </p:cNvSpPr>
            <p:nvPr/>
          </p:nvSpPr>
          <p:spPr bwMode="auto">
            <a:xfrm>
              <a:off x="788" y="3834"/>
              <a:ext cx="67" cy="39"/>
            </a:xfrm>
            <a:custGeom>
              <a:avLst/>
              <a:gdLst>
                <a:gd name="T0" fmla="*/ 32 w 67"/>
                <a:gd name="T1" fmla="*/ 39 h 39"/>
                <a:gd name="T2" fmla="*/ 39 w 67"/>
                <a:gd name="T3" fmla="*/ 39 h 39"/>
                <a:gd name="T4" fmla="*/ 43 w 67"/>
                <a:gd name="T5" fmla="*/ 39 h 39"/>
                <a:gd name="T6" fmla="*/ 47 w 67"/>
                <a:gd name="T7" fmla="*/ 36 h 39"/>
                <a:gd name="T8" fmla="*/ 51 w 67"/>
                <a:gd name="T9" fmla="*/ 34 h 39"/>
                <a:gd name="T10" fmla="*/ 55 w 67"/>
                <a:gd name="T11" fmla="*/ 34 h 39"/>
                <a:gd name="T12" fmla="*/ 59 w 67"/>
                <a:gd name="T13" fmla="*/ 32 h 39"/>
                <a:gd name="T14" fmla="*/ 63 w 67"/>
                <a:gd name="T15" fmla="*/ 27 h 39"/>
                <a:gd name="T16" fmla="*/ 63 w 67"/>
                <a:gd name="T17" fmla="*/ 25 h 39"/>
                <a:gd name="T18" fmla="*/ 63 w 67"/>
                <a:gd name="T19" fmla="*/ 23 h 39"/>
                <a:gd name="T20" fmla="*/ 67 w 67"/>
                <a:gd name="T21" fmla="*/ 21 h 39"/>
                <a:gd name="T22" fmla="*/ 63 w 67"/>
                <a:gd name="T23" fmla="*/ 16 h 39"/>
                <a:gd name="T24" fmla="*/ 63 w 67"/>
                <a:gd name="T25" fmla="*/ 14 h 39"/>
                <a:gd name="T26" fmla="*/ 63 w 67"/>
                <a:gd name="T27" fmla="*/ 12 h 39"/>
                <a:gd name="T28" fmla="*/ 59 w 67"/>
                <a:gd name="T29" fmla="*/ 9 h 39"/>
                <a:gd name="T30" fmla="*/ 55 w 67"/>
                <a:gd name="T31" fmla="*/ 7 h 39"/>
                <a:gd name="T32" fmla="*/ 51 w 67"/>
                <a:gd name="T33" fmla="*/ 5 h 39"/>
                <a:gd name="T34" fmla="*/ 47 w 67"/>
                <a:gd name="T35" fmla="*/ 3 h 39"/>
                <a:gd name="T36" fmla="*/ 43 w 67"/>
                <a:gd name="T37" fmla="*/ 3 h 39"/>
                <a:gd name="T38" fmla="*/ 39 w 67"/>
                <a:gd name="T39" fmla="*/ 0 h 39"/>
                <a:gd name="T40" fmla="*/ 32 w 67"/>
                <a:gd name="T41" fmla="*/ 0 h 39"/>
                <a:gd name="T42" fmla="*/ 28 w 67"/>
                <a:gd name="T43" fmla="*/ 0 h 39"/>
                <a:gd name="T44" fmla="*/ 24 w 67"/>
                <a:gd name="T45" fmla="*/ 3 h 39"/>
                <a:gd name="T46" fmla="*/ 16 w 67"/>
                <a:gd name="T47" fmla="*/ 3 h 39"/>
                <a:gd name="T48" fmla="*/ 12 w 67"/>
                <a:gd name="T49" fmla="*/ 5 h 39"/>
                <a:gd name="T50" fmla="*/ 8 w 67"/>
                <a:gd name="T51" fmla="*/ 7 h 39"/>
                <a:gd name="T52" fmla="*/ 8 w 67"/>
                <a:gd name="T53" fmla="*/ 9 h 39"/>
                <a:gd name="T54" fmla="*/ 4 w 67"/>
                <a:gd name="T55" fmla="*/ 12 h 39"/>
                <a:gd name="T56" fmla="*/ 0 w 67"/>
                <a:gd name="T57" fmla="*/ 14 h 39"/>
                <a:gd name="T58" fmla="*/ 0 w 67"/>
                <a:gd name="T59" fmla="*/ 16 h 39"/>
                <a:gd name="T60" fmla="*/ 0 w 67"/>
                <a:gd name="T61" fmla="*/ 21 h 39"/>
                <a:gd name="T62" fmla="*/ 0 w 67"/>
                <a:gd name="T63" fmla="*/ 23 h 39"/>
                <a:gd name="T64" fmla="*/ 0 w 67"/>
                <a:gd name="T65" fmla="*/ 25 h 39"/>
                <a:gd name="T66" fmla="*/ 4 w 67"/>
                <a:gd name="T67" fmla="*/ 27 h 39"/>
                <a:gd name="T68" fmla="*/ 8 w 67"/>
                <a:gd name="T69" fmla="*/ 32 h 39"/>
                <a:gd name="T70" fmla="*/ 8 w 67"/>
                <a:gd name="T71" fmla="*/ 34 h 39"/>
                <a:gd name="T72" fmla="*/ 12 w 67"/>
                <a:gd name="T73" fmla="*/ 34 h 39"/>
                <a:gd name="T74" fmla="*/ 16 w 67"/>
                <a:gd name="T75" fmla="*/ 36 h 39"/>
                <a:gd name="T76" fmla="*/ 24 w 67"/>
                <a:gd name="T77" fmla="*/ 39 h 39"/>
                <a:gd name="T78" fmla="*/ 28 w 67"/>
                <a:gd name="T79" fmla="*/ 39 h 39"/>
                <a:gd name="T80" fmla="*/ 32 w 67"/>
                <a:gd name="T81" fmla="*/ 39 h 39"/>
                <a:gd name="T82" fmla="*/ 32 w 67"/>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39"/>
                <a:gd name="T128" fmla="*/ 67 w 67"/>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39">
                  <a:moveTo>
                    <a:pt x="32" y="39"/>
                  </a:moveTo>
                  <a:lnTo>
                    <a:pt x="39" y="39"/>
                  </a:lnTo>
                  <a:lnTo>
                    <a:pt x="43" y="39"/>
                  </a:lnTo>
                  <a:lnTo>
                    <a:pt x="47" y="36"/>
                  </a:lnTo>
                  <a:lnTo>
                    <a:pt x="51" y="34"/>
                  </a:lnTo>
                  <a:lnTo>
                    <a:pt x="55" y="34"/>
                  </a:lnTo>
                  <a:lnTo>
                    <a:pt x="59" y="32"/>
                  </a:lnTo>
                  <a:lnTo>
                    <a:pt x="63" y="27"/>
                  </a:lnTo>
                  <a:lnTo>
                    <a:pt x="63" y="25"/>
                  </a:lnTo>
                  <a:lnTo>
                    <a:pt x="63" y="23"/>
                  </a:lnTo>
                  <a:lnTo>
                    <a:pt x="67" y="21"/>
                  </a:lnTo>
                  <a:lnTo>
                    <a:pt x="63" y="16"/>
                  </a:lnTo>
                  <a:lnTo>
                    <a:pt x="63" y="14"/>
                  </a:lnTo>
                  <a:lnTo>
                    <a:pt x="63" y="12"/>
                  </a:lnTo>
                  <a:lnTo>
                    <a:pt x="59" y="9"/>
                  </a:lnTo>
                  <a:lnTo>
                    <a:pt x="55" y="7"/>
                  </a:lnTo>
                  <a:lnTo>
                    <a:pt x="51" y="5"/>
                  </a:lnTo>
                  <a:lnTo>
                    <a:pt x="47" y="3"/>
                  </a:lnTo>
                  <a:lnTo>
                    <a:pt x="43" y="3"/>
                  </a:lnTo>
                  <a:lnTo>
                    <a:pt x="39" y="0"/>
                  </a:lnTo>
                  <a:lnTo>
                    <a:pt x="32" y="0"/>
                  </a:lnTo>
                  <a:lnTo>
                    <a:pt x="28" y="0"/>
                  </a:lnTo>
                  <a:lnTo>
                    <a:pt x="24" y="3"/>
                  </a:lnTo>
                  <a:lnTo>
                    <a:pt x="16" y="3"/>
                  </a:lnTo>
                  <a:lnTo>
                    <a:pt x="12" y="5"/>
                  </a:lnTo>
                  <a:lnTo>
                    <a:pt x="8" y="7"/>
                  </a:lnTo>
                  <a:lnTo>
                    <a:pt x="8" y="9"/>
                  </a:lnTo>
                  <a:lnTo>
                    <a:pt x="4" y="12"/>
                  </a:lnTo>
                  <a:lnTo>
                    <a:pt x="0" y="14"/>
                  </a:lnTo>
                  <a:lnTo>
                    <a:pt x="0" y="16"/>
                  </a:lnTo>
                  <a:lnTo>
                    <a:pt x="0" y="21"/>
                  </a:lnTo>
                  <a:lnTo>
                    <a:pt x="0" y="23"/>
                  </a:lnTo>
                  <a:lnTo>
                    <a:pt x="0" y="25"/>
                  </a:lnTo>
                  <a:lnTo>
                    <a:pt x="4" y="27"/>
                  </a:lnTo>
                  <a:lnTo>
                    <a:pt x="8" y="32"/>
                  </a:lnTo>
                  <a:lnTo>
                    <a:pt x="8" y="34"/>
                  </a:lnTo>
                  <a:lnTo>
                    <a:pt x="12" y="34"/>
                  </a:lnTo>
                  <a:lnTo>
                    <a:pt x="16" y="36"/>
                  </a:lnTo>
                  <a:lnTo>
                    <a:pt x="24" y="39"/>
                  </a:lnTo>
                  <a:lnTo>
                    <a:pt x="28" y="39"/>
                  </a:lnTo>
                  <a:lnTo>
                    <a:pt x="32" y="39"/>
                  </a:lnTo>
                  <a:close/>
                </a:path>
              </a:pathLst>
            </a:custGeom>
            <a:solidFill>
              <a:srgbClr val="000000"/>
            </a:solidFill>
            <a:ln w="9525">
              <a:noFill/>
              <a:round/>
              <a:headEnd/>
              <a:tailEnd/>
            </a:ln>
          </p:spPr>
          <p:txBody>
            <a:bodyPr/>
            <a:lstStyle/>
            <a:p>
              <a:endParaRPr lang="zh-TW" altLang="en-US"/>
            </a:p>
          </p:txBody>
        </p:sp>
        <p:sp>
          <p:nvSpPr>
            <p:cNvPr id="25674" name="Freeform 68"/>
            <p:cNvSpPr>
              <a:spLocks/>
            </p:cNvSpPr>
            <p:nvPr/>
          </p:nvSpPr>
          <p:spPr bwMode="auto">
            <a:xfrm>
              <a:off x="1426" y="3834"/>
              <a:ext cx="67" cy="39"/>
            </a:xfrm>
            <a:custGeom>
              <a:avLst/>
              <a:gdLst>
                <a:gd name="T0" fmla="*/ 31 w 67"/>
                <a:gd name="T1" fmla="*/ 39 h 39"/>
                <a:gd name="T2" fmla="*/ 39 w 67"/>
                <a:gd name="T3" fmla="*/ 39 h 39"/>
                <a:gd name="T4" fmla="*/ 43 w 67"/>
                <a:gd name="T5" fmla="*/ 39 h 39"/>
                <a:gd name="T6" fmla="*/ 51 w 67"/>
                <a:gd name="T7" fmla="*/ 36 h 39"/>
                <a:gd name="T8" fmla="*/ 55 w 67"/>
                <a:gd name="T9" fmla="*/ 34 h 39"/>
                <a:gd name="T10" fmla="*/ 59 w 67"/>
                <a:gd name="T11" fmla="*/ 34 h 39"/>
                <a:gd name="T12" fmla="*/ 59 w 67"/>
                <a:gd name="T13" fmla="*/ 32 h 39"/>
                <a:gd name="T14" fmla="*/ 63 w 67"/>
                <a:gd name="T15" fmla="*/ 27 h 39"/>
                <a:gd name="T16" fmla="*/ 67 w 67"/>
                <a:gd name="T17" fmla="*/ 25 h 39"/>
                <a:gd name="T18" fmla="*/ 67 w 67"/>
                <a:gd name="T19" fmla="*/ 23 h 39"/>
                <a:gd name="T20" fmla="*/ 67 w 67"/>
                <a:gd name="T21" fmla="*/ 21 h 39"/>
                <a:gd name="T22" fmla="*/ 67 w 67"/>
                <a:gd name="T23" fmla="*/ 16 h 39"/>
                <a:gd name="T24" fmla="*/ 67 w 67"/>
                <a:gd name="T25" fmla="*/ 14 h 39"/>
                <a:gd name="T26" fmla="*/ 63 w 67"/>
                <a:gd name="T27" fmla="*/ 12 h 39"/>
                <a:gd name="T28" fmla="*/ 59 w 67"/>
                <a:gd name="T29" fmla="*/ 9 h 39"/>
                <a:gd name="T30" fmla="*/ 59 w 67"/>
                <a:gd name="T31" fmla="*/ 7 h 39"/>
                <a:gd name="T32" fmla="*/ 55 w 67"/>
                <a:gd name="T33" fmla="*/ 5 h 39"/>
                <a:gd name="T34" fmla="*/ 51 w 67"/>
                <a:gd name="T35" fmla="*/ 3 h 39"/>
                <a:gd name="T36" fmla="*/ 43 w 67"/>
                <a:gd name="T37" fmla="*/ 3 h 39"/>
                <a:gd name="T38" fmla="*/ 39 w 67"/>
                <a:gd name="T39" fmla="*/ 0 h 39"/>
                <a:gd name="T40" fmla="*/ 35 w 67"/>
                <a:gd name="T41" fmla="*/ 0 h 39"/>
                <a:gd name="T42" fmla="*/ 27 w 67"/>
                <a:gd name="T43" fmla="*/ 0 h 39"/>
                <a:gd name="T44" fmla="*/ 23 w 67"/>
                <a:gd name="T45" fmla="*/ 3 h 39"/>
                <a:gd name="T46" fmla="*/ 20 w 67"/>
                <a:gd name="T47" fmla="*/ 3 h 39"/>
                <a:gd name="T48" fmla="*/ 16 w 67"/>
                <a:gd name="T49" fmla="*/ 5 h 39"/>
                <a:gd name="T50" fmla="*/ 12 w 67"/>
                <a:gd name="T51" fmla="*/ 7 h 39"/>
                <a:gd name="T52" fmla="*/ 8 w 67"/>
                <a:gd name="T53" fmla="*/ 9 h 39"/>
                <a:gd name="T54" fmla="*/ 4 w 67"/>
                <a:gd name="T55" fmla="*/ 12 h 39"/>
                <a:gd name="T56" fmla="*/ 4 w 67"/>
                <a:gd name="T57" fmla="*/ 14 h 39"/>
                <a:gd name="T58" fmla="*/ 0 w 67"/>
                <a:gd name="T59" fmla="*/ 16 h 39"/>
                <a:gd name="T60" fmla="*/ 0 w 67"/>
                <a:gd name="T61" fmla="*/ 21 h 39"/>
                <a:gd name="T62" fmla="*/ 0 w 67"/>
                <a:gd name="T63" fmla="*/ 23 h 39"/>
                <a:gd name="T64" fmla="*/ 4 w 67"/>
                <a:gd name="T65" fmla="*/ 25 h 39"/>
                <a:gd name="T66" fmla="*/ 4 w 67"/>
                <a:gd name="T67" fmla="*/ 27 h 39"/>
                <a:gd name="T68" fmla="*/ 8 w 67"/>
                <a:gd name="T69" fmla="*/ 32 h 39"/>
                <a:gd name="T70" fmla="*/ 12 w 67"/>
                <a:gd name="T71" fmla="*/ 34 h 39"/>
                <a:gd name="T72" fmla="*/ 16 w 67"/>
                <a:gd name="T73" fmla="*/ 34 h 39"/>
                <a:gd name="T74" fmla="*/ 20 w 67"/>
                <a:gd name="T75" fmla="*/ 36 h 39"/>
                <a:gd name="T76" fmla="*/ 23 w 67"/>
                <a:gd name="T77" fmla="*/ 39 h 39"/>
                <a:gd name="T78" fmla="*/ 27 w 67"/>
                <a:gd name="T79" fmla="*/ 39 h 39"/>
                <a:gd name="T80" fmla="*/ 35 w 67"/>
                <a:gd name="T81" fmla="*/ 39 h 39"/>
                <a:gd name="T82" fmla="*/ 35 w 67"/>
                <a:gd name="T83" fmla="*/ 39 h 39"/>
                <a:gd name="T84" fmla="*/ 31 w 67"/>
                <a:gd name="T85" fmla="*/ 39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39"/>
                <a:gd name="T131" fmla="*/ 67 w 67"/>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39">
                  <a:moveTo>
                    <a:pt x="31" y="39"/>
                  </a:moveTo>
                  <a:lnTo>
                    <a:pt x="39" y="39"/>
                  </a:lnTo>
                  <a:lnTo>
                    <a:pt x="43" y="39"/>
                  </a:lnTo>
                  <a:lnTo>
                    <a:pt x="51" y="36"/>
                  </a:lnTo>
                  <a:lnTo>
                    <a:pt x="55" y="34"/>
                  </a:lnTo>
                  <a:lnTo>
                    <a:pt x="59" y="34"/>
                  </a:lnTo>
                  <a:lnTo>
                    <a:pt x="59" y="32"/>
                  </a:lnTo>
                  <a:lnTo>
                    <a:pt x="63" y="27"/>
                  </a:lnTo>
                  <a:lnTo>
                    <a:pt x="67" y="25"/>
                  </a:lnTo>
                  <a:lnTo>
                    <a:pt x="67" y="23"/>
                  </a:lnTo>
                  <a:lnTo>
                    <a:pt x="67" y="21"/>
                  </a:lnTo>
                  <a:lnTo>
                    <a:pt x="67" y="16"/>
                  </a:lnTo>
                  <a:lnTo>
                    <a:pt x="67" y="14"/>
                  </a:lnTo>
                  <a:lnTo>
                    <a:pt x="63" y="12"/>
                  </a:lnTo>
                  <a:lnTo>
                    <a:pt x="59" y="9"/>
                  </a:lnTo>
                  <a:lnTo>
                    <a:pt x="59" y="7"/>
                  </a:lnTo>
                  <a:lnTo>
                    <a:pt x="55" y="5"/>
                  </a:lnTo>
                  <a:lnTo>
                    <a:pt x="51" y="3"/>
                  </a:lnTo>
                  <a:lnTo>
                    <a:pt x="43" y="3"/>
                  </a:lnTo>
                  <a:lnTo>
                    <a:pt x="39" y="0"/>
                  </a:lnTo>
                  <a:lnTo>
                    <a:pt x="35" y="0"/>
                  </a:lnTo>
                  <a:lnTo>
                    <a:pt x="27" y="0"/>
                  </a:lnTo>
                  <a:lnTo>
                    <a:pt x="23" y="3"/>
                  </a:lnTo>
                  <a:lnTo>
                    <a:pt x="20" y="3"/>
                  </a:lnTo>
                  <a:lnTo>
                    <a:pt x="16" y="5"/>
                  </a:lnTo>
                  <a:lnTo>
                    <a:pt x="12" y="7"/>
                  </a:lnTo>
                  <a:lnTo>
                    <a:pt x="8" y="9"/>
                  </a:lnTo>
                  <a:lnTo>
                    <a:pt x="4" y="12"/>
                  </a:lnTo>
                  <a:lnTo>
                    <a:pt x="4" y="14"/>
                  </a:lnTo>
                  <a:lnTo>
                    <a:pt x="0" y="16"/>
                  </a:lnTo>
                  <a:lnTo>
                    <a:pt x="0" y="21"/>
                  </a:lnTo>
                  <a:lnTo>
                    <a:pt x="0" y="23"/>
                  </a:lnTo>
                  <a:lnTo>
                    <a:pt x="4" y="25"/>
                  </a:lnTo>
                  <a:lnTo>
                    <a:pt x="4" y="27"/>
                  </a:lnTo>
                  <a:lnTo>
                    <a:pt x="8" y="32"/>
                  </a:lnTo>
                  <a:lnTo>
                    <a:pt x="12" y="34"/>
                  </a:lnTo>
                  <a:lnTo>
                    <a:pt x="16" y="34"/>
                  </a:lnTo>
                  <a:lnTo>
                    <a:pt x="20" y="36"/>
                  </a:lnTo>
                  <a:lnTo>
                    <a:pt x="23" y="39"/>
                  </a:lnTo>
                  <a:lnTo>
                    <a:pt x="27" y="39"/>
                  </a:lnTo>
                  <a:lnTo>
                    <a:pt x="35" y="39"/>
                  </a:lnTo>
                  <a:lnTo>
                    <a:pt x="31" y="39"/>
                  </a:lnTo>
                  <a:close/>
                </a:path>
              </a:pathLst>
            </a:custGeom>
            <a:solidFill>
              <a:srgbClr val="000000"/>
            </a:solidFill>
            <a:ln w="9525">
              <a:noFill/>
              <a:round/>
              <a:headEnd/>
              <a:tailEnd/>
            </a:ln>
          </p:spPr>
          <p:txBody>
            <a:bodyPr/>
            <a:lstStyle/>
            <a:p>
              <a:endParaRPr lang="zh-TW" altLang="en-US"/>
            </a:p>
          </p:txBody>
        </p:sp>
        <p:sp>
          <p:nvSpPr>
            <p:cNvPr id="25675" name="Freeform 69"/>
            <p:cNvSpPr>
              <a:spLocks/>
            </p:cNvSpPr>
            <p:nvPr/>
          </p:nvSpPr>
          <p:spPr bwMode="auto">
            <a:xfrm>
              <a:off x="2068" y="3834"/>
              <a:ext cx="63" cy="39"/>
            </a:xfrm>
            <a:custGeom>
              <a:avLst/>
              <a:gdLst>
                <a:gd name="T0" fmla="*/ 31 w 63"/>
                <a:gd name="T1" fmla="*/ 39 h 39"/>
                <a:gd name="T2" fmla="*/ 39 w 63"/>
                <a:gd name="T3" fmla="*/ 39 h 39"/>
                <a:gd name="T4" fmla="*/ 43 w 63"/>
                <a:gd name="T5" fmla="*/ 39 h 39"/>
                <a:gd name="T6" fmla="*/ 47 w 63"/>
                <a:gd name="T7" fmla="*/ 36 h 39"/>
                <a:gd name="T8" fmla="*/ 51 w 63"/>
                <a:gd name="T9" fmla="*/ 34 h 39"/>
                <a:gd name="T10" fmla="*/ 55 w 63"/>
                <a:gd name="T11" fmla="*/ 34 h 39"/>
                <a:gd name="T12" fmla="*/ 59 w 63"/>
                <a:gd name="T13" fmla="*/ 32 h 39"/>
                <a:gd name="T14" fmla="*/ 63 w 63"/>
                <a:gd name="T15" fmla="*/ 27 h 39"/>
                <a:gd name="T16" fmla="*/ 63 w 63"/>
                <a:gd name="T17" fmla="*/ 25 h 39"/>
                <a:gd name="T18" fmla="*/ 63 w 63"/>
                <a:gd name="T19" fmla="*/ 23 h 39"/>
                <a:gd name="T20" fmla="*/ 63 w 63"/>
                <a:gd name="T21" fmla="*/ 21 h 39"/>
                <a:gd name="T22" fmla="*/ 63 w 63"/>
                <a:gd name="T23" fmla="*/ 16 h 39"/>
                <a:gd name="T24" fmla="*/ 63 w 63"/>
                <a:gd name="T25" fmla="*/ 14 h 39"/>
                <a:gd name="T26" fmla="*/ 63 w 63"/>
                <a:gd name="T27" fmla="*/ 12 h 39"/>
                <a:gd name="T28" fmla="*/ 59 w 63"/>
                <a:gd name="T29" fmla="*/ 9 h 39"/>
                <a:gd name="T30" fmla="*/ 55 w 63"/>
                <a:gd name="T31" fmla="*/ 7 h 39"/>
                <a:gd name="T32" fmla="*/ 51 w 63"/>
                <a:gd name="T33" fmla="*/ 5 h 39"/>
                <a:gd name="T34" fmla="*/ 47 w 63"/>
                <a:gd name="T35" fmla="*/ 3 h 39"/>
                <a:gd name="T36" fmla="*/ 43 w 63"/>
                <a:gd name="T37" fmla="*/ 3 h 39"/>
                <a:gd name="T38" fmla="*/ 39 w 63"/>
                <a:gd name="T39" fmla="*/ 0 h 39"/>
                <a:gd name="T40" fmla="*/ 31 w 63"/>
                <a:gd name="T41" fmla="*/ 0 h 39"/>
                <a:gd name="T42" fmla="*/ 27 w 63"/>
                <a:gd name="T43" fmla="*/ 0 h 39"/>
                <a:gd name="T44" fmla="*/ 23 w 63"/>
                <a:gd name="T45" fmla="*/ 3 h 39"/>
                <a:gd name="T46" fmla="*/ 15 w 63"/>
                <a:gd name="T47" fmla="*/ 3 h 39"/>
                <a:gd name="T48" fmla="*/ 11 w 63"/>
                <a:gd name="T49" fmla="*/ 5 h 39"/>
                <a:gd name="T50" fmla="*/ 7 w 63"/>
                <a:gd name="T51" fmla="*/ 7 h 39"/>
                <a:gd name="T52" fmla="*/ 3 w 63"/>
                <a:gd name="T53" fmla="*/ 9 h 39"/>
                <a:gd name="T54" fmla="*/ 3 w 63"/>
                <a:gd name="T55" fmla="*/ 12 h 39"/>
                <a:gd name="T56" fmla="*/ 0 w 63"/>
                <a:gd name="T57" fmla="*/ 14 h 39"/>
                <a:gd name="T58" fmla="*/ 0 w 63"/>
                <a:gd name="T59" fmla="*/ 16 h 39"/>
                <a:gd name="T60" fmla="*/ 0 w 63"/>
                <a:gd name="T61" fmla="*/ 21 h 39"/>
                <a:gd name="T62" fmla="*/ 0 w 63"/>
                <a:gd name="T63" fmla="*/ 23 h 39"/>
                <a:gd name="T64" fmla="*/ 0 w 63"/>
                <a:gd name="T65" fmla="*/ 25 h 39"/>
                <a:gd name="T66" fmla="*/ 3 w 63"/>
                <a:gd name="T67" fmla="*/ 27 h 39"/>
                <a:gd name="T68" fmla="*/ 3 w 63"/>
                <a:gd name="T69" fmla="*/ 32 h 39"/>
                <a:gd name="T70" fmla="*/ 7 w 63"/>
                <a:gd name="T71" fmla="*/ 34 h 39"/>
                <a:gd name="T72" fmla="*/ 11 w 63"/>
                <a:gd name="T73" fmla="*/ 34 h 39"/>
                <a:gd name="T74" fmla="*/ 15 w 63"/>
                <a:gd name="T75" fmla="*/ 36 h 39"/>
                <a:gd name="T76" fmla="*/ 23 w 63"/>
                <a:gd name="T77" fmla="*/ 39 h 39"/>
                <a:gd name="T78" fmla="*/ 27 w 63"/>
                <a:gd name="T79" fmla="*/ 39 h 39"/>
                <a:gd name="T80" fmla="*/ 31 w 63"/>
                <a:gd name="T81" fmla="*/ 39 h 39"/>
                <a:gd name="T82" fmla="*/ 31 w 63"/>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39"/>
                <a:gd name="T128" fmla="*/ 63 w 63"/>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39">
                  <a:moveTo>
                    <a:pt x="31" y="39"/>
                  </a:moveTo>
                  <a:lnTo>
                    <a:pt x="39" y="39"/>
                  </a:lnTo>
                  <a:lnTo>
                    <a:pt x="43" y="39"/>
                  </a:lnTo>
                  <a:lnTo>
                    <a:pt x="47" y="36"/>
                  </a:lnTo>
                  <a:lnTo>
                    <a:pt x="51" y="34"/>
                  </a:lnTo>
                  <a:lnTo>
                    <a:pt x="55" y="34"/>
                  </a:lnTo>
                  <a:lnTo>
                    <a:pt x="59" y="32"/>
                  </a:lnTo>
                  <a:lnTo>
                    <a:pt x="63" y="27"/>
                  </a:lnTo>
                  <a:lnTo>
                    <a:pt x="63" y="25"/>
                  </a:lnTo>
                  <a:lnTo>
                    <a:pt x="63" y="23"/>
                  </a:lnTo>
                  <a:lnTo>
                    <a:pt x="63" y="21"/>
                  </a:lnTo>
                  <a:lnTo>
                    <a:pt x="63" y="16"/>
                  </a:lnTo>
                  <a:lnTo>
                    <a:pt x="63" y="14"/>
                  </a:lnTo>
                  <a:lnTo>
                    <a:pt x="63" y="12"/>
                  </a:lnTo>
                  <a:lnTo>
                    <a:pt x="59" y="9"/>
                  </a:lnTo>
                  <a:lnTo>
                    <a:pt x="55" y="7"/>
                  </a:lnTo>
                  <a:lnTo>
                    <a:pt x="51" y="5"/>
                  </a:lnTo>
                  <a:lnTo>
                    <a:pt x="47" y="3"/>
                  </a:lnTo>
                  <a:lnTo>
                    <a:pt x="43" y="3"/>
                  </a:lnTo>
                  <a:lnTo>
                    <a:pt x="39" y="0"/>
                  </a:lnTo>
                  <a:lnTo>
                    <a:pt x="31" y="0"/>
                  </a:lnTo>
                  <a:lnTo>
                    <a:pt x="27" y="0"/>
                  </a:lnTo>
                  <a:lnTo>
                    <a:pt x="23" y="3"/>
                  </a:lnTo>
                  <a:lnTo>
                    <a:pt x="15" y="3"/>
                  </a:lnTo>
                  <a:lnTo>
                    <a:pt x="11" y="5"/>
                  </a:lnTo>
                  <a:lnTo>
                    <a:pt x="7" y="7"/>
                  </a:lnTo>
                  <a:lnTo>
                    <a:pt x="3" y="9"/>
                  </a:lnTo>
                  <a:lnTo>
                    <a:pt x="3" y="12"/>
                  </a:lnTo>
                  <a:lnTo>
                    <a:pt x="0" y="14"/>
                  </a:lnTo>
                  <a:lnTo>
                    <a:pt x="0" y="16"/>
                  </a:lnTo>
                  <a:lnTo>
                    <a:pt x="0" y="21"/>
                  </a:lnTo>
                  <a:lnTo>
                    <a:pt x="0" y="23"/>
                  </a:lnTo>
                  <a:lnTo>
                    <a:pt x="0" y="25"/>
                  </a:lnTo>
                  <a:lnTo>
                    <a:pt x="3" y="27"/>
                  </a:lnTo>
                  <a:lnTo>
                    <a:pt x="3" y="32"/>
                  </a:lnTo>
                  <a:lnTo>
                    <a:pt x="7" y="34"/>
                  </a:lnTo>
                  <a:lnTo>
                    <a:pt x="11" y="34"/>
                  </a:lnTo>
                  <a:lnTo>
                    <a:pt x="15" y="36"/>
                  </a:lnTo>
                  <a:lnTo>
                    <a:pt x="23" y="39"/>
                  </a:lnTo>
                  <a:lnTo>
                    <a:pt x="27" y="39"/>
                  </a:lnTo>
                  <a:lnTo>
                    <a:pt x="31" y="39"/>
                  </a:lnTo>
                  <a:close/>
                </a:path>
              </a:pathLst>
            </a:custGeom>
            <a:solidFill>
              <a:srgbClr val="000000"/>
            </a:solidFill>
            <a:ln w="9525">
              <a:noFill/>
              <a:round/>
              <a:headEnd/>
              <a:tailEnd/>
            </a:ln>
          </p:spPr>
          <p:txBody>
            <a:bodyPr/>
            <a:lstStyle/>
            <a:p>
              <a:endParaRPr lang="zh-TW" altLang="en-US"/>
            </a:p>
          </p:txBody>
        </p:sp>
        <p:sp>
          <p:nvSpPr>
            <p:cNvPr id="25676" name="Freeform 70"/>
            <p:cNvSpPr>
              <a:spLocks/>
            </p:cNvSpPr>
            <p:nvPr/>
          </p:nvSpPr>
          <p:spPr bwMode="auto">
            <a:xfrm>
              <a:off x="2705" y="3834"/>
              <a:ext cx="68" cy="39"/>
            </a:xfrm>
            <a:custGeom>
              <a:avLst/>
              <a:gdLst>
                <a:gd name="T0" fmla="*/ 32 w 68"/>
                <a:gd name="T1" fmla="*/ 39 h 39"/>
                <a:gd name="T2" fmla="*/ 40 w 68"/>
                <a:gd name="T3" fmla="*/ 39 h 39"/>
                <a:gd name="T4" fmla="*/ 44 w 68"/>
                <a:gd name="T5" fmla="*/ 39 h 39"/>
                <a:gd name="T6" fmla="*/ 48 w 68"/>
                <a:gd name="T7" fmla="*/ 36 h 39"/>
                <a:gd name="T8" fmla="*/ 56 w 68"/>
                <a:gd name="T9" fmla="*/ 34 h 39"/>
                <a:gd name="T10" fmla="*/ 56 w 68"/>
                <a:gd name="T11" fmla="*/ 34 h 39"/>
                <a:gd name="T12" fmla="*/ 60 w 68"/>
                <a:gd name="T13" fmla="*/ 32 h 39"/>
                <a:gd name="T14" fmla="*/ 64 w 68"/>
                <a:gd name="T15" fmla="*/ 27 h 39"/>
                <a:gd name="T16" fmla="*/ 68 w 68"/>
                <a:gd name="T17" fmla="*/ 25 h 39"/>
                <a:gd name="T18" fmla="*/ 68 w 68"/>
                <a:gd name="T19" fmla="*/ 23 h 39"/>
                <a:gd name="T20" fmla="*/ 68 w 68"/>
                <a:gd name="T21" fmla="*/ 21 h 39"/>
                <a:gd name="T22" fmla="*/ 68 w 68"/>
                <a:gd name="T23" fmla="*/ 16 h 39"/>
                <a:gd name="T24" fmla="*/ 68 w 68"/>
                <a:gd name="T25" fmla="*/ 14 h 39"/>
                <a:gd name="T26" fmla="*/ 64 w 68"/>
                <a:gd name="T27" fmla="*/ 12 h 39"/>
                <a:gd name="T28" fmla="*/ 60 w 68"/>
                <a:gd name="T29" fmla="*/ 9 h 39"/>
                <a:gd name="T30" fmla="*/ 56 w 68"/>
                <a:gd name="T31" fmla="*/ 7 h 39"/>
                <a:gd name="T32" fmla="*/ 56 w 68"/>
                <a:gd name="T33" fmla="*/ 5 h 39"/>
                <a:gd name="T34" fmla="*/ 48 w 68"/>
                <a:gd name="T35" fmla="*/ 3 h 39"/>
                <a:gd name="T36" fmla="*/ 44 w 68"/>
                <a:gd name="T37" fmla="*/ 3 h 39"/>
                <a:gd name="T38" fmla="*/ 40 w 68"/>
                <a:gd name="T39" fmla="*/ 0 h 39"/>
                <a:gd name="T40" fmla="*/ 36 w 68"/>
                <a:gd name="T41" fmla="*/ 0 h 39"/>
                <a:gd name="T42" fmla="*/ 28 w 68"/>
                <a:gd name="T43" fmla="*/ 0 h 39"/>
                <a:gd name="T44" fmla="*/ 24 w 68"/>
                <a:gd name="T45" fmla="*/ 3 h 39"/>
                <a:gd name="T46" fmla="*/ 20 w 68"/>
                <a:gd name="T47" fmla="*/ 3 h 39"/>
                <a:gd name="T48" fmla="*/ 16 w 68"/>
                <a:gd name="T49" fmla="*/ 5 h 39"/>
                <a:gd name="T50" fmla="*/ 12 w 68"/>
                <a:gd name="T51" fmla="*/ 7 h 39"/>
                <a:gd name="T52" fmla="*/ 8 w 68"/>
                <a:gd name="T53" fmla="*/ 9 h 39"/>
                <a:gd name="T54" fmla="*/ 4 w 68"/>
                <a:gd name="T55" fmla="*/ 12 h 39"/>
                <a:gd name="T56" fmla="*/ 4 w 68"/>
                <a:gd name="T57" fmla="*/ 14 h 39"/>
                <a:gd name="T58" fmla="*/ 0 w 68"/>
                <a:gd name="T59" fmla="*/ 16 h 39"/>
                <a:gd name="T60" fmla="*/ 0 w 68"/>
                <a:gd name="T61" fmla="*/ 21 h 39"/>
                <a:gd name="T62" fmla="*/ 0 w 68"/>
                <a:gd name="T63" fmla="*/ 23 h 39"/>
                <a:gd name="T64" fmla="*/ 4 w 68"/>
                <a:gd name="T65" fmla="*/ 25 h 39"/>
                <a:gd name="T66" fmla="*/ 4 w 68"/>
                <a:gd name="T67" fmla="*/ 27 h 39"/>
                <a:gd name="T68" fmla="*/ 8 w 68"/>
                <a:gd name="T69" fmla="*/ 32 h 39"/>
                <a:gd name="T70" fmla="*/ 12 w 68"/>
                <a:gd name="T71" fmla="*/ 34 h 39"/>
                <a:gd name="T72" fmla="*/ 16 w 68"/>
                <a:gd name="T73" fmla="*/ 34 h 39"/>
                <a:gd name="T74" fmla="*/ 20 w 68"/>
                <a:gd name="T75" fmla="*/ 36 h 39"/>
                <a:gd name="T76" fmla="*/ 24 w 68"/>
                <a:gd name="T77" fmla="*/ 39 h 39"/>
                <a:gd name="T78" fmla="*/ 28 w 68"/>
                <a:gd name="T79" fmla="*/ 39 h 39"/>
                <a:gd name="T80" fmla="*/ 36 w 68"/>
                <a:gd name="T81" fmla="*/ 39 h 39"/>
                <a:gd name="T82" fmla="*/ 36 w 68"/>
                <a:gd name="T83" fmla="*/ 39 h 39"/>
                <a:gd name="T84" fmla="*/ 32 w 68"/>
                <a:gd name="T85" fmla="*/ 39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
                <a:gd name="T130" fmla="*/ 0 h 39"/>
                <a:gd name="T131" fmla="*/ 68 w 68"/>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 h="39">
                  <a:moveTo>
                    <a:pt x="32" y="39"/>
                  </a:moveTo>
                  <a:lnTo>
                    <a:pt x="40" y="39"/>
                  </a:lnTo>
                  <a:lnTo>
                    <a:pt x="44" y="39"/>
                  </a:lnTo>
                  <a:lnTo>
                    <a:pt x="48" y="36"/>
                  </a:lnTo>
                  <a:lnTo>
                    <a:pt x="56" y="34"/>
                  </a:lnTo>
                  <a:lnTo>
                    <a:pt x="60" y="32"/>
                  </a:lnTo>
                  <a:lnTo>
                    <a:pt x="64" y="27"/>
                  </a:lnTo>
                  <a:lnTo>
                    <a:pt x="68" y="25"/>
                  </a:lnTo>
                  <a:lnTo>
                    <a:pt x="68" y="23"/>
                  </a:lnTo>
                  <a:lnTo>
                    <a:pt x="68" y="21"/>
                  </a:lnTo>
                  <a:lnTo>
                    <a:pt x="68" y="16"/>
                  </a:lnTo>
                  <a:lnTo>
                    <a:pt x="68" y="14"/>
                  </a:lnTo>
                  <a:lnTo>
                    <a:pt x="64" y="12"/>
                  </a:lnTo>
                  <a:lnTo>
                    <a:pt x="60" y="9"/>
                  </a:lnTo>
                  <a:lnTo>
                    <a:pt x="56" y="7"/>
                  </a:lnTo>
                  <a:lnTo>
                    <a:pt x="56" y="5"/>
                  </a:lnTo>
                  <a:lnTo>
                    <a:pt x="48" y="3"/>
                  </a:lnTo>
                  <a:lnTo>
                    <a:pt x="44" y="3"/>
                  </a:lnTo>
                  <a:lnTo>
                    <a:pt x="40" y="0"/>
                  </a:lnTo>
                  <a:lnTo>
                    <a:pt x="36" y="0"/>
                  </a:lnTo>
                  <a:lnTo>
                    <a:pt x="28" y="0"/>
                  </a:lnTo>
                  <a:lnTo>
                    <a:pt x="24" y="3"/>
                  </a:lnTo>
                  <a:lnTo>
                    <a:pt x="20" y="3"/>
                  </a:lnTo>
                  <a:lnTo>
                    <a:pt x="16" y="5"/>
                  </a:lnTo>
                  <a:lnTo>
                    <a:pt x="12" y="7"/>
                  </a:lnTo>
                  <a:lnTo>
                    <a:pt x="8" y="9"/>
                  </a:lnTo>
                  <a:lnTo>
                    <a:pt x="4" y="12"/>
                  </a:lnTo>
                  <a:lnTo>
                    <a:pt x="4" y="14"/>
                  </a:lnTo>
                  <a:lnTo>
                    <a:pt x="0" y="16"/>
                  </a:lnTo>
                  <a:lnTo>
                    <a:pt x="0" y="21"/>
                  </a:lnTo>
                  <a:lnTo>
                    <a:pt x="0" y="23"/>
                  </a:lnTo>
                  <a:lnTo>
                    <a:pt x="4" y="25"/>
                  </a:lnTo>
                  <a:lnTo>
                    <a:pt x="4" y="27"/>
                  </a:lnTo>
                  <a:lnTo>
                    <a:pt x="8" y="32"/>
                  </a:lnTo>
                  <a:lnTo>
                    <a:pt x="12" y="34"/>
                  </a:lnTo>
                  <a:lnTo>
                    <a:pt x="16" y="34"/>
                  </a:lnTo>
                  <a:lnTo>
                    <a:pt x="20" y="36"/>
                  </a:lnTo>
                  <a:lnTo>
                    <a:pt x="24" y="39"/>
                  </a:lnTo>
                  <a:lnTo>
                    <a:pt x="28" y="39"/>
                  </a:lnTo>
                  <a:lnTo>
                    <a:pt x="36" y="39"/>
                  </a:lnTo>
                  <a:lnTo>
                    <a:pt x="32" y="39"/>
                  </a:lnTo>
                  <a:close/>
                </a:path>
              </a:pathLst>
            </a:custGeom>
            <a:solidFill>
              <a:srgbClr val="000000"/>
            </a:solidFill>
            <a:ln w="9525">
              <a:noFill/>
              <a:round/>
              <a:headEnd/>
              <a:tailEnd/>
            </a:ln>
          </p:spPr>
          <p:txBody>
            <a:bodyPr/>
            <a:lstStyle/>
            <a:p>
              <a:endParaRPr lang="zh-TW" altLang="en-US"/>
            </a:p>
          </p:txBody>
        </p:sp>
        <p:sp>
          <p:nvSpPr>
            <p:cNvPr id="25677" name="Freeform 71"/>
            <p:cNvSpPr>
              <a:spLocks/>
            </p:cNvSpPr>
            <p:nvPr/>
          </p:nvSpPr>
          <p:spPr bwMode="auto">
            <a:xfrm>
              <a:off x="3347" y="3834"/>
              <a:ext cx="64" cy="39"/>
            </a:xfrm>
            <a:custGeom>
              <a:avLst/>
              <a:gdLst>
                <a:gd name="T0" fmla="*/ 32 w 64"/>
                <a:gd name="T1" fmla="*/ 39 h 39"/>
                <a:gd name="T2" fmla="*/ 36 w 64"/>
                <a:gd name="T3" fmla="*/ 39 h 39"/>
                <a:gd name="T4" fmla="*/ 44 w 64"/>
                <a:gd name="T5" fmla="*/ 39 h 39"/>
                <a:gd name="T6" fmla="*/ 48 w 64"/>
                <a:gd name="T7" fmla="*/ 36 h 39"/>
                <a:gd name="T8" fmla="*/ 52 w 64"/>
                <a:gd name="T9" fmla="*/ 34 h 39"/>
                <a:gd name="T10" fmla="*/ 56 w 64"/>
                <a:gd name="T11" fmla="*/ 34 h 39"/>
                <a:gd name="T12" fmla="*/ 60 w 64"/>
                <a:gd name="T13" fmla="*/ 32 h 39"/>
                <a:gd name="T14" fmla="*/ 60 w 64"/>
                <a:gd name="T15" fmla="*/ 27 h 39"/>
                <a:gd name="T16" fmla="*/ 64 w 64"/>
                <a:gd name="T17" fmla="*/ 25 h 39"/>
                <a:gd name="T18" fmla="*/ 64 w 64"/>
                <a:gd name="T19" fmla="*/ 23 h 39"/>
                <a:gd name="T20" fmla="*/ 64 w 64"/>
                <a:gd name="T21" fmla="*/ 21 h 39"/>
                <a:gd name="T22" fmla="*/ 64 w 64"/>
                <a:gd name="T23" fmla="*/ 16 h 39"/>
                <a:gd name="T24" fmla="*/ 64 w 64"/>
                <a:gd name="T25" fmla="*/ 14 h 39"/>
                <a:gd name="T26" fmla="*/ 60 w 64"/>
                <a:gd name="T27" fmla="*/ 12 h 39"/>
                <a:gd name="T28" fmla="*/ 60 w 64"/>
                <a:gd name="T29" fmla="*/ 9 h 39"/>
                <a:gd name="T30" fmla="*/ 56 w 64"/>
                <a:gd name="T31" fmla="*/ 7 h 39"/>
                <a:gd name="T32" fmla="*/ 52 w 64"/>
                <a:gd name="T33" fmla="*/ 5 h 39"/>
                <a:gd name="T34" fmla="*/ 48 w 64"/>
                <a:gd name="T35" fmla="*/ 3 h 39"/>
                <a:gd name="T36" fmla="*/ 44 w 64"/>
                <a:gd name="T37" fmla="*/ 3 h 39"/>
                <a:gd name="T38" fmla="*/ 36 w 64"/>
                <a:gd name="T39" fmla="*/ 0 h 39"/>
                <a:gd name="T40" fmla="*/ 32 w 64"/>
                <a:gd name="T41" fmla="*/ 0 h 39"/>
                <a:gd name="T42" fmla="*/ 28 w 64"/>
                <a:gd name="T43" fmla="*/ 0 h 39"/>
                <a:gd name="T44" fmla="*/ 20 w 64"/>
                <a:gd name="T45" fmla="*/ 3 h 39"/>
                <a:gd name="T46" fmla="*/ 16 w 64"/>
                <a:gd name="T47" fmla="*/ 3 h 39"/>
                <a:gd name="T48" fmla="*/ 12 w 64"/>
                <a:gd name="T49" fmla="*/ 5 h 39"/>
                <a:gd name="T50" fmla="*/ 8 w 64"/>
                <a:gd name="T51" fmla="*/ 7 h 39"/>
                <a:gd name="T52" fmla="*/ 4 w 64"/>
                <a:gd name="T53" fmla="*/ 9 h 39"/>
                <a:gd name="T54" fmla="*/ 4 w 64"/>
                <a:gd name="T55" fmla="*/ 12 h 39"/>
                <a:gd name="T56" fmla="*/ 0 w 64"/>
                <a:gd name="T57" fmla="*/ 14 h 39"/>
                <a:gd name="T58" fmla="*/ 0 w 64"/>
                <a:gd name="T59" fmla="*/ 16 h 39"/>
                <a:gd name="T60" fmla="*/ 0 w 64"/>
                <a:gd name="T61" fmla="*/ 21 h 39"/>
                <a:gd name="T62" fmla="*/ 0 w 64"/>
                <a:gd name="T63" fmla="*/ 23 h 39"/>
                <a:gd name="T64" fmla="*/ 0 w 64"/>
                <a:gd name="T65" fmla="*/ 25 h 39"/>
                <a:gd name="T66" fmla="*/ 4 w 64"/>
                <a:gd name="T67" fmla="*/ 27 h 39"/>
                <a:gd name="T68" fmla="*/ 4 w 64"/>
                <a:gd name="T69" fmla="*/ 32 h 39"/>
                <a:gd name="T70" fmla="*/ 8 w 64"/>
                <a:gd name="T71" fmla="*/ 34 h 39"/>
                <a:gd name="T72" fmla="*/ 12 w 64"/>
                <a:gd name="T73" fmla="*/ 34 h 39"/>
                <a:gd name="T74" fmla="*/ 16 w 64"/>
                <a:gd name="T75" fmla="*/ 36 h 39"/>
                <a:gd name="T76" fmla="*/ 20 w 64"/>
                <a:gd name="T77" fmla="*/ 39 h 39"/>
                <a:gd name="T78" fmla="*/ 28 w 64"/>
                <a:gd name="T79" fmla="*/ 39 h 39"/>
                <a:gd name="T80" fmla="*/ 32 w 64"/>
                <a:gd name="T81" fmla="*/ 39 h 39"/>
                <a:gd name="T82" fmla="*/ 32 w 64"/>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39"/>
                <a:gd name="T128" fmla="*/ 64 w 64"/>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39">
                  <a:moveTo>
                    <a:pt x="32" y="39"/>
                  </a:moveTo>
                  <a:lnTo>
                    <a:pt x="36" y="39"/>
                  </a:lnTo>
                  <a:lnTo>
                    <a:pt x="44" y="39"/>
                  </a:lnTo>
                  <a:lnTo>
                    <a:pt x="48" y="36"/>
                  </a:lnTo>
                  <a:lnTo>
                    <a:pt x="52" y="34"/>
                  </a:lnTo>
                  <a:lnTo>
                    <a:pt x="56" y="34"/>
                  </a:lnTo>
                  <a:lnTo>
                    <a:pt x="60" y="32"/>
                  </a:lnTo>
                  <a:lnTo>
                    <a:pt x="60" y="27"/>
                  </a:lnTo>
                  <a:lnTo>
                    <a:pt x="64" y="25"/>
                  </a:lnTo>
                  <a:lnTo>
                    <a:pt x="64" y="23"/>
                  </a:lnTo>
                  <a:lnTo>
                    <a:pt x="64" y="21"/>
                  </a:lnTo>
                  <a:lnTo>
                    <a:pt x="64" y="16"/>
                  </a:lnTo>
                  <a:lnTo>
                    <a:pt x="64" y="14"/>
                  </a:lnTo>
                  <a:lnTo>
                    <a:pt x="60" y="12"/>
                  </a:lnTo>
                  <a:lnTo>
                    <a:pt x="60" y="9"/>
                  </a:lnTo>
                  <a:lnTo>
                    <a:pt x="56" y="7"/>
                  </a:lnTo>
                  <a:lnTo>
                    <a:pt x="52" y="5"/>
                  </a:lnTo>
                  <a:lnTo>
                    <a:pt x="48" y="3"/>
                  </a:lnTo>
                  <a:lnTo>
                    <a:pt x="44" y="3"/>
                  </a:lnTo>
                  <a:lnTo>
                    <a:pt x="36" y="0"/>
                  </a:lnTo>
                  <a:lnTo>
                    <a:pt x="32" y="0"/>
                  </a:lnTo>
                  <a:lnTo>
                    <a:pt x="28" y="0"/>
                  </a:lnTo>
                  <a:lnTo>
                    <a:pt x="20" y="3"/>
                  </a:lnTo>
                  <a:lnTo>
                    <a:pt x="16" y="3"/>
                  </a:lnTo>
                  <a:lnTo>
                    <a:pt x="12" y="5"/>
                  </a:lnTo>
                  <a:lnTo>
                    <a:pt x="8" y="7"/>
                  </a:lnTo>
                  <a:lnTo>
                    <a:pt x="4" y="9"/>
                  </a:lnTo>
                  <a:lnTo>
                    <a:pt x="4" y="12"/>
                  </a:lnTo>
                  <a:lnTo>
                    <a:pt x="0" y="14"/>
                  </a:lnTo>
                  <a:lnTo>
                    <a:pt x="0" y="16"/>
                  </a:lnTo>
                  <a:lnTo>
                    <a:pt x="0" y="21"/>
                  </a:lnTo>
                  <a:lnTo>
                    <a:pt x="0" y="23"/>
                  </a:lnTo>
                  <a:lnTo>
                    <a:pt x="0" y="25"/>
                  </a:lnTo>
                  <a:lnTo>
                    <a:pt x="4" y="27"/>
                  </a:lnTo>
                  <a:lnTo>
                    <a:pt x="4" y="32"/>
                  </a:lnTo>
                  <a:lnTo>
                    <a:pt x="8" y="34"/>
                  </a:lnTo>
                  <a:lnTo>
                    <a:pt x="12" y="34"/>
                  </a:lnTo>
                  <a:lnTo>
                    <a:pt x="16" y="36"/>
                  </a:lnTo>
                  <a:lnTo>
                    <a:pt x="20" y="39"/>
                  </a:lnTo>
                  <a:lnTo>
                    <a:pt x="28" y="39"/>
                  </a:lnTo>
                  <a:lnTo>
                    <a:pt x="32" y="39"/>
                  </a:lnTo>
                  <a:close/>
                </a:path>
              </a:pathLst>
            </a:custGeom>
            <a:solidFill>
              <a:srgbClr val="000000"/>
            </a:solidFill>
            <a:ln w="9525">
              <a:noFill/>
              <a:round/>
              <a:headEnd/>
              <a:tailEnd/>
            </a:ln>
          </p:spPr>
          <p:txBody>
            <a:bodyPr/>
            <a:lstStyle/>
            <a:p>
              <a:endParaRPr lang="zh-TW" altLang="en-US"/>
            </a:p>
          </p:txBody>
        </p:sp>
        <p:sp>
          <p:nvSpPr>
            <p:cNvPr id="25678" name="Freeform 72"/>
            <p:cNvSpPr>
              <a:spLocks/>
            </p:cNvSpPr>
            <p:nvPr/>
          </p:nvSpPr>
          <p:spPr bwMode="auto">
            <a:xfrm>
              <a:off x="3985" y="3834"/>
              <a:ext cx="67" cy="39"/>
            </a:xfrm>
            <a:custGeom>
              <a:avLst/>
              <a:gdLst>
                <a:gd name="T0" fmla="*/ 32 w 67"/>
                <a:gd name="T1" fmla="*/ 39 h 39"/>
                <a:gd name="T2" fmla="*/ 40 w 67"/>
                <a:gd name="T3" fmla="*/ 39 h 39"/>
                <a:gd name="T4" fmla="*/ 44 w 67"/>
                <a:gd name="T5" fmla="*/ 39 h 39"/>
                <a:gd name="T6" fmla="*/ 48 w 67"/>
                <a:gd name="T7" fmla="*/ 36 h 39"/>
                <a:gd name="T8" fmla="*/ 52 w 67"/>
                <a:gd name="T9" fmla="*/ 34 h 39"/>
                <a:gd name="T10" fmla="*/ 56 w 67"/>
                <a:gd name="T11" fmla="*/ 34 h 39"/>
                <a:gd name="T12" fmla="*/ 60 w 67"/>
                <a:gd name="T13" fmla="*/ 32 h 39"/>
                <a:gd name="T14" fmla="*/ 63 w 67"/>
                <a:gd name="T15" fmla="*/ 27 h 39"/>
                <a:gd name="T16" fmla="*/ 63 w 67"/>
                <a:gd name="T17" fmla="*/ 25 h 39"/>
                <a:gd name="T18" fmla="*/ 67 w 67"/>
                <a:gd name="T19" fmla="*/ 23 h 39"/>
                <a:gd name="T20" fmla="*/ 67 w 67"/>
                <a:gd name="T21" fmla="*/ 21 h 39"/>
                <a:gd name="T22" fmla="*/ 67 w 67"/>
                <a:gd name="T23" fmla="*/ 16 h 39"/>
                <a:gd name="T24" fmla="*/ 63 w 67"/>
                <a:gd name="T25" fmla="*/ 14 h 39"/>
                <a:gd name="T26" fmla="*/ 63 w 67"/>
                <a:gd name="T27" fmla="*/ 12 h 39"/>
                <a:gd name="T28" fmla="*/ 60 w 67"/>
                <a:gd name="T29" fmla="*/ 9 h 39"/>
                <a:gd name="T30" fmla="*/ 56 w 67"/>
                <a:gd name="T31" fmla="*/ 7 h 39"/>
                <a:gd name="T32" fmla="*/ 52 w 67"/>
                <a:gd name="T33" fmla="*/ 5 h 39"/>
                <a:gd name="T34" fmla="*/ 48 w 67"/>
                <a:gd name="T35" fmla="*/ 3 h 39"/>
                <a:gd name="T36" fmla="*/ 44 w 67"/>
                <a:gd name="T37" fmla="*/ 3 h 39"/>
                <a:gd name="T38" fmla="*/ 40 w 67"/>
                <a:gd name="T39" fmla="*/ 0 h 39"/>
                <a:gd name="T40" fmla="*/ 36 w 67"/>
                <a:gd name="T41" fmla="*/ 0 h 39"/>
                <a:gd name="T42" fmla="*/ 28 w 67"/>
                <a:gd name="T43" fmla="*/ 0 h 39"/>
                <a:gd name="T44" fmla="*/ 24 w 67"/>
                <a:gd name="T45" fmla="*/ 3 h 39"/>
                <a:gd name="T46" fmla="*/ 20 w 67"/>
                <a:gd name="T47" fmla="*/ 3 h 39"/>
                <a:gd name="T48" fmla="*/ 16 w 67"/>
                <a:gd name="T49" fmla="*/ 5 h 39"/>
                <a:gd name="T50" fmla="*/ 12 w 67"/>
                <a:gd name="T51" fmla="*/ 7 h 39"/>
                <a:gd name="T52" fmla="*/ 8 w 67"/>
                <a:gd name="T53" fmla="*/ 9 h 39"/>
                <a:gd name="T54" fmla="*/ 4 w 67"/>
                <a:gd name="T55" fmla="*/ 12 h 39"/>
                <a:gd name="T56" fmla="*/ 4 w 67"/>
                <a:gd name="T57" fmla="*/ 14 h 39"/>
                <a:gd name="T58" fmla="*/ 0 w 67"/>
                <a:gd name="T59" fmla="*/ 16 h 39"/>
                <a:gd name="T60" fmla="*/ 0 w 67"/>
                <a:gd name="T61" fmla="*/ 21 h 39"/>
                <a:gd name="T62" fmla="*/ 0 w 67"/>
                <a:gd name="T63" fmla="*/ 23 h 39"/>
                <a:gd name="T64" fmla="*/ 4 w 67"/>
                <a:gd name="T65" fmla="*/ 25 h 39"/>
                <a:gd name="T66" fmla="*/ 4 w 67"/>
                <a:gd name="T67" fmla="*/ 27 h 39"/>
                <a:gd name="T68" fmla="*/ 8 w 67"/>
                <a:gd name="T69" fmla="*/ 32 h 39"/>
                <a:gd name="T70" fmla="*/ 12 w 67"/>
                <a:gd name="T71" fmla="*/ 34 h 39"/>
                <a:gd name="T72" fmla="*/ 16 w 67"/>
                <a:gd name="T73" fmla="*/ 34 h 39"/>
                <a:gd name="T74" fmla="*/ 20 w 67"/>
                <a:gd name="T75" fmla="*/ 36 h 39"/>
                <a:gd name="T76" fmla="*/ 24 w 67"/>
                <a:gd name="T77" fmla="*/ 39 h 39"/>
                <a:gd name="T78" fmla="*/ 28 w 67"/>
                <a:gd name="T79" fmla="*/ 39 h 39"/>
                <a:gd name="T80" fmla="*/ 36 w 67"/>
                <a:gd name="T81" fmla="*/ 39 h 39"/>
                <a:gd name="T82" fmla="*/ 36 w 67"/>
                <a:gd name="T83" fmla="*/ 39 h 39"/>
                <a:gd name="T84" fmla="*/ 32 w 67"/>
                <a:gd name="T85" fmla="*/ 39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39"/>
                <a:gd name="T131" fmla="*/ 67 w 67"/>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39">
                  <a:moveTo>
                    <a:pt x="32" y="39"/>
                  </a:moveTo>
                  <a:lnTo>
                    <a:pt x="40" y="39"/>
                  </a:lnTo>
                  <a:lnTo>
                    <a:pt x="44" y="39"/>
                  </a:lnTo>
                  <a:lnTo>
                    <a:pt x="48" y="36"/>
                  </a:lnTo>
                  <a:lnTo>
                    <a:pt x="52" y="34"/>
                  </a:lnTo>
                  <a:lnTo>
                    <a:pt x="56" y="34"/>
                  </a:lnTo>
                  <a:lnTo>
                    <a:pt x="60" y="32"/>
                  </a:lnTo>
                  <a:lnTo>
                    <a:pt x="63" y="27"/>
                  </a:lnTo>
                  <a:lnTo>
                    <a:pt x="63" y="25"/>
                  </a:lnTo>
                  <a:lnTo>
                    <a:pt x="67" y="23"/>
                  </a:lnTo>
                  <a:lnTo>
                    <a:pt x="67" y="21"/>
                  </a:lnTo>
                  <a:lnTo>
                    <a:pt x="67" y="16"/>
                  </a:lnTo>
                  <a:lnTo>
                    <a:pt x="63" y="14"/>
                  </a:lnTo>
                  <a:lnTo>
                    <a:pt x="63" y="12"/>
                  </a:lnTo>
                  <a:lnTo>
                    <a:pt x="60" y="9"/>
                  </a:lnTo>
                  <a:lnTo>
                    <a:pt x="56" y="7"/>
                  </a:lnTo>
                  <a:lnTo>
                    <a:pt x="52" y="5"/>
                  </a:lnTo>
                  <a:lnTo>
                    <a:pt x="48" y="3"/>
                  </a:lnTo>
                  <a:lnTo>
                    <a:pt x="44" y="3"/>
                  </a:lnTo>
                  <a:lnTo>
                    <a:pt x="40" y="0"/>
                  </a:lnTo>
                  <a:lnTo>
                    <a:pt x="36" y="0"/>
                  </a:lnTo>
                  <a:lnTo>
                    <a:pt x="28" y="0"/>
                  </a:lnTo>
                  <a:lnTo>
                    <a:pt x="24" y="3"/>
                  </a:lnTo>
                  <a:lnTo>
                    <a:pt x="20" y="3"/>
                  </a:lnTo>
                  <a:lnTo>
                    <a:pt x="16" y="5"/>
                  </a:lnTo>
                  <a:lnTo>
                    <a:pt x="12" y="7"/>
                  </a:lnTo>
                  <a:lnTo>
                    <a:pt x="8" y="9"/>
                  </a:lnTo>
                  <a:lnTo>
                    <a:pt x="4" y="12"/>
                  </a:lnTo>
                  <a:lnTo>
                    <a:pt x="4" y="14"/>
                  </a:lnTo>
                  <a:lnTo>
                    <a:pt x="0" y="16"/>
                  </a:lnTo>
                  <a:lnTo>
                    <a:pt x="0" y="21"/>
                  </a:lnTo>
                  <a:lnTo>
                    <a:pt x="0" y="23"/>
                  </a:lnTo>
                  <a:lnTo>
                    <a:pt x="4" y="25"/>
                  </a:lnTo>
                  <a:lnTo>
                    <a:pt x="4" y="27"/>
                  </a:lnTo>
                  <a:lnTo>
                    <a:pt x="8" y="32"/>
                  </a:lnTo>
                  <a:lnTo>
                    <a:pt x="12" y="34"/>
                  </a:lnTo>
                  <a:lnTo>
                    <a:pt x="16" y="34"/>
                  </a:lnTo>
                  <a:lnTo>
                    <a:pt x="20" y="36"/>
                  </a:lnTo>
                  <a:lnTo>
                    <a:pt x="24" y="39"/>
                  </a:lnTo>
                  <a:lnTo>
                    <a:pt x="28" y="39"/>
                  </a:lnTo>
                  <a:lnTo>
                    <a:pt x="36" y="39"/>
                  </a:lnTo>
                  <a:lnTo>
                    <a:pt x="32" y="39"/>
                  </a:lnTo>
                  <a:close/>
                </a:path>
              </a:pathLst>
            </a:custGeom>
            <a:solidFill>
              <a:srgbClr val="000000"/>
            </a:solidFill>
            <a:ln w="9525">
              <a:noFill/>
              <a:round/>
              <a:headEnd/>
              <a:tailEnd/>
            </a:ln>
          </p:spPr>
          <p:txBody>
            <a:bodyPr/>
            <a:lstStyle/>
            <a:p>
              <a:endParaRPr lang="zh-TW" altLang="en-US"/>
            </a:p>
          </p:txBody>
        </p:sp>
        <p:sp>
          <p:nvSpPr>
            <p:cNvPr id="25679" name="Freeform 73"/>
            <p:cNvSpPr>
              <a:spLocks/>
            </p:cNvSpPr>
            <p:nvPr/>
          </p:nvSpPr>
          <p:spPr bwMode="auto">
            <a:xfrm>
              <a:off x="4627" y="3834"/>
              <a:ext cx="63" cy="39"/>
            </a:xfrm>
            <a:custGeom>
              <a:avLst/>
              <a:gdLst>
                <a:gd name="T0" fmla="*/ 32 w 63"/>
                <a:gd name="T1" fmla="*/ 39 h 39"/>
                <a:gd name="T2" fmla="*/ 36 w 63"/>
                <a:gd name="T3" fmla="*/ 39 h 39"/>
                <a:gd name="T4" fmla="*/ 44 w 63"/>
                <a:gd name="T5" fmla="*/ 39 h 39"/>
                <a:gd name="T6" fmla="*/ 47 w 63"/>
                <a:gd name="T7" fmla="*/ 36 h 39"/>
                <a:gd name="T8" fmla="*/ 51 w 63"/>
                <a:gd name="T9" fmla="*/ 34 h 39"/>
                <a:gd name="T10" fmla="*/ 55 w 63"/>
                <a:gd name="T11" fmla="*/ 34 h 39"/>
                <a:gd name="T12" fmla="*/ 59 w 63"/>
                <a:gd name="T13" fmla="*/ 32 h 39"/>
                <a:gd name="T14" fmla="*/ 59 w 63"/>
                <a:gd name="T15" fmla="*/ 27 h 39"/>
                <a:gd name="T16" fmla="*/ 63 w 63"/>
                <a:gd name="T17" fmla="*/ 25 h 39"/>
                <a:gd name="T18" fmla="*/ 63 w 63"/>
                <a:gd name="T19" fmla="*/ 23 h 39"/>
                <a:gd name="T20" fmla="*/ 63 w 63"/>
                <a:gd name="T21" fmla="*/ 21 h 39"/>
                <a:gd name="T22" fmla="*/ 63 w 63"/>
                <a:gd name="T23" fmla="*/ 16 h 39"/>
                <a:gd name="T24" fmla="*/ 63 w 63"/>
                <a:gd name="T25" fmla="*/ 14 h 39"/>
                <a:gd name="T26" fmla="*/ 59 w 63"/>
                <a:gd name="T27" fmla="*/ 12 h 39"/>
                <a:gd name="T28" fmla="*/ 59 w 63"/>
                <a:gd name="T29" fmla="*/ 9 h 39"/>
                <a:gd name="T30" fmla="*/ 55 w 63"/>
                <a:gd name="T31" fmla="*/ 7 h 39"/>
                <a:gd name="T32" fmla="*/ 51 w 63"/>
                <a:gd name="T33" fmla="*/ 5 h 39"/>
                <a:gd name="T34" fmla="*/ 47 w 63"/>
                <a:gd name="T35" fmla="*/ 3 h 39"/>
                <a:gd name="T36" fmla="*/ 44 w 63"/>
                <a:gd name="T37" fmla="*/ 3 h 39"/>
                <a:gd name="T38" fmla="*/ 36 w 63"/>
                <a:gd name="T39" fmla="*/ 0 h 39"/>
                <a:gd name="T40" fmla="*/ 32 w 63"/>
                <a:gd name="T41" fmla="*/ 0 h 39"/>
                <a:gd name="T42" fmla="*/ 28 w 63"/>
                <a:gd name="T43" fmla="*/ 0 h 39"/>
                <a:gd name="T44" fmla="*/ 20 w 63"/>
                <a:gd name="T45" fmla="*/ 3 h 39"/>
                <a:gd name="T46" fmla="*/ 16 w 63"/>
                <a:gd name="T47" fmla="*/ 3 h 39"/>
                <a:gd name="T48" fmla="*/ 12 w 63"/>
                <a:gd name="T49" fmla="*/ 5 h 39"/>
                <a:gd name="T50" fmla="*/ 8 w 63"/>
                <a:gd name="T51" fmla="*/ 7 h 39"/>
                <a:gd name="T52" fmla="*/ 4 w 63"/>
                <a:gd name="T53" fmla="*/ 9 h 39"/>
                <a:gd name="T54" fmla="*/ 4 w 63"/>
                <a:gd name="T55" fmla="*/ 12 h 39"/>
                <a:gd name="T56" fmla="*/ 0 w 63"/>
                <a:gd name="T57" fmla="*/ 14 h 39"/>
                <a:gd name="T58" fmla="*/ 0 w 63"/>
                <a:gd name="T59" fmla="*/ 16 h 39"/>
                <a:gd name="T60" fmla="*/ 0 w 63"/>
                <a:gd name="T61" fmla="*/ 21 h 39"/>
                <a:gd name="T62" fmla="*/ 0 w 63"/>
                <a:gd name="T63" fmla="*/ 23 h 39"/>
                <a:gd name="T64" fmla="*/ 0 w 63"/>
                <a:gd name="T65" fmla="*/ 25 h 39"/>
                <a:gd name="T66" fmla="*/ 4 w 63"/>
                <a:gd name="T67" fmla="*/ 27 h 39"/>
                <a:gd name="T68" fmla="*/ 4 w 63"/>
                <a:gd name="T69" fmla="*/ 32 h 39"/>
                <a:gd name="T70" fmla="*/ 8 w 63"/>
                <a:gd name="T71" fmla="*/ 34 h 39"/>
                <a:gd name="T72" fmla="*/ 12 w 63"/>
                <a:gd name="T73" fmla="*/ 34 h 39"/>
                <a:gd name="T74" fmla="*/ 16 w 63"/>
                <a:gd name="T75" fmla="*/ 36 h 39"/>
                <a:gd name="T76" fmla="*/ 20 w 63"/>
                <a:gd name="T77" fmla="*/ 39 h 39"/>
                <a:gd name="T78" fmla="*/ 28 w 63"/>
                <a:gd name="T79" fmla="*/ 39 h 39"/>
                <a:gd name="T80" fmla="*/ 32 w 63"/>
                <a:gd name="T81" fmla="*/ 39 h 39"/>
                <a:gd name="T82" fmla="*/ 32 w 63"/>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39"/>
                <a:gd name="T128" fmla="*/ 63 w 63"/>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39">
                  <a:moveTo>
                    <a:pt x="32" y="39"/>
                  </a:moveTo>
                  <a:lnTo>
                    <a:pt x="36" y="39"/>
                  </a:lnTo>
                  <a:lnTo>
                    <a:pt x="44" y="39"/>
                  </a:lnTo>
                  <a:lnTo>
                    <a:pt x="47" y="36"/>
                  </a:lnTo>
                  <a:lnTo>
                    <a:pt x="51" y="34"/>
                  </a:lnTo>
                  <a:lnTo>
                    <a:pt x="55" y="34"/>
                  </a:lnTo>
                  <a:lnTo>
                    <a:pt x="59" y="32"/>
                  </a:lnTo>
                  <a:lnTo>
                    <a:pt x="59" y="27"/>
                  </a:lnTo>
                  <a:lnTo>
                    <a:pt x="63" y="25"/>
                  </a:lnTo>
                  <a:lnTo>
                    <a:pt x="63" y="23"/>
                  </a:lnTo>
                  <a:lnTo>
                    <a:pt x="63" y="21"/>
                  </a:lnTo>
                  <a:lnTo>
                    <a:pt x="63" y="16"/>
                  </a:lnTo>
                  <a:lnTo>
                    <a:pt x="63" y="14"/>
                  </a:lnTo>
                  <a:lnTo>
                    <a:pt x="59" y="12"/>
                  </a:lnTo>
                  <a:lnTo>
                    <a:pt x="59" y="9"/>
                  </a:lnTo>
                  <a:lnTo>
                    <a:pt x="55" y="7"/>
                  </a:lnTo>
                  <a:lnTo>
                    <a:pt x="51" y="5"/>
                  </a:lnTo>
                  <a:lnTo>
                    <a:pt x="47" y="3"/>
                  </a:lnTo>
                  <a:lnTo>
                    <a:pt x="44" y="3"/>
                  </a:lnTo>
                  <a:lnTo>
                    <a:pt x="36" y="0"/>
                  </a:lnTo>
                  <a:lnTo>
                    <a:pt x="32" y="0"/>
                  </a:lnTo>
                  <a:lnTo>
                    <a:pt x="28" y="0"/>
                  </a:lnTo>
                  <a:lnTo>
                    <a:pt x="20" y="3"/>
                  </a:lnTo>
                  <a:lnTo>
                    <a:pt x="16" y="3"/>
                  </a:lnTo>
                  <a:lnTo>
                    <a:pt x="12" y="5"/>
                  </a:lnTo>
                  <a:lnTo>
                    <a:pt x="8" y="7"/>
                  </a:lnTo>
                  <a:lnTo>
                    <a:pt x="4" y="9"/>
                  </a:lnTo>
                  <a:lnTo>
                    <a:pt x="4" y="12"/>
                  </a:lnTo>
                  <a:lnTo>
                    <a:pt x="0" y="14"/>
                  </a:lnTo>
                  <a:lnTo>
                    <a:pt x="0" y="16"/>
                  </a:lnTo>
                  <a:lnTo>
                    <a:pt x="0" y="21"/>
                  </a:lnTo>
                  <a:lnTo>
                    <a:pt x="0" y="23"/>
                  </a:lnTo>
                  <a:lnTo>
                    <a:pt x="0" y="25"/>
                  </a:lnTo>
                  <a:lnTo>
                    <a:pt x="4" y="27"/>
                  </a:lnTo>
                  <a:lnTo>
                    <a:pt x="4" y="32"/>
                  </a:lnTo>
                  <a:lnTo>
                    <a:pt x="8" y="34"/>
                  </a:lnTo>
                  <a:lnTo>
                    <a:pt x="12" y="34"/>
                  </a:lnTo>
                  <a:lnTo>
                    <a:pt x="16" y="36"/>
                  </a:lnTo>
                  <a:lnTo>
                    <a:pt x="20" y="39"/>
                  </a:lnTo>
                  <a:lnTo>
                    <a:pt x="28" y="39"/>
                  </a:lnTo>
                  <a:lnTo>
                    <a:pt x="32" y="39"/>
                  </a:lnTo>
                  <a:close/>
                </a:path>
              </a:pathLst>
            </a:custGeom>
            <a:solidFill>
              <a:srgbClr val="000000"/>
            </a:solidFill>
            <a:ln w="9525">
              <a:noFill/>
              <a:round/>
              <a:headEnd/>
              <a:tailEnd/>
            </a:ln>
          </p:spPr>
          <p:txBody>
            <a:bodyPr/>
            <a:lstStyle/>
            <a:p>
              <a:endParaRPr lang="zh-TW" altLang="en-US"/>
            </a:p>
          </p:txBody>
        </p:sp>
        <p:sp>
          <p:nvSpPr>
            <p:cNvPr id="25680" name="Freeform 74"/>
            <p:cNvSpPr>
              <a:spLocks/>
            </p:cNvSpPr>
            <p:nvPr/>
          </p:nvSpPr>
          <p:spPr bwMode="auto">
            <a:xfrm>
              <a:off x="5265" y="3834"/>
              <a:ext cx="67" cy="39"/>
            </a:xfrm>
            <a:custGeom>
              <a:avLst/>
              <a:gdLst>
                <a:gd name="T0" fmla="*/ 31 w 67"/>
                <a:gd name="T1" fmla="*/ 39 h 39"/>
                <a:gd name="T2" fmla="*/ 39 w 67"/>
                <a:gd name="T3" fmla="*/ 39 h 39"/>
                <a:gd name="T4" fmla="*/ 43 w 67"/>
                <a:gd name="T5" fmla="*/ 39 h 39"/>
                <a:gd name="T6" fmla="*/ 47 w 67"/>
                <a:gd name="T7" fmla="*/ 36 h 39"/>
                <a:gd name="T8" fmla="*/ 51 w 67"/>
                <a:gd name="T9" fmla="*/ 34 h 39"/>
                <a:gd name="T10" fmla="*/ 55 w 67"/>
                <a:gd name="T11" fmla="*/ 34 h 39"/>
                <a:gd name="T12" fmla="*/ 59 w 67"/>
                <a:gd name="T13" fmla="*/ 32 h 39"/>
                <a:gd name="T14" fmla="*/ 63 w 67"/>
                <a:gd name="T15" fmla="*/ 27 h 39"/>
                <a:gd name="T16" fmla="*/ 63 w 67"/>
                <a:gd name="T17" fmla="*/ 25 h 39"/>
                <a:gd name="T18" fmla="*/ 67 w 67"/>
                <a:gd name="T19" fmla="*/ 23 h 39"/>
                <a:gd name="T20" fmla="*/ 67 w 67"/>
                <a:gd name="T21" fmla="*/ 21 h 39"/>
                <a:gd name="T22" fmla="*/ 67 w 67"/>
                <a:gd name="T23" fmla="*/ 16 h 39"/>
                <a:gd name="T24" fmla="*/ 63 w 67"/>
                <a:gd name="T25" fmla="*/ 14 h 39"/>
                <a:gd name="T26" fmla="*/ 63 w 67"/>
                <a:gd name="T27" fmla="*/ 12 h 39"/>
                <a:gd name="T28" fmla="*/ 59 w 67"/>
                <a:gd name="T29" fmla="*/ 9 h 39"/>
                <a:gd name="T30" fmla="*/ 55 w 67"/>
                <a:gd name="T31" fmla="*/ 7 h 39"/>
                <a:gd name="T32" fmla="*/ 51 w 67"/>
                <a:gd name="T33" fmla="*/ 5 h 39"/>
                <a:gd name="T34" fmla="*/ 47 w 67"/>
                <a:gd name="T35" fmla="*/ 3 h 39"/>
                <a:gd name="T36" fmla="*/ 43 w 67"/>
                <a:gd name="T37" fmla="*/ 3 h 39"/>
                <a:gd name="T38" fmla="*/ 39 w 67"/>
                <a:gd name="T39" fmla="*/ 0 h 39"/>
                <a:gd name="T40" fmla="*/ 31 w 67"/>
                <a:gd name="T41" fmla="*/ 0 h 39"/>
                <a:gd name="T42" fmla="*/ 28 w 67"/>
                <a:gd name="T43" fmla="*/ 0 h 39"/>
                <a:gd name="T44" fmla="*/ 24 w 67"/>
                <a:gd name="T45" fmla="*/ 3 h 39"/>
                <a:gd name="T46" fmla="*/ 20 w 67"/>
                <a:gd name="T47" fmla="*/ 3 h 39"/>
                <a:gd name="T48" fmla="*/ 16 w 67"/>
                <a:gd name="T49" fmla="*/ 5 h 39"/>
                <a:gd name="T50" fmla="*/ 12 w 67"/>
                <a:gd name="T51" fmla="*/ 7 h 39"/>
                <a:gd name="T52" fmla="*/ 8 w 67"/>
                <a:gd name="T53" fmla="*/ 9 h 39"/>
                <a:gd name="T54" fmla="*/ 4 w 67"/>
                <a:gd name="T55" fmla="*/ 12 h 39"/>
                <a:gd name="T56" fmla="*/ 4 w 67"/>
                <a:gd name="T57" fmla="*/ 14 h 39"/>
                <a:gd name="T58" fmla="*/ 0 w 67"/>
                <a:gd name="T59" fmla="*/ 16 h 39"/>
                <a:gd name="T60" fmla="*/ 0 w 67"/>
                <a:gd name="T61" fmla="*/ 21 h 39"/>
                <a:gd name="T62" fmla="*/ 0 w 67"/>
                <a:gd name="T63" fmla="*/ 23 h 39"/>
                <a:gd name="T64" fmla="*/ 4 w 67"/>
                <a:gd name="T65" fmla="*/ 25 h 39"/>
                <a:gd name="T66" fmla="*/ 4 w 67"/>
                <a:gd name="T67" fmla="*/ 27 h 39"/>
                <a:gd name="T68" fmla="*/ 8 w 67"/>
                <a:gd name="T69" fmla="*/ 32 h 39"/>
                <a:gd name="T70" fmla="*/ 12 w 67"/>
                <a:gd name="T71" fmla="*/ 34 h 39"/>
                <a:gd name="T72" fmla="*/ 16 w 67"/>
                <a:gd name="T73" fmla="*/ 34 h 39"/>
                <a:gd name="T74" fmla="*/ 20 w 67"/>
                <a:gd name="T75" fmla="*/ 36 h 39"/>
                <a:gd name="T76" fmla="*/ 24 w 67"/>
                <a:gd name="T77" fmla="*/ 39 h 39"/>
                <a:gd name="T78" fmla="*/ 28 w 67"/>
                <a:gd name="T79" fmla="*/ 39 h 39"/>
                <a:gd name="T80" fmla="*/ 31 w 67"/>
                <a:gd name="T81" fmla="*/ 39 h 39"/>
                <a:gd name="T82" fmla="*/ 31 w 67"/>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39"/>
                <a:gd name="T128" fmla="*/ 67 w 67"/>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39">
                  <a:moveTo>
                    <a:pt x="31" y="39"/>
                  </a:moveTo>
                  <a:lnTo>
                    <a:pt x="39" y="39"/>
                  </a:lnTo>
                  <a:lnTo>
                    <a:pt x="43" y="39"/>
                  </a:lnTo>
                  <a:lnTo>
                    <a:pt x="47" y="36"/>
                  </a:lnTo>
                  <a:lnTo>
                    <a:pt x="51" y="34"/>
                  </a:lnTo>
                  <a:lnTo>
                    <a:pt x="55" y="34"/>
                  </a:lnTo>
                  <a:lnTo>
                    <a:pt x="59" y="32"/>
                  </a:lnTo>
                  <a:lnTo>
                    <a:pt x="63" y="27"/>
                  </a:lnTo>
                  <a:lnTo>
                    <a:pt x="63" y="25"/>
                  </a:lnTo>
                  <a:lnTo>
                    <a:pt x="67" y="23"/>
                  </a:lnTo>
                  <a:lnTo>
                    <a:pt x="67" y="21"/>
                  </a:lnTo>
                  <a:lnTo>
                    <a:pt x="67" y="16"/>
                  </a:lnTo>
                  <a:lnTo>
                    <a:pt x="63" y="14"/>
                  </a:lnTo>
                  <a:lnTo>
                    <a:pt x="63" y="12"/>
                  </a:lnTo>
                  <a:lnTo>
                    <a:pt x="59" y="9"/>
                  </a:lnTo>
                  <a:lnTo>
                    <a:pt x="55" y="7"/>
                  </a:lnTo>
                  <a:lnTo>
                    <a:pt x="51" y="5"/>
                  </a:lnTo>
                  <a:lnTo>
                    <a:pt x="47" y="3"/>
                  </a:lnTo>
                  <a:lnTo>
                    <a:pt x="43" y="3"/>
                  </a:lnTo>
                  <a:lnTo>
                    <a:pt x="39" y="0"/>
                  </a:lnTo>
                  <a:lnTo>
                    <a:pt x="31" y="0"/>
                  </a:lnTo>
                  <a:lnTo>
                    <a:pt x="28" y="0"/>
                  </a:lnTo>
                  <a:lnTo>
                    <a:pt x="24" y="3"/>
                  </a:lnTo>
                  <a:lnTo>
                    <a:pt x="20" y="3"/>
                  </a:lnTo>
                  <a:lnTo>
                    <a:pt x="16" y="5"/>
                  </a:lnTo>
                  <a:lnTo>
                    <a:pt x="12" y="7"/>
                  </a:lnTo>
                  <a:lnTo>
                    <a:pt x="8" y="9"/>
                  </a:lnTo>
                  <a:lnTo>
                    <a:pt x="4" y="12"/>
                  </a:lnTo>
                  <a:lnTo>
                    <a:pt x="4" y="14"/>
                  </a:lnTo>
                  <a:lnTo>
                    <a:pt x="0" y="16"/>
                  </a:lnTo>
                  <a:lnTo>
                    <a:pt x="0" y="21"/>
                  </a:lnTo>
                  <a:lnTo>
                    <a:pt x="0" y="23"/>
                  </a:lnTo>
                  <a:lnTo>
                    <a:pt x="4" y="25"/>
                  </a:lnTo>
                  <a:lnTo>
                    <a:pt x="4" y="27"/>
                  </a:lnTo>
                  <a:lnTo>
                    <a:pt x="8" y="32"/>
                  </a:lnTo>
                  <a:lnTo>
                    <a:pt x="12" y="34"/>
                  </a:lnTo>
                  <a:lnTo>
                    <a:pt x="16" y="34"/>
                  </a:lnTo>
                  <a:lnTo>
                    <a:pt x="20" y="36"/>
                  </a:lnTo>
                  <a:lnTo>
                    <a:pt x="24" y="39"/>
                  </a:lnTo>
                  <a:lnTo>
                    <a:pt x="28" y="39"/>
                  </a:lnTo>
                  <a:lnTo>
                    <a:pt x="31" y="39"/>
                  </a:lnTo>
                  <a:close/>
                </a:path>
              </a:pathLst>
            </a:custGeom>
            <a:solidFill>
              <a:srgbClr val="000000"/>
            </a:solidFill>
            <a:ln w="9525">
              <a:noFill/>
              <a:round/>
              <a:headEnd/>
              <a:tailEnd/>
            </a:ln>
          </p:spPr>
          <p:txBody>
            <a:bodyPr/>
            <a:lstStyle/>
            <a:p>
              <a:endParaRPr lang="zh-TW" altLang="en-US"/>
            </a:p>
          </p:txBody>
        </p:sp>
        <p:sp>
          <p:nvSpPr>
            <p:cNvPr id="25681" name="Rectangle 75"/>
            <p:cNvSpPr>
              <a:spLocks noChangeArrowheads="1"/>
            </p:cNvSpPr>
            <p:nvPr/>
          </p:nvSpPr>
          <p:spPr bwMode="auto">
            <a:xfrm>
              <a:off x="1259"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82" name="Rectangle 76"/>
            <p:cNvSpPr>
              <a:spLocks noChangeArrowheads="1"/>
            </p:cNvSpPr>
            <p:nvPr/>
          </p:nvSpPr>
          <p:spPr bwMode="auto">
            <a:xfrm>
              <a:off x="1335"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83" name="Rectangle 77"/>
            <p:cNvSpPr>
              <a:spLocks noChangeArrowheads="1"/>
            </p:cNvSpPr>
            <p:nvPr/>
          </p:nvSpPr>
          <p:spPr bwMode="auto">
            <a:xfrm>
              <a:off x="1406"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684" name="Rectangle 78"/>
            <p:cNvSpPr>
              <a:spLocks noChangeArrowheads="1"/>
            </p:cNvSpPr>
            <p:nvPr/>
          </p:nvSpPr>
          <p:spPr bwMode="auto">
            <a:xfrm>
              <a:off x="1481"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85" name="Rectangle 79"/>
            <p:cNvSpPr>
              <a:spLocks noChangeArrowheads="1"/>
            </p:cNvSpPr>
            <p:nvPr/>
          </p:nvSpPr>
          <p:spPr bwMode="auto">
            <a:xfrm>
              <a:off x="155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686" name="Rectangle 80"/>
            <p:cNvSpPr>
              <a:spLocks noChangeArrowheads="1"/>
            </p:cNvSpPr>
            <p:nvPr/>
          </p:nvSpPr>
          <p:spPr bwMode="auto">
            <a:xfrm>
              <a:off x="1917" y="418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87" name="Rectangle 81"/>
            <p:cNvSpPr>
              <a:spLocks noChangeArrowheads="1"/>
            </p:cNvSpPr>
            <p:nvPr/>
          </p:nvSpPr>
          <p:spPr bwMode="auto">
            <a:xfrm>
              <a:off x="1988" y="418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688" name="Rectangle 82"/>
            <p:cNvSpPr>
              <a:spLocks noChangeArrowheads="1"/>
            </p:cNvSpPr>
            <p:nvPr/>
          </p:nvSpPr>
          <p:spPr bwMode="auto">
            <a:xfrm>
              <a:off x="2064" y="418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89" name="Rectangle 83"/>
            <p:cNvSpPr>
              <a:spLocks noChangeArrowheads="1"/>
            </p:cNvSpPr>
            <p:nvPr/>
          </p:nvSpPr>
          <p:spPr bwMode="auto">
            <a:xfrm>
              <a:off x="2135" y="418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90" name="Rectangle 84"/>
            <p:cNvSpPr>
              <a:spLocks noChangeArrowheads="1"/>
            </p:cNvSpPr>
            <p:nvPr/>
          </p:nvSpPr>
          <p:spPr bwMode="auto">
            <a:xfrm>
              <a:off x="2210" y="418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691" name="Rectangle 85"/>
            <p:cNvSpPr>
              <a:spLocks noChangeArrowheads="1"/>
            </p:cNvSpPr>
            <p:nvPr/>
          </p:nvSpPr>
          <p:spPr bwMode="auto">
            <a:xfrm>
              <a:off x="2539"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92" name="Rectangle 86"/>
            <p:cNvSpPr>
              <a:spLocks noChangeArrowheads="1"/>
            </p:cNvSpPr>
            <p:nvPr/>
          </p:nvSpPr>
          <p:spPr bwMode="auto">
            <a:xfrm>
              <a:off x="2614"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693" name="Rectangle 87"/>
            <p:cNvSpPr>
              <a:spLocks noChangeArrowheads="1"/>
            </p:cNvSpPr>
            <p:nvPr/>
          </p:nvSpPr>
          <p:spPr bwMode="auto">
            <a:xfrm>
              <a:off x="2686"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694" name="Rectangle 88"/>
            <p:cNvSpPr>
              <a:spLocks noChangeArrowheads="1"/>
            </p:cNvSpPr>
            <p:nvPr/>
          </p:nvSpPr>
          <p:spPr bwMode="auto">
            <a:xfrm>
              <a:off x="2761"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95" name="Rectangle 89"/>
            <p:cNvSpPr>
              <a:spLocks noChangeArrowheads="1"/>
            </p:cNvSpPr>
            <p:nvPr/>
          </p:nvSpPr>
          <p:spPr bwMode="auto">
            <a:xfrm>
              <a:off x="283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696" name="Rectangle 90"/>
            <p:cNvSpPr>
              <a:spLocks noChangeArrowheads="1"/>
            </p:cNvSpPr>
            <p:nvPr/>
          </p:nvSpPr>
          <p:spPr bwMode="auto">
            <a:xfrm>
              <a:off x="3181"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697" name="Rectangle 91"/>
            <p:cNvSpPr>
              <a:spLocks noChangeArrowheads="1"/>
            </p:cNvSpPr>
            <p:nvPr/>
          </p:nvSpPr>
          <p:spPr bwMode="auto">
            <a:xfrm>
              <a:off x="325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98" name="Rectangle 92"/>
            <p:cNvSpPr>
              <a:spLocks noChangeArrowheads="1"/>
            </p:cNvSpPr>
            <p:nvPr/>
          </p:nvSpPr>
          <p:spPr bwMode="auto">
            <a:xfrm>
              <a:off x="3327"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699" name="Rectangle 93"/>
            <p:cNvSpPr>
              <a:spLocks noChangeArrowheads="1"/>
            </p:cNvSpPr>
            <p:nvPr/>
          </p:nvSpPr>
          <p:spPr bwMode="auto">
            <a:xfrm>
              <a:off x="3399"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00" name="Rectangle 94"/>
            <p:cNvSpPr>
              <a:spLocks noChangeArrowheads="1"/>
            </p:cNvSpPr>
            <p:nvPr/>
          </p:nvSpPr>
          <p:spPr bwMode="auto">
            <a:xfrm>
              <a:off x="3474"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01" name="Rectangle 95"/>
            <p:cNvSpPr>
              <a:spLocks noChangeArrowheads="1"/>
            </p:cNvSpPr>
            <p:nvPr/>
          </p:nvSpPr>
          <p:spPr bwMode="auto">
            <a:xfrm>
              <a:off x="3819"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02" name="Rectangle 96"/>
            <p:cNvSpPr>
              <a:spLocks noChangeArrowheads="1"/>
            </p:cNvSpPr>
            <p:nvPr/>
          </p:nvSpPr>
          <p:spPr bwMode="auto">
            <a:xfrm>
              <a:off x="3894"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03" name="Rectangle 97"/>
            <p:cNvSpPr>
              <a:spLocks noChangeArrowheads="1"/>
            </p:cNvSpPr>
            <p:nvPr/>
          </p:nvSpPr>
          <p:spPr bwMode="auto">
            <a:xfrm>
              <a:off x="3965"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04" name="Rectangle 98"/>
            <p:cNvSpPr>
              <a:spLocks noChangeArrowheads="1"/>
            </p:cNvSpPr>
            <p:nvPr/>
          </p:nvSpPr>
          <p:spPr bwMode="auto">
            <a:xfrm>
              <a:off x="4041"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05" name="Rectangle 99"/>
            <p:cNvSpPr>
              <a:spLocks noChangeArrowheads="1"/>
            </p:cNvSpPr>
            <p:nvPr/>
          </p:nvSpPr>
          <p:spPr bwMode="auto">
            <a:xfrm>
              <a:off x="411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06" name="Rectangle 100"/>
            <p:cNvSpPr>
              <a:spLocks noChangeArrowheads="1"/>
            </p:cNvSpPr>
            <p:nvPr/>
          </p:nvSpPr>
          <p:spPr bwMode="auto">
            <a:xfrm>
              <a:off x="4457"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07" name="Rectangle 101"/>
            <p:cNvSpPr>
              <a:spLocks noChangeArrowheads="1"/>
            </p:cNvSpPr>
            <p:nvPr/>
          </p:nvSpPr>
          <p:spPr bwMode="auto">
            <a:xfrm>
              <a:off x="453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08" name="Rectangle 102"/>
            <p:cNvSpPr>
              <a:spLocks noChangeArrowheads="1"/>
            </p:cNvSpPr>
            <p:nvPr/>
          </p:nvSpPr>
          <p:spPr bwMode="auto">
            <a:xfrm>
              <a:off x="4607"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09" name="Rectangle 103"/>
            <p:cNvSpPr>
              <a:spLocks noChangeArrowheads="1"/>
            </p:cNvSpPr>
            <p:nvPr/>
          </p:nvSpPr>
          <p:spPr bwMode="auto">
            <a:xfrm>
              <a:off x="4678"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10" name="Rectangle 104"/>
            <p:cNvSpPr>
              <a:spLocks noChangeArrowheads="1"/>
            </p:cNvSpPr>
            <p:nvPr/>
          </p:nvSpPr>
          <p:spPr bwMode="auto">
            <a:xfrm>
              <a:off x="4754"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11" name="Rectangle 105"/>
            <p:cNvSpPr>
              <a:spLocks noChangeArrowheads="1"/>
            </p:cNvSpPr>
            <p:nvPr/>
          </p:nvSpPr>
          <p:spPr bwMode="auto">
            <a:xfrm>
              <a:off x="5098"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12" name="Rectangle 106"/>
            <p:cNvSpPr>
              <a:spLocks noChangeArrowheads="1"/>
            </p:cNvSpPr>
            <p:nvPr/>
          </p:nvSpPr>
          <p:spPr bwMode="auto">
            <a:xfrm>
              <a:off x="5170"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13" name="Rectangle 107"/>
            <p:cNvSpPr>
              <a:spLocks noChangeArrowheads="1"/>
            </p:cNvSpPr>
            <p:nvPr/>
          </p:nvSpPr>
          <p:spPr bwMode="auto">
            <a:xfrm>
              <a:off x="5245"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14" name="Rectangle 108"/>
            <p:cNvSpPr>
              <a:spLocks noChangeArrowheads="1"/>
            </p:cNvSpPr>
            <p:nvPr/>
          </p:nvSpPr>
          <p:spPr bwMode="auto">
            <a:xfrm>
              <a:off x="5320"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15" name="Rectangle 109"/>
            <p:cNvSpPr>
              <a:spLocks noChangeArrowheads="1"/>
            </p:cNvSpPr>
            <p:nvPr/>
          </p:nvSpPr>
          <p:spPr bwMode="auto">
            <a:xfrm>
              <a:off x="539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16" name="Rectangle 110"/>
            <p:cNvSpPr>
              <a:spLocks noChangeArrowheads="1"/>
            </p:cNvSpPr>
            <p:nvPr/>
          </p:nvSpPr>
          <p:spPr bwMode="auto">
            <a:xfrm rot="-5400000">
              <a:off x="2545" y="2484"/>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17" name="Rectangle 111"/>
            <p:cNvSpPr>
              <a:spLocks noChangeArrowheads="1"/>
            </p:cNvSpPr>
            <p:nvPr/>
          </p:nvSpPr>
          <p:spPr bwMode="auto">
            <a:xfrm rot="-5400000">
              <a:off x="2545" y="244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18" name="Rectangle 112"/>
            <p:cNvSpPr>
              <a:spLocks noChangeArrowheads="1"/>
            </p:cNvSpPr>
            <p:nvPr/>
          </p:nvSpPr>
          <p:spPr bwMode="auto">
            <a:xfrm rot="-5400000">
              <a:off x="2545" y="2401"/>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19" name="Freeform 118"/>
            <p:cNvSpPr>
              <a:spLocks/>
            </p:cNvSpPr>
            <p:nvPr/>
          </p:nvSpPr>
          <p:spPr bwMode="auto">
            <a:xfrm>
              <a:off x="5546" y="3541"/>
              <a:ext cx="4" cy="620"/>
            </a:xfrm>
            <a:custGeom>
              <a:avLst/>
              <a:gdLst>
                <a:gd name="T0" fmla="*/ 0 w 4"/>
                <a:gd name="T1" fmla="*/ 0 h 620"/>
                <a:gd name="T2" fmla="*/ 4 w 4"/>
                <a:gd name="T3" fmla="*/ 620 h 620"/>
                <a:gd name="T4" fmla="*/ 0 w 4"/>
                <a:gd name="T5" fmla="*/ 0 h 620"/>
                <a:gd name="T6" fmla="*/ 0 60000 65536"/>
                <a:gd name="T7" fmla="*/ 0 60000 65536"/>
                <a:gd name="T8" fmla="*/ 0 60000 65536"/>
                <a:gd name="T9" fmla="*/ 0 w 4"/>
                <a:gd name="T10" fmla="*/ 0 h 620"/>
                <a:gd name="T11" fmla="*/ 4 w 4"/>
                <a:gd name="T12" fmla="*/ 620 h 620"/>
              </a:gdLst>
              <a:ahLst/>
              <a:cxnLst>
                <a:cxn ang="T6">
                  <a:pos x="T0" y="T1"/>
                </a:cxn>
                <a:cxn ang="T7">
                  <a:pos x="T2" y="T3"/>
                </a:cxn>
                <a:cxn ang="T8">
                  <a:pos x="T4" y="T5"/>
                </a:cxn>
              </a:cxnLst>
              <a:rect l="T9" t="T10" r="T11" b="T12"/>
              <a:pathLst>
                <a:path w="4" h="620">
                  <a:moveTo>
                    <a:pt x="0" y="0"/>
                  </a:moveTo>
                  <a:lnTo>
                    <a:pt x="4" y="620"/>
                  </a:lnTo>
                  <a:lnTo>
                    <a:pt x="0" y="0"/>
                  </a:lnTo>
                  <a:close/>
                </a:path>
              </a:pathLst>
            </a:custGeom>
            <a:solidFill>
              <a:srgbClr val="EB7500"/>
            </a:solidFill>
            <a:ln w="9525">
              <a:noFill/>
              <a:round/>
              <a:headEnd/>
              <a:tailEnd/>
            </a:ln>
          </p:spPr>
          <p:txBody>
            <a:bodyPr/>
            <a:lstStyle/>
            <a:p>
              <a:endParaRPr lang="zh-TW" altLang="en-US"/>
            </a:p>
          </p:txBody>
        </p:sp>
        <p:sp>
          <p:nvSpPr>
            <p:cNvPr id="25720" name="Line 119"/>
            <p:cNvSpPr>
              <a:spLocks noChangeShapeType="1"/>
            </p:cNvSpPr>
            <p:nvPr/>
          </p:nvSpPr>
          <p:spPr bwMode="auto">
            <a:xfrm>
              <a:off x="5546" y="3541"/>
              <a:ext cx="4" cy="620"/>
            </a:xfrm>
            <a:prstGeom prst="line">
              <a:avLst/>
            </a:prstGeom>
            <a:noFill/>
            <a:ln w="25400">
              <a:solidFill>
                <a:srgbClr val="000000"/>
              </a:solidFill>
              <a:round/>
              <a:headEnd/>
              <a:tailEnd/>
            </a:ln>
          </p:spPr>
          <p:txBody>
            <a:bodyPr/>
            <a:lstStyle/>
            <a:p>
              <a:endParaRPr lang="zh-TW" altLang="en-US"/>
            </a:p>
          </p:txBody>
        </p:sp>
        <p:sp>
          <p:nvSpPr>
            <p:cNvPr id="25721" name="Rectangle 126"/>
            <p:cNvSpPr>
              <a:spLocks noChangeArrowheads="1"/>
            </p:cNvSpPr>
            <p:nvPr/>
          </p:nvSpPr>
          <p:spPr bwMode="auto">
            <a:xfrm rot="-5400000">
              <a:off x="2696" y="2484"/>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22" name="Rectangle 127"/>
            <p:cNvSpPr>
              <a:spLocks noChangeArrowheads="1"/>
            </p:cNvSpPr>
            <p:nvPr/>
          </p:nvSpPr>
          <p:spPr bwMode="auto">
            <a:xfrm rot="-5400000">
              <a:off x="2696" y="2441"/>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23" name="Rectangle 128"/>
            <p:cNvSpPr>
              <a:spLocks noChangeArrowheads="1"/>
            </p:cNvSpPr>
            <p:nvPr/>
          </p:nvSpPr>
          <p:spPr bwMode="auto">
            <a:xfrm rot="-5400000">
              <a:off x="2696" y="2401"/>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24" name="Rectangle 129"/>
            <p:cNvSpPr>
              <a:spLocks noChangeArrowheads="1"/>
            </p:cNvSpPr>
            <p:nvPr/>
          </p:nvSpPr>
          <p:spPr bwMode="auto">
            <a:xfrm rot="-5400000">
              <a:off x="2862" y="24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25" name="Rectangle 130"/>
            <p:cNvSpPr>
              <a:spLocks noChangeArrowheads="1"/>
            </p:cNvSpPr>
            <p:nvPr/>
          </p:nvSpPr>
          <p:spPr bwMode="auto">
            <a:xfrm rot="-5400000">
              <a:off x="2862" y="244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26" name="Rectangle 131"/>
            <p:cNvSpPr>
              <a:spLocks noChangeArrowheads="1"/>
            </p:cNvSpPr>
            <p:nvPr/>
          </p:nvSpPr>
          <p:spPr bwMode="auto">
            <a:xfrm rot="-5400000">
              <a:off x="2862" y="2401"/>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27" name="Rectangle 132"/>
            <p:cNvSpPr>
              <a:spLocks noChangeArrowheads="1"/>
            </p:cNvSpPr>
            <p:nvPr/>
          </p:nvSpPr>
          <p:spPr bwMode="auto">
            <a:xfrm rot="-5400000">
              <a:off x="3025" y="24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28" name="Rectangle 133"/>
            <p:cNvSpPr>
              <a:spLocks noChangeArrowheads="1"/>
            </p:cNvSpPr>
            <p:nvPr/>
          </p:nvSpPr>
          <p:spPr bwMode="auto">
            <a:xfrm rot="-5400000">
              <a:off x="3025" y="244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29" name="Rectangle 134"/>
            <p:cNvSpPr>
              <a:spLocks noChangeArrowheads="1"/>
            </p:cNvSpPr>
            <p:nvPr/>
          </p:nvSpPr>
          <p:spPr bwMode="auto">
            <a:xfrm rot="-5400000">
              <a:off x="3025" y="240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30" name="Rectangle 135"/>
            <p:cNvSpPr>
              <a:spLocks noChangeArrowheads="1"/>
            </p:cNvSpPr>
            <p:nvPr/>
          </p:nvSpPr>
          <p:spPr bwMode="auto">
            <a:xfrm rot="-5400000">
              <a:off x="3179" y="2488"/>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31" name="Rectangle 136"/>
            <p:cNvSpPr>
              <a:spLocks noChangeArrowheads="1"/>
            </p:cNvSpPr>
            <p:nvPr/>
          </p:nvSpPr>
          <p:spPr bwMode="auto">
            <a:xfrm rot="-5400000">
              <a:off x="3179" y="244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32" name="Rectangle 137"/>
            <p:cNvSpPr>
              <a:spLocks noChangeArrowheads="1"/>
            </p:cNvSpPr>
            <p:nvPr/>
          </p:nvSpPr>
          <p:spPr bwMode="auto">
            <a:xfrm rot="-5400000">
              <a:off x="3179" y="2405"/>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33" name="Rectangle 138"/>
            <p:cNvSpPr>
              <a:spLocks noChangeArrowheads="1"/>
            </p:cNvSpPr>
            <p:nvPr/>
          </p:nvSpPr>
          <p:spPr bwMode="auto">
            <a:xfrm rot="-5400000">
              <a:off x="3334" y="2488"/>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34" name="Rectangle 139"/>
            <p:cNvSpPr>
              <a:spLocks noChangeArrowheads="1"/>
            </p:cNvSpPr>
            <p:nvPr/>
          </p:nvSpPr>
          <p:spPr bwMode="auto">
            <a:xfrm rot="-5400000">
              <a:off x="3334" y="244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35" name="Rectangle 140"/>
            <p:cNvSpPr>
              <a:spLocks noChangeArrowheads="1"/>
            </p:cNvSpPr>
            <p:nvPr/>
          </p:nvSpPr>
          <p:spPr bwMode="auto">
            <a:xfrm rot="-5400000">
              <a:off x="3334" y="2405"/>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36" name="Rectangle 141"/>
            <p:cNvSpPr>
              <a:spLocks noChangeArrowheads="1"/>
            </p:cNvSpPr>
            <p:nvPr/>
          </p:nvSpPr>
          <p:spPr bwMode="auto">
            <a:xfrm rot="-5400000">
              <a:off x="3496" y="2488"/>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37" name="Rectangle 142"/>
            <p:cNvSpPr>
              <a:spLocks noChangeArrowheads="1"/>
            </p:cNvSpPr>
            <p:nvPr/>
          </p:nvSpPr>
          <p:spPr bwMode="auto">
            <a:xfrm rot="-5400000">
              <a:off x="3496" y="244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38" name="Rectangle 143"/>
            <p:cNvSpPr>
              <a:spLocks noChangeArrowheads="1"/>
            </p:cNvSpPr>
            <p:nvPr/>
          </p:nvSpPr>
          <p:spPr bwMode="auto">
            <a:xfrm rot="-5400000">
              <a:off x="3496" y="2405"/>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25739" name="Rectangle 144"/>
            <p:cNvSpPr>
              <a:spLocks noChangeArrowheads="1"/>
            </p:cNvSpPr>
            <p:nvPr/>
          </p:nvSpPr>
          <p:spPr bwMode="auto">
            <a:xfrm rot="-5400000">
              <a:off x="3659" y="2488"/>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40" name="Rectangle 145"/>
            <p:cNvSpPr>
              <a:spLocks noChangeArrowheads="1"/>
            </p:cNvSpPr>
            <p:nvPr/>
          </p:nvSpPr>
          <p:spPr bwMode="auto">
            <a:xfrm rot="-5400000">
              <a:off x="3659" y="244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25741" name="Rectangle 146"/>
            <p:cNvSpPr>
              <a:spLocks noChangeArrowheads="1"/>
            </p:cNvSpPr>
            <p:nvPr/>
          </p:nvSpPr>
          <p:spPr bwMode="auto">
            <a:xfrm rot="-5400000">
              <a:off x="3659" y="240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grpSp>
      <p:sp>
        <p:nvSpPr>
          <p:cNvPr id="25612" name="投影片編號版面配置區 1"/>
          <p:cNvSpPr>
            <a:spLocks noGrp="1"/>
          </p:cNvSpPr>
          <p:nvPr>
            <p:ph type="sldNum" sz="quarter" idx="12"/>
          </p:nvPr>
        </p:nvSpPr>
        <p:spPr>
          <a:noFill/>
          <a:ln>
            <a:miter lim="800000"/>
            <a:headEnd/>
            <a:tailEnd/>
          </a:ln>
        </p:spPr>
        <p:txBody>
          <a:bodyPr/>
          <a:lstStyle/>
          <a:p>
            <a:pPr defTabSz="762000"/>
            <a:fld id="{4130526C-3698-46FE-8017-32AA7FB77184}" type="slidenum">
              <a:rPr lang="zh-TW" altLang="en-US"/>
              <a:pPr defTabSz="762000"/>
              <a:t>16</a:t>
            </a:fld>
            <a:endParaRPr lang="en-US" altLang="zh-TW"/>
          </a:p>
        </p:txBody>
      </p:sp>
    </p:spTree>
  </p:cSld>
  <p:clrMapOvr>
    <a:masterClrMapping/>
  </p:clrMapOvr>
  <p:transition advTm="2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42950" y="173038"/>
            <a:ext cx="8420100" cy="901700"/>
          </a:xfrm>
        </p:spPr>
        <p:txBody>
          <a:bodyPr/>
          <a:lstStyle/>
          <a:p>
            <a:r>
              <a:rPr lang="en-US" altLang="zh-TW"/>
              <a:t>Tags and Valid Bits: Block Finding</a:t>
            </a:r>
            <a:r>
              <a:rPr lang="en-US" altLang="zh-TW" sz="3200"/>
              <a:t> </a:t>
            </a:r>
            <a:endParaRPr lang="en-AU" altLang="zh-TW" sz="3200"/>
          </a:p>
        </p:txBody>
      </p:sp>
      <p:sp>
        <p:nvSpPr>
          <p:cNvPr id="20484" name="Rectangle 3"/>
          <p:cNvSpPr>
            <a:spLocks noGrp="1" noChangeArrowheads="1"/>
          </p:cNvSpPr>
          <p:nvPr>
            <p:ph type="body" idx="1"/>
          </p:nvPr>
        </p:nvSpPr>
        <p:spPr>
          <a:xfrm>
            <a:off x="742950" y="1331913"/>
            <a:ext cx="8420100" cy="5080000"/>
          </a:xfrm>
        </p:spPr>
        <p:txBody>
          <a:bodyPr/>
          <a:lstStyle/>
          <a:p>
            <a:r>
              <a:rPr lang="en-US" altLang="zh-TW"/>
              <a:t>How do we know which particular block is stored in a cache location?</a:t>
            </a:r>
          </a:p>
          <a:p>
            <a:pPr lvl="1"/>
            <a:r>
              <a:rPr lang="en-US" altLang="zh-TW"/>
              <a:t>Store block address as well as the data</a:t>
            </a:r>
          </a:p>
          <a:p>
            <a:pPr lvl="1"/>
            <a:r>
              <a:rPr lang="en-US" altLang="zh-TW"/>
              <a:t>Actually, only need the high-order bits</a:t>
            </a:r>
          </a:p>
          <a:p>
            <a:pPr lvl="1"/>
            <a:r>
              <a:rPr lang="en-US" altLang="zh-TW"/>
              <a:t>Called the </a:t>
            </a:r>
            <a:r>
              <a:rPr lang="en-US" altLang="zh-TW">
                <a:solidFill>
                  <a:schemeClr val="folHlink"/>
                </a:solidFill>
              </a:rPr>
              <a:t>tag</a:t>
            </a:r>
          </a:p>
          <a:p>
            <a:r>
              <a:rPr lang="en-US" altLang="zh-TW"/>
              <a:t>What if there is no data in a location?</a:t>
            </a:r>
          </a:p>
          <a:p>
            <a:pPr lvl="1"/>
            <a:r>
              <a:rPr lang="en-US" altLang="zh-TW"/>
              <a:t>Valid bit: 1 = present, 0 = not present</a:t>
            </a:r>
          </a:p>
          <a:p>
            <a:pPr lvl="1"/>
            <a:r>
              <a:rPr lang="en-US" altLang="zh-TW"/>
              <a:t>Initially 0</a:t>
            </a:r>
            <a:endParaRPr lang="en-AU" altLang="zh-TW">
              <a:ea typeface="新細明體" pitchFamily="18" charset="-120"/>
            </a:endParaRPr>
          </a:p>
        </p:txBody>
      </p:sp>
      <p:sp>
        <p:nvSpPr>
          <p:cNvPr id="26628" name="投影片編號版面配置區 1"/>
          <p:cNvSpPr>
            <a:spLocks noGrp="1"/>
          </p:cNvSpPr>
          <p:nvPr>
            <p:ph type="sldNum" sz="quarter" idx="12"/>
          </p:nvPr>
        </p:nvSpPr>
        <p:spPr>
          <a:noFill/>
          <a:ln>
            <a:miter lim="800000"/>
            <a:headEnd/>
            <a:tailEnd/>
          </a:ln>
        </p:spPr>
        <p:txBody>
          <a:bodyPr/>
          <a:lstStyle/>
          <a:p>
            <a:pPr defTabSz="762000"/>
            <a:fld id="{061598E1-F4E9-4454-AE8F-E53A337576C3}" type="slidenum">
              <a:rPr lang="zh-TW" altLang="en-US"/>
              <a:pPr defTabSz="762000"/>
              <a:t>17</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42950" y="173038"/>
            <a:ext cx="8420100" cy="901700"/>
          </a:xfrm>
        </p:spPr>
        <p:txBody>
          <a:bodyPr/>
          <a:lstStyle/>
          <a:p>
            <a:r>
              <a:rPr lang="en-US" altLang="zh-TW"/>
              <a:t>Cache Example</a:t>
            </a:r>
            <a:endParaRPr lang="en-AU" altLang="zh-TW">
              <a:ea typeface="新細明體" pitchFamily="18" charset="-120"/>
            </a:endParaRPr>
          </a:p>
        </p:txBody>
      </p:sp>
      <p:sp>
        <p:nvSpPr>
          <p:cNvPr id="27651" name="Rectangle 3"/>
          <p:cNvSpPr>
            <a:spLocks noGrp="1" noChangeArrowheads="1"/>
          </p:cNvSpPr>
          <p:nvPr>
            <p:ph type="body" idx="1"/>
          </p:nvPr>
        </p:nvSpPr>
        <p:spPr>
          <a:xfrm>
            <a:off x="742950" y="1231900"/>
            <a:ext cx="8420100" cy="1330325"/>
          </a:xfrm>
        </p:spPr>
        <p:txBody>
          <a:bodyPr/>
          <a:lstStyle/>
          <a:p>
            <a:r>
              <a:rPr lang="en-US" altLang="zh-TW"/>
              <a:t>8-blocks, 1 word/block, direct mapped</a:t>
            </a:r>
          </a:p>
          <a:p>
            <a:r>
              <a:rPr lang="en-US" altLang="zh-TW"/>
              <a:t>Initial state</a:t>
            </a:r>
            <a:endParaRPr lang="en-AU" altLang="zh-TW">
              <a:ea typeface="新細明體" pitchFamily="18" charset="-120"/>
            </a:endParaRPr>
          </a:p>
        </p:txBody>
      </p:sp>
      <p:graphicFrame>
        <p:nvGraphicFramePr>
          <p:cNvPr id="663608" name="Group 56"/>
          <p:cNvGraphicFramePr>
            <a:graphicFrameLocks noGrp="1"/>
          </p:cNvGraphicFramePr>
          <p:nvPr/>
        </p:nvGraphicFramePr>
        <p:xfrm>
          <a:off x="1676400" y="2381250"/>
          <a:ext cx="6146800" cy="3786192"/>
        </p:xfrm>
        <a:graphic>
          <a:graphicData uri="http://schemas.openxmlformats.org/drawingml/2006/table">
            <a:tbl>
              <a:tblPr/>
              <a:tblGrid>
                <a:gridCol w="1089025">
                  <a:extLst>
                    <a:ext uri="{9D8B030D-6E8A-4147-A177-3AD203B41FA5}">
                      <a16:colId xmlns:a16="http://schemas.microsoft.com/office/drawing/2014/main" val="20000"/>
                    </a:ext>
                  </a:extLst>
                </a:gridCol>
                <a:gridCol w="654050">
                  <a:extLst>
                    <a:ext uri="{9D8B030D-6E8A-4147-A177-3AD203B41FA5}">
                      <a16:colId xmlns:a16="http://schemas.microsoft.com/office/drawing/2014/main" val="20001"/>
                    </a:ext>
                  </a:extLst>
                </a:gridCol>
                <a:gridCol w="1160463">
                  <a:extLst>
                    <a:ext uri="{9D8B030D-6E8A-4147-A177-3AD203B41FA5}">
                      <a16:colId xmlns:a16="http://schemas.microsoft.com/office/drawing/2014/main" val="20002"/>
                    </a:ext>
                  </a:extLst>
                </a:gridCol>
                <a:gridCol w="3243262">
                  <a:extLst>
                    <a:ext uri="{9D8B030D-6E8A-4147-A177-3AD203B41FA5}">
                      <a16:colId xmlns:a16="http://schemas.microsoft.com/office/drawing/2014/main" val="20003"/>
                    </a:ext>
                  </a:extLst>
                </a:gridCol>
              </a:tblGrid>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Index</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V</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Tag</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Data</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7704" name="投影片編號版面配置區 1"/>
          <p:cNvSpPr>
            <a:spLocks noGrp="1"/>
          </p:cNvSpPr>
          <p:nvPr>
            <p:ph type="sldNum" sz="quarter" idx="12"/>
          </p:nvPr>
        </p:nvSpPr>
        <p:spPr>
          <a:noFill/>
          <a:ln>
            <a:miter lim="800000"/>
            <a:headEnd/>
            <a:tailEnd/>
          </a:ln>
        </p:spPr>
        <p:txBody>
          <a:bodyPr/>
          <a:lstStyle/>
          <a:p>
            <a:pPr defTabSz="762000"/>
            <a:fld id="{0C2C4ECE-7B8D-4989-84C7-516FA4E5E822}" type="slidenum">
              <a:rPr lang="zh-TW" altLang="en-US"/>
              <a:pPr defTabSz="762000"/>
              <a:t>18</a:t>
            </a:fld>
            <a:endParaRPr lang="en-US" altLang="zh-TW"/>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7171" name="Rectangle 3"/>
          <p:cNvSpPr>
            <a:spLocks noGrp="1" noChangeArrowheads="1"/>
          </p:cNvSpPr>
          <p:nvPr>
            <p:ph type="body" idx="1"/>
          </p:nvPr>
        </p:nvSpPr>
        <p:spPr>
          <a:xfrm>
            <a:off x="742950" y="1109663"/>
            <a:ext cx="8675688" cy="5535612"/>
          </a:xfrm>
        </p:spPr>
        <p:txBody>
          <a:bodyPr/>
          <a:lstStyle/>
          <a:p>
            <a:r>
              <a:rPr lang="en-US" altLang="zh-TW" sz="2000">
                <a:solidFill>
                  <a:schemeClr val="accent2"/>
                </a:solidFill>
              </a:rPr>
              <a:t>Memory hierarchy</a:t>
            </a:r>
          </a:p>
          <a:p>
            <a:r>
              <a:rPr lang="en-US" altLang="zh-TW" sz="2000"/>
              <a:t>The basics of caches</a:t>
            </a:r>
          </a:p>
          <a:p>
            <a:pPr lvl="1"/>
            <a:r>
              <a:rPr lang="en-US" altLang="zh-TW" sz="2000"/>
              <a:t>Direct-mapped cache</a:t>
            </a:r>
          </a:p>
          <a:p>
            <a:pPr lvl="1"/>
            <a:r>
              <a:rPr lang="en-US" altLang="zh-TW" sz="2000"/>
              <a:t>Address sub-division</a:t>
            </a:r>
          </a:p>
          <a:p>
            <a:pPr lvl="1"/>
            <a:r>
              <a:rPr lang="en-US" altLang="zh-TW" sz="2000"/>
              <a:t>Cache hit and miss</a:t>
            </a:r>
          </a:p>
          <a:p>
            <a:pPr lvl="1"/>
            <a:r>
              <a:rPr lang="en-US" altLang="zh-TW" sz="2000"/>
              <a:t>Memory support</a:t>
            </a:r>
          </a:p>
          <a:p>
            <a:r>
              <a:rPr lang="en-US" altLang="zh-TW" sz="2000"/>
              <a:t>Measuring cache performance</a:t>
            </a:r>
          </a:p>
          <a:p>
            <a:r>
              <a:rPr lang="en-US" altLang="zh-TW" sz="2000"/>
              <a:t>Improving cache performance</a:t>
            </a:r>
          </a:p>
          <a:p>
            <a:pPr lvl="1"/>
            <a:r>
              <a:rPr lang="en-US" altLang="zh-TW" sz="2000"/>
              <a:t>Set associative cache</a:t>
            </a:r>
          </a:p>
          <a:p>
            <a:pPr lvl="1"/>
            <a:r>
              <a:rPr lang="en-US" altLang="zh-TW" sz="2000"/>
              <a:t>Multiple level cache</a:t>
            </a:r>
          </a:p>
          <a:p>
            <a:r>
              <a:rPr lang="en-US" altLang="zh-TW" sz="2000"/>
              <a:t>Virtual memory</a:t>
            </a:r>
          </a:p>
          <a:p>
            <a:pPr lvl="1"/>
            <a:r>
              <a:rPr lang="en-US" altLang="zh-TW" sz="2000"/>
              <a:t>Basics</a:t>
            </a:r>
          </a:p>
          <a:p>
            <a:pPr lvl="1"/>
            <a:r>
              <a:rPr lang="en-US" altLang="zh-TW" sz="2000"/>
              <a:t>Handling huge page table</a:t>
            </a:r>
          </a:p>
          <a:p>
            <a:pPr lvl="1"/>
            <a:r>
              <a:rPr lang="en-US" altLang="zh-TW" sz="2000"/>
              <a:t>TLB (Translation Lookaside Buffer)</a:t>
            </a:r>
          </a:p>
          <a:p>
            <a:pPr lvl="1"/>
            <a:r>
              <a:rPr lang="en-US" altLang="zh-TW" sz="2000"/>
              <a:t>TLB and cache</a:t>
            </a:r>
          </a:p>
          <a:p>
            <a:r>
              <a:rPr lang="en-US" altLang="zh-TW" sz="2000"/>
              <a:t>A common framework for memory hierarchy</a:t>
            </a:r>
          </a:p>
        </p:txBody>
      </p:sp>
      <p:sp>
        <p:nvSpPr>
          <p:cNvPr id="7172"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93D8D55D-0564-4E80-8BC4-0EEC22DC8EC2}" type="slidenum">
              <a:rPr kumimoji="0" lang="zh-TW" altLang="en-US" sz="1400" smtClean="0">
                <a:latin typeface="Arial" pitchFamily="34" charset="0"/>
              </a:rPr>
              <a:pPr/>
              <a:t>1</a:t>
            </a:fld>
            <a:endParaRPr kumimoji="0" lang="en-US" altLang="zh-TW" sz="1400">
              <a:latin typeface="Arial" pitchFamily="34" charset="0"/>
            </a:endParaRPr>
          </a:p>
        </p:txBody>
      </p:sp>
    </p:spTree>
    <p:extLst>
      <p:ext uri="{BB962C8B-B14F-4D97-AF65-F5344CB8AC3E}">
        <p14:creationId xmlns:p14="http://schemas.microsoft.com/office/powerpoint/2010/main" val="2418783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42950" y="173038"/>
            <a:ext cx="8420100" cy="901700"/>
          </a:xfrm>
        </p:spPr>
        <p:txBody>
          <a:bodyPr/>
          <a:lstStyle/>
          <a:p>
            <a:r>
              <a:rPr lang="en-US" altLang="zh-TW"/>
              <a:t>Cache Example</a:t>
            </a:r>
            <a:endParaRPr lang="en-AU" altLang="zh-TW">
              <a:ea typeface="新細明體" pitchFamily="18" charset="-120"/>
            </a:endParaRPr>
          </a:p>
        </p:txBody>
      </p:sp>
      <p:graphicFrame>
        <p:nvGraphicFramePr>
          <p:cNvPr id="665673" name="Group 73"/>
          <p:cNvGraphicFramePr>
            <a:graphicFrameLocks noGrp="1"/>
          </p:cNvGraphicFramePr>
          <p:nvPr/>
        </p:nvGraphicFramePr>
        <p:xfrm>
          <a:off x="1676400" y="2595563"/>
          <a:ext cx="6604000" cy="3786183"/>
        </p:xfrm>
        <a:graphic>
          <a:graphicData uri="http://schemas.openxmlformats.org/drawingml/2006/table">
            <a:tbl>
              <a:tblPr/>
              <a:tblGrid>
                <a:gridCol w="1169988">
                  <a:extLst>
                    <a:ext uri="{9D8B030D-6E8A-4147-A177-3AD203B41FA5}">
                      <a16:colId xmlns:a16="http://schemas.microsoft.com/office/drawing/2014/main" val="20000"/>
                    </a:ext>
                  </a:extLst>
                </a:gridCol>
                <a:gridCol w="703262">
                  <a:extLst>
                    <a:ext uri="{9D8B030D-6E8A-4147-A177-3AD203B41FA5}">
                      <a16:colId xmlns:a16="http://schemas.microsoft.com/office/drawing/2014/main" val="20001"/>
                    </a:ext>
                  </a:extLst>
                </a:gridCol>
                <a:gridCol w="1246188">
                  <a:extLst>
                    <a:ext uri="{9D8B030D-6E8A-4147-A177-3AD203B41FA5}">
                      <a16:colId xmlns:a16="http://schemas.microsoft.com/office/drawing/2014/main" val="20002"/>
                    </a:ext>
                  </a:extLst>
                </a:gridCol>
                <a:gridCol w="3484562">
                  <a:extLst>
                    <a:ext uri="{9D8B030D-6E8A-4147-A177-3AD203B41FA5}">
                      <a16:colId xmlns:a16="http://schemas.microsoft.com/office/drawing/2014/main" val="20003"/>
                    </a:ext>
                  </a:extLst>
                </a:gridCol>
              </a:tblGrid>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Index</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V</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Tag</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Data</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110</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10</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Mem[10110]</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665683" name="Group 83"/>
          <p:cNvGraphicFramePr>
            <a:graphicFrameLocks noGrp="1"/>
          </p:cNvGraphicFramePr>
          <p:nvPr/>
        </p:nvGraphicFramePr>
        <p:xfrm>
          <a:off x="1092200" y="1357313"/>
          <a:ext cx="8258175" cy="982662"/>
        </p:xfrm>
        <a:graphic>
          <a:graphicData uri="http://schemas.openxmlformats.org/drawingml/2006/table">
            <a:tbl>
              <a:tblPr/>
              <a:tblGrid>
                <a:gridCol w="1990725">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577975">
                  <a:extLst>
                    <a:ext uri="{9D8B030D-6E8A-4147-A177-3AD203B41FA5}">
                      <a16:colId xmlns:a16="http://schemas.microsoft.com/office/drawing/2014/main" val="20002"/>
                    </a:ext>
                  </a:extLst>
                </a:gridCol>
                <a:gridCol w="2403475">
                  <a:extLst>
                    <a:ext uri="{9D8B030D-6E8A-4147-A177-3AD203B41FA5}">
                      <a16:colId xmlns:a16="http://schemas.microsoft.com/office/drawing/2014/main" val="20003"/>
                    </a:ext>
                  </a:extLst>
                </a:gridCol>
              </a:tblGrid>
              <a:tr h="536574">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Word addr</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Binary addr</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Hit/miss</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Cache block</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60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22</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10 110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8744" name="投影片編號版面配置區 1"/>
          <p:cNvSpPr>
            <a:spLocks noGrp="1"/>
          </p:cNvSpPr>
          <p:nvPr>
            <p:ph type="sldNum" sz="quarter" idx="12"/>
          </p:nvPr>
        </p:nvSpPr>
        <p:spPr>
          <a:noFill/>
          <a:ln>
            <a:miter lim="800000"/>
            <a:headEnd/>
            <a:tailEnd/>
          </a:ln>
        </p:spPr>
        <p:txBody>
          <a:bodyPr/>
          <a:lstStyle/>
          <a:p>
            <a:pPr defTabSz="762000"/>
            <a:fld id="{ACFB7175-0D03-4C7D-B3B5-4B9673F68D8C}" type="slidenum">
              <a:rPr lang="zh-TW" altLang="en-US"/>
              <a:pPr defTabSz="762000"/>
              <a:t>19</a:t>
            </a:fld>
            <a:endParaRPr lang="en-US" altLang="zh-TW"/>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42950" y="173038"/>
            <a:ext cx="8420100" cy="901700"/>
          </a:xfrm>
        </p:spPr>
        <p:txBody>
          <a:bodyPr/>
          <a:lstStyle/>
          <a:p>
            <a:r>
              <a:rPr lang="en-US" altLang="zh-TW"/>
              <a:t>Cache Example</a:t>
            </a:r>
            <a:endParaRPr lang="en-AU" altLang="zh-TW">
              <a:ea typeface="新細明體" pitchFamily="18" charset="-120"/>
            </a:endParaRPr>
          </a:p>
        </p:txBody>
      </p:sp>
      <p:graphicFrame>
        <p:nvGraphicFramePr>
          <p:cNvPr id="667721" name="Group 73"/>
          <p:cNvGraphicFramePr>
            <a:graphicFrameLocks noGrp="1"/>
          </p:cNvGraphicFramePr>
          <p:nvPr/>
        </p:nvGraphicFramePr>
        <p:xfrm>
          <a:off x="1676400" y="2924175"/>
          <a:ext cx="6604000" cy="3786192"/>
        </p:xfrm>
        <a:graphic>
          <a:graphicData uri="http://schemas.openxmlformats.org/drawingml/2006/table">
            <a:tbl>
              <a:tblPr/>
              <a:tblGrid>
                <a:gridCol w="1169988">
                  <a:extLst>
                    <a:ext uri="{9D8B030D-6E8A-4147-A177-3AD203B41FA5}">
                      <a16:colId xmlns:a16="http://schemas.microsoft.com/office/drawing/2014/main" val="20000"/>
                    </a:ext>
                  </a:extLst>
                </a:gridCol>
                <a:gridCol w="703262">
                  <a:extLst>
                    <a:ext uri="{9D8B030D-6E8A-4147-A177-3AD203B41FA5}">
                      <a16:colId xmlns:a16="http://schemas.microsoft.com/office/drawing/2014/main" val="20001"/>
                    </a:ext>
                  </a:extLst>
                </a:gridCol>
                <a:gridCol w="1246188">
                  <a:extLst>
                    <a:ext uri="{9D8B030D-6E8A-4147-A177-3AD203B41FA5}">
                      <a16:colId xmlns:a16="http://schemas.microsoft.com/office/drawing/2014/main" val="20002"/>
                    </a:ext>
                  </a:extLst>
                </a:gridCol>
                <a:gridCol w="3484562">
                  <a:extLst>
                    <a:ext uri="{9D8B030D-6E8A-4147-A177-3AD203B41FA5}">
                      <a16:colId xmlns:a16="http://schemas.microsoft.com/office/drawing/2014/main" val="20003"/>
                    </a:ext>
                  </a:extLst>
                </a:gridCol>
              </a:tblGrid>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Index</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V</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Tag</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Data</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010</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11</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Mem[11010]</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Mem[10110]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06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667722" name="Group 74"/>
          <p:cNvGraphicFramePr>
            <a:graphicFrameLocks noGrp="1"/>
          </p:cNvGraphicFramePr>
          <p:nvPr/>
        </p:nvGraphicFramePr>
        <p:xfrm>
          <a:off x="998538" y="1362075"/>
          <a:ext cx="8337550" cy="841376"/>
        </p:xfrm>
        <a:graphic>
          <a:graphicData uri="http://schemas.openxmlformats.org/drawingml/2006/table">
            <a:tbl>
              <a:tblPr/>
              <a:tblGrid>
                <a:gridCol w="2235200">
                  <a:extLst>
                    <a:ext uri="{9D8B030D-6E8A-4147-A177-3AD203B41FA5}">
                      <a16:colId xmlns:a16="http://schemas.microsoft.com/office/drawing/2014/main" val="20000"/>
                    </a:ext>
                  </a:extLst>
                </a:gridCol>
                <a:gridCol w="2205037">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2252663">
                  <a:extLst>
                    <a:ext uri="{9D8B030D-6E8A-4147-A177-3AD203B41FA5}">
                      <a16:colId xmlns:a16="http://schemas.microsoft.com/office/drawing/2014/main" val="20003"/>
                    </a:ext>
                  </a:extLst>
                </a:gridCol>
              </a:tblGrid>
              <a:tr h="4206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Word addr</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Binary addr</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Hit/miss</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Cache block</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26</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11 010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9768" name="投影片編號版面配置區 1"/>
          <p:cNvSpPr>
            <a:spLocks noGrp="1"/>
          </p:cNvSpPr>
          <p:nvPr>
            <p:ph type="sldNum" sz="quarter" idx="12"/>
          </p:nvPr>
        </p:nvSpPr>
        <p:spPr>
          <a:noFill/>
          <a:ln>
            <a:miter lim="800000"/>
            <a:headEnd/>
            <a:tailEnd/>
          </a:ln>
        </p:spPr>
        <p:txBody>
          <a:bodyPr/>
          <a:lstStyle/>
          <a:p>
            <a:pPr defTabSz="762000"/>
            <a:fld id="{33DAF6B7-280C-4FE8-B077-93F1A875AF5B}" type="slidenum">
              <a:rPr lang="zh-TW" altLang="en-US"/>
              <a:pPr defTabSz="762000"/>
              <a:t>20</a:t>
            </a:fld>
            <a:endParaRPr lang="en-US" altLang="zh-TW"/>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42950" y="173038"/>
            <a:ext cx="8420100" cy="901700"/>
          </a:xfrm>
        </p:spPr>
        <p:txBody>
          <a:bodyPr/>
          <a:lstStyle/>
          <a:p>
            <a:r>
              <a:rPr lang="en-US" altLang="zh-TW"/>
              <a:t>Cache Example</a:t>
            </a:r>
            <a:endParaRPr lang="en-AU" altLang="zh-TW">
              <a:ea typeface="新細明體" pitchFamily="18" charset="-120"/>
            </a:endParaRPr>
          </a:p>
        </p:txBody>
      </p:sp>
      <p:graphicFrame>
        <p:nvGraphicFramePr>
          <p:cNvPr id="669774" name="Group 78"/>
          <p:cNvGraphicFramePr>
            <a:graphicFrameLocks noGrp="1"/>
          </p:cNvGraphicFramePr>
          <p:nvPr/>
        </p:nvGraphicFramePr>
        <p:xfrm>
          <a:off x="1832919" y="2611137"/>
          <a:ext cx="6536724" cy="3785742"/>
        </p:xfrm>
        <a:graphic>
          <a:graphicData uri="http://schemas.openxmlformats.org/drawingml/2006/table">
            <a:tbl>
              <a:tblPr/>
              <a:tblGrid>
                <a:gridCol w="1158069">
                  <a:extLst>
                    <a:ext uri="{9D8B030D-6E8A-4147-A177-3AD203B41FA5}">
                      <a16:colId xmlns:a16="http://schemas.microsoft.com/office/drawing/2014/main" val="20000"/>
                    </a:ext>
                  </a:extLst>
                </a:gridCol>
                <a:gridCol w="696098">
                  <a:extLst>
                    <a:ext uri="{9D8B030D-6E8A-4147-A177-3AD203B41FA5}">
                      <a16:colId xmlns:a16="http://schemas.microsoft.com/office/drawing/2014/main" val="20001"/>
                    </a:ext>
                  </a:extLst>
                </a:gridCol>
                <a:gridCol w="1233493">
                  <a:extLst>
                    <a:ext uri="{9D8B030D-6E8A-4147-A177-3AD203B41FA5}">
                      <a16:colId xmlns:a16="http://schemas.microsoft.com/office/drawing/2014/main" val="20002"/>
                    </a:ext>
                  </a:extLst>
                </a:gridCol>
                <a:gridCol w="3449064">
                  <a:extLst>
                    <a:ext uri="{9D8B030D-6E8A-4147-A177-3AD203B41FA5}">
                      <a16:colId xmlns:a16="http://schemas.microsoft.com/office/drawing/2014/main" val="20003"/>
                    </a:ext>
                  </a:extLst>
                </a:gridCol>
              </a:tblGrid>
              <a:tr h="413751">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dirty="0">
                          <a:ln>
                            <a:noFill/>
                          </a:ln>
                          <a:solidFill>
                            <a:schemeClr val="tx1"/>
                          </a:solidFill>
                          <a:effectLst/>
                          <a:latin typeface="Century Gothic" pitchFamily="34" charset="0"/>
                          <a:ea typeface="標楷體" pitchFamily="65" charset="-120"/>
                        </a:rPr>
                        <a:t>Index</a:t>
                      </a:r>
                      <a:endParaRPr kumimoji="0" lang="en-AU" altLang="zh-TW" sz="2400" b="1" i="0" u="none" strike="noStrike" cap="none" normalizeH="0" baseline="0" dirty="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V</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Tag</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Data</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3751">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3751">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3751">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Mem[11010]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3751">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3751">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dirty="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3751">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3751">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Mem[10110]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3751">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dirty="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669776" name="Group 80"/>
          <p:cNvGraphicFramePr>
            <a:graphicFrameLocks noGrp="1"/>
          </p:cNvGraphicFramePr>
          <p:nvPr/>
        </p:nvGraphicFramePr>
        <p:xfrm>
          <a:off x="525463" y="1292225"/>
          <a:ext cx="8805862" cy="1262064"/>
        </p:xfrm>
        <a:graphic>
          <a:graphicData uri="http://schemas.openxmlformats.org/drawingml/2006/table">
            <a:tbl>
              <a:tblPr/>
              <a:tblGrid>
                <a:gridCol w="2427287">
                  <a:extLst>
                    <a:ext uri="{9D8B030D-6E8A-4147-A177-3AD203B41FA5}">
                      <a16:colId xmlns:a16="http://schemas.microsoft.com/office/drawing/2014/main" val="20000"/>
                    </a:ext>
                  </a:extLst>
                </a:gridCol>
                <a:gridCol w="2392363">
                  <a:extLst>
                    <a:ext uri="{9D8B030D-6E8A-4147-A177-3AD203B41FA5}">
                      <a16:colId xmlns:a16="http://schemas.microsoft.com/office/drawing/2014/main" val="20001"/>
                    </a:ext>
                  </a:extLst>
                </a:gridCol>
                <a:gridCol w="1785937">
                  <a:extLst>
                    <a:ext uri="{9D8B030D-6E8A-4147-A177-3AD203B41FA5}">
                      <a16:colId xmlns:a16="http://schemas.microsoft.com/office/drawing/2014/main" val="20002"/>
                    </a:ext>
                  </a:extLst>
                </a:gridCol>
                <a:gridCol w="2200275">
                  <a:extLst>
                    <a:ext uri="{9D8B030D-6E8A-4147-A177-3AD203B41FA5}">
                      <a16:colId xmlns:a16="http://schemas.microsoft.com/office/drawing/2014/main" val="20003"/>
                    </a:ext>
                  </a:extLst>
                </a:gridCol>
              </a:tblGrid>
              <a:tr h="4206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Word addr</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Binary addr</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Hit/miss</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Cache block</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22</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10 110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Hit</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26</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11 010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Hit</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0797" name="投影片編號版面配置區 1"/>
          <p:cNvSpPr>
            <a:spLocks noGrp="1"/>
          </p:cNvSpPr>
          <p:nvPr>
            <p:ph type="sldNum" sz="quarter" idx="12"/>
          </p:nvPr>
        </p:nvSpPr>
        <p:spPr>
          <a:noFill/>
          <a:ln>
            <a:miter lim="800000"/>
            <a:headEnd/>
            <a:tailEnd/>
          </a:ln>
        </p:spPr>
        <p:txBody>
          <a:bodyPr/>
          <a:lstStyle/>
          <a:p>
            <a:pPr defTabSz="762000"/>
            <a:fld id="{A22A451F-3E62-46CD-B72A-19FD84B70969}" type="slidenum">
              <a:rPr lang="zh-TW" altLang="en-US"/>
              <a:pPr defTabSz="762000"/>
              <a:t>21</a:t>
            </a:fld>
            <a:endParaRPr lang="en-US" altLang="zh-TW"/>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42950" y="173038"/>
            <a:ext cx="8420100" cy="901700"/>
          </a:xfrm>
        </p:spPr>
        <p:txBody>
          <a:bodyPr/>
          <a:lstStyle/>
          <a:p>
            <a:r>
              <a:rPr lang="en-US" altLang="zh-TW"/>
              <a:t>Cache Example</a:t>
            </a:r>
            <a:endParaRPr lang="en-AU" altLang="zh-TW">
              <a:ea typeface="新細明體" pitchFamily="18" charset="-120"/>
            </a:endParaRPr>
          </a:p>
        </p:txBody>
      </p:sp>
      <p:graphicFrame>
        <p:nvGraphicFramePr>
          <p:cNvPr id="671826" name="Group 82"/>
          <p:cNvGraphicFramePr>
            <a:graphicFrameLocks noGrp="1"/>
          </p:cNvGraphicFramePr>
          <p:nvPr/>
        </p:nvGraphicFramePr>
        <p:xfrm>
          <a:off x="2001794" y="2866766"/>
          <a:ext cx="6268996" cy="3785742"/>
        </p:xfrm>
        <a:graphic>
          <a:graphicData uri="http://schemas.openxmlformats.org/drawingml/2006/table">
            <a:tbl>
              <a:tblPr/>
              <a:tblGrid>
                <a:gridCol w="1110637">
                  <a:extLst>
                    <a:ext uri="{9D8B030D-6E8A-4147-A177-3AD203B41FA5}">
                      <a16:colId xmlns:a16="http://schemas.microsoft.com/office/drawing/2014/main" val="20000"/>
                    </a:ext>
                  </a:extLst>
                </a:gridCol>
                <a:gridCol w="667588">
                  <a:extLst>
                    <a:ext uri="{9D8B030D-6E8A-4147-A177-3AD203B41FA5}">
                      <a16:colId xmlns:a16="http://schemas.microsoft.com/office/drawing/2014/main" val="20001"/>
                    </a:ext>
                  </a:extLst>
                </a:gridCol>
                <a:gridCol w="1182972">
                  <a:extLst>
                    <a:ext uri="{9D8B030D-6E8A-4147-A177-3AD203B41FA5}">
                      <a16:colId xmlns:a16="http://schemas.microsoft.com/office/drawing/2014/main" val="20002"/>
                    </a:ext>
                  </a:extLst>
                </a:gridCol>
                <a:gridCol w="3307799">
                  <a:extLst>
                    <a:ext uri="{9D8B030D-6E8A-4147-A177-3AD203B41FA5}">
                      <a16:colId xmlns:a16="http://schemas.microsoft.com/office/drawing/2014/main" val="20003"/>
                    </a:ext>
                  </a:extLst>
                </a:gridCol>
              </a:tblGrid>
              <a:tr h="40779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dirty="0">
                          <a:ln>
                            <a:noFill/>
                          </a:ln>
                          <a:solidFill>
                            <a:schemeClr val="tx1"/>
                          </a:solidFill>
                          <a:effectLst/>
                          <a:latin typeface="Century Gothic" pitchFamily="34" charset="0"/>
                          <a:ea typeface="標楷體" pitchFamily="65" charset="-120"/>
                        </a:rPr>
                        <a:t>Index</a:t>
                      </a:r>
                      <a:endParaRPr kumimoji="0" lang="en-AU" altLang="zh-TW" sz="2400" b="1" i="0" u="none" strike="noStrike" cap="none" normalizeH="0" baseline="0" dirty="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V</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Tag</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dirty="0">
                          <a:ln>
                            <a:noFill/>
                          </a:ln>
                          <a:solidFill>
                            <a:schemeClr val="tx1"/>
                          </a:solidFill>
                          <a:effectLst/>
                          <a:latin typeface="Century Gothic" pitchFamily="34" charset="0"/>
                          <a:ea typeface="標楷體" pitchFamily="65" charset="-120"/>
                        </a:rPr>
                        <a:t>Data</a:t>
                      </a:r>
                      <a:endParaRPr kumimoji="0" lang="en-AU" altLang="zh-TW" sz="2400" b="1" i="0" u="none" strike="noStrike" cap="none" normalizeH="0" baseline="0" dirty="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779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000</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10</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Mem[10000]</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779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779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Mem[11010]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779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011</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folHlink"/>
                          </a:solidFill>
                          <a:effectLst/>
                          <a:latin typeface="Century Gothic" pitchFamily="34" charset="0"/>
                          <a:ea typeface="標楷體" pitchFamily="65" charset="-120"/>
                        </a:rPr>
                        <a:t>00</a:t>
                      </a:r>
                      <a:endParaRPr kumimoji="0" lang="en-AU" altLang="zh-TW" sz="2400" b="1" i="0" u="none" strike="noStrike" cap="none" normalizeH="0" baseline="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dirty="0" err="1">
                          <a:ln>
                            <a:noFill/>
                          </a:ln>
                          <a:solidFill>
                            <a:schemeClr val="folHlink"/>
                          </a:solidFill>
                          <a:effectLst/>
                          <a:latin typeface="Century Gothic" pitchFamily="34" charset="0"/>
                          <a:ea typeface="標楷體" pitchFamily="65" charset="-120"/>
                        </a:rPr>
                        <a:t>Mem</a:t>
                      </a:r>
                      <a:r>
                        <a:rPr kumimoji="0" lang="en-US" altLang="zh-TW" sz="2400" b="1" i="0" u="none" strike="noStrike" cap="none" normalizeH="0" baseline="0" dirty="0">
                          <a:ln>
                            <a:noFill/>
                          </a:ln>
                          <a:solidFill>
                            <a:schemeClr val="folHlink"/>
                          </a:solidFill>
                          <a:effectLst/>
                          <a:latin typeface="Century Gothic" pitchFamily="34" charset="0"/>
                          <a:ea typeface="標楷體" pitchFamily="65" charset="-120"/>
                        </a:rPr>
                        <a:t>[00011]</a:t>
                      </a:r>
                      <a:endParaRPr kumimoji="0" lang="en-AU" altLang="zh-TW" sz="2400" b="1" i="0" u="none" strike="noStrike" cap="none" normalizeH="0" baseline="0" dirty="0">
                        <a:ln>
                          <a:noFill/>
                        </a:ln>
                        <a:solidFill>
                          <a:schemeClr val="folHlink"/>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779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779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779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Mem[10110]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7795">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dirty="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671832" name="Group 88"/>
          <p:cNvGraphicFramePr>
            <a:graphicFrameLocks noGrp="1"/>
          </p:cNvGraphicFramePr>
          <p:nvPr/>
        </p:nvGraphicFramePr>
        <p:xfrm>
          <a:off x="859910" y="1101596"/>
          <a:ext cx="8421688" cy="1682752"/>
        </p:xfrm>
        <a:graphic>
          <a:graphicData uri="http://schemas.openxmlformats.org/drawingml/2006/table">
            <a:tbl>
              <a:tblPr/>
              <a:tblGrid>
                <a:gridCol w="2152650">
                  <a:extLst>
                    <a:ext uri="{9D8B030D-6E8A-4147-A177-3AD203B41FA5}">
                      <a16:colId xmlns:a16="http://schemas.microsoft.com/office/drawing/2014/main" val="20000"/>
                    </a:ext>
                  </a:extLst>
                </a:gridCol>
                <a:gridCol w="2262188">
                  <a:extLst>
                    <a:ext uri="{9D8B030D-6E8A-4147-A177-3AD203B41FA5}">
                      <a16:colId xmlns:a16="http://schemas.microsoft.com/office/drawing/2014/main" val="20001"/>
                    </a:ext>
                  </a:extLst>
                </a:gridCol>
                <a:gridCol w="1381125">
                  <a:extLst>
                    <a:ext uri="{9D8B030D-6E8A-4147-A177-3AD203B41FA5}">
                      <a16:colId xmlns:a16="http://schemas.microsoft.com/office/drawing/2014/main" val="20002"/>
                    </a:ext>
                  </a:extLst>
                </a:gridCol>
                <a:gridCol w="2625725">
                  <a:extLst>
                    <a:ext uri="{9D8B030D-6E8A-4147-A177-3AD203B41FA5}">
                      <a16:colId xmlns:a16="http://schemas.microsoft.com/office/drawing/2014/main" val="20003"/>
                    </a:ext>
                  </a:extLst>
                </a:gridCol>
              </a:tblGrid>
              <a:tr h="4206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dirty="0">
                          <a:ln>
                            <a:noFill/>
                          </a:ln>
                          <a:solidFill>
                            <a:schemeClr val="tx1"/>
                          </a:solidFill>
                          <a:effectLst/>
                          <a:latin typeface="Century Gothic" pitchFamily="34" charset="0"/>
                          <a:ea typeface="標楷體" pitchFamily="65" charset="-120"/>
                        </a:rPr>
                        <a:t>Word </a:t>
                      </a:r>
                      <a:r>
                        <a:rPr kumimoji="0" lang="en-US" altLang="zh-TW" sz="2400" b="1" i="0" u="none" strike="noStrike" cap="none" normalizeH="0" baseline="0" dirty="0" err="1">
                          <a:ln>
                            <a:noFill/>
                          </a:ln>
                          <a:solidFill>
                            <a:schemeClr val="tx1"/>
                          </a:solidFill>
                          <a:effectLst/>
                          <a:latin typeface="Century Gothic" pitchFamily="34" charset="0"/>
                          <a:ea typeface="標楷體" pitchFamily="65" charset="-120"/>
                        </a:rPr>
                        <a:t>addr</a:t>
                      </a:r>
                      <a:endParaRPr kumimoji="0" lang="en-AU" altLang="zh-TW" sz="2400" b="1" i="0" u="none" strike="noStrike" cap="none" normalizeH="0" baseline="0" dirty="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Binary addr</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Hit/miss</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Cache block</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16</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10 000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3</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00 011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16</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dirty="0">
                          <a:ln>
                            <a:noFill/>
                          </a:ln>
                          <a:solidFill>
                            <a:schemeClr val="tx1"/>
                          </a:solidFill>
                          <a:effectLst/>
                          <a:latin typeface="Century Gothic" pitchFamily="34" charset="0"/>
                          <a:ea typeface="標楷體" pitchFamily="65" charset="-120"/>
                        </a:rPr>
                        <a:t>10 000</a:t>
                      </a:r>
                      <a:endParaRPr kumimoji="0" lang="en-AU" altLang="zh-TW" sz="2400" b="1" i="0" u="none" strike="noStrike" cap="none" normalizeH="0" baseline="0" dirty="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Hit</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dirty="0">
                          <a:ln>
                            <a:noFill/>
                          </a:ln>
                          <a:solidFill>
                            <a:schemeClr val="tx1"/>
                          </a:solidFill>
                          <a:effectLst/>
                          <a:latin typeface="Century Gothic" pitchFamily="34" charset="0"/>
                          <a:ea typeface="標楷體" pitchFamily="65" charset="-120"/>
                        </a:rPr>
                        <a:t>000</a:t>
                      </a:r>
                      <a:endParaRPr kumimoji="0" lang="en-AU" altLang="zh-TW" sz="2400" b="1" i="0" u="none" strike="noStrike" cap="none" normalizeH="0" baseline="0" dirty="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826" name="投影片編號版面配置區 1"/>
          <p:cNvSpPr>
            <a:spLocks noGrp="1"/>
          </p:cNvSpPr>
          <p:nvPr>
            <p:ph type="sldNum" sz="quarter" idx="12"/>
          </p:nvPr>
        </p:nvSpPr>
        <p:spPr>
          <a:noFill/>
          <a:ln>
            <a:miter lim="800000"/>
            <a:headEnd/>
            <a:tailEnd/>
          </a:ln>
        </p:spPr>
        <p:txBody>
          <a:bodyPr/>
          <a:lstStyle/>
          <a:p>
            <a:pPr defTabSz="762000"/>
            <a:fld id="{2873658D-820C-4C6B-9E10-3A71D5E300DE}" type="slidenum">
              <a:rPr lang="zh-TW" altLang="en-US"/>
              <a:pPr defTabSz="762000"/>
              <a:t>22</a:t>
            </a:fld>
            <a:endParaRPr lang="en-US" altLang="zh-TW"/>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42950" y="173038"/>
            <a:ext cx="8420100" cy="901700"/>
          </a:xfrm>
        </p:spPr>
        <p:txBody>
          <a:bodyPr/>
          <a:lstStyle/>
          <a:p>
            <a:r>
              <a:rPr lang="en-US" altLang="zh-TW"/>
              <a:t>Cache Example</a:t>
            </a:r>
            <a:endParaRPr lang="en-AU" altLang="zh-TW">
              <a:ea typeface="新細明體" pitchFamily="18" charset="-120"/>
            </a:endParaRPr>
          </a:p>
        </p:txBody>
      </p:sp>
      <p:graphicFrame>
        <p:nvGraphicFramePr>
          <p:cNvPr id="673869" name="Group 77"/>
          <p:cNvGraphicFramePr>
            <a:graphicFrameLocks noGrp="1"/>
          </p:cNvGraphicFramePr>
          <p:nvPr/>
        </p:nvGraphicFramePr>
        <p:xfrm>
          <a:off x="1676400" y="2481263"/>
          <a:ext cx="6604000" cy="3786183"/>
        </p:xfrm>
        <a:graphic>
          <a:graphicData uri="http://schemas.openxmlformats.org/drawingml/2006/table">
            <a:tbl>
              <a:tblPr/>
              <a:tblGrid>
                <a:gridCol w="1169988">
                  <a:extLst>
                    <a:ext uri="{9D8B030D-6E8A-4147-A177-3AD203B41FA5}">
                      <a16:colId xmlns:a16="http://schemas.microsoft.com/office/drawing/2014/main" val="20000"/>
                    </a:ext>
                  </a:extLst>
                </a:gridCol>
                <a:gridCol w="703262">
                  <a:extLst>
                    <a:ext uri="{9D8B030D-6E8A-4147-A177-3AD203B41FA5}">
                      <a16:colId xmlns:a16="http://schemas.microsoft.com/office/drawing/2014/main" val="20001"/>
                    </a:ext>
                  </a:extLst>
                </a:gridCol>
                <a:gridCol w="1246188">
                  <a:extLst>
                    <a:ext uri="{9D8B030D-6E8A-4147-A177-3AD203B41FA5}">
                      <a16:colId xmlns:a16="http://schemas.microsoft.com/office/drawing/2014/main" val="20002"/>
                    </a:ext>
                  </a:extLst>
                </a:gridCol>
                <a:gridCol w="3484562">
                  <a:extLst>
                    <a:ext uri="{9D8B030D-6E8A-4147-A177-3AD203B41FA5}">
                      <a16:colId xmlns:a16="http://schemas.microsoft.com/office/drawing/2014/main" val="20003"/>
                    </a:ext>
                  </a:extLst>
                </a:gridCol>
              </a:tblGrid>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Index</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V</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Tag</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Data</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Mem[10000]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rgbClr val="FF0000"/>
                          </a:solidFill>
                          <a:effectLst/>
                          <a:latin typeface="Century Gothic" pitchFamily="34" charset="0"/>
                          <a:ea typeface="標楷體" pitchFamily="65" charset="-120"/>
                        </a:rPr>
                        <a:t>010</a:t>
                      </a:r>
                      <a:endParaRPr kumimoji="0" lang="en-AU" altLang="zh-TW" sz="2400" b="1" i="0" u="none" strike="noStrike" cap="none" normalizeH="0" baseline="0">
                        <a:ln>
                          <a:noFill/>
                        </a:ln>
                        <a:solidFill>
                          <a:srgbClr val="FF0000"/>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rgbClr val="FF0000"/>
                          </a:solidFill>
                          <a:effectLst/>
                          <a:latin typeface="Century Gothic" pitchFamily="34" charset="0"/>
                          <a:ea typeface="標楷體" pitchFamily="65" charset="-120"/>
                        </a:rPr>
                        <a:t>Y</a:t>
                      </a:r>
                      <a:endParaRPr kumimoji="0" lang="en-AU" altLang="zh-TW" sz="2400" b="1" i="0" u="none" strike="noStrike" cap="none" normalizeH="0" baseline="0">
                        <a:ln>
                          <a:noFill/>
                        </a:ln>
                        <a:solidFill>
                          <a:srgbClr val="FF0000"/>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rgbClr val="FF0000"/>
                          </a:solidFill>
                          <a:effectLst/>
                          <a:latin typeface="Century Gothic" pitchFamily="34" charset="0"/>
                          <a:ea typeface="標楷體" pitchFamily="65" charset="-120"/>
                        </a:rPr>
                        <a:t>11-&gt;10</a:t>
                      </a:r>
                      <a:endParaRPr kumimoji="0" lang="en-AU" altLang="zh-TW" sz="2400" b="1" i="0" u="none" strike="noStrike" cap="none" normalizeH="0" baseline="0">
                        <a:ln>
                          <a:noFill/>
                        </a:ln>
                        <a:solidFill>
                          <a:srgbClr val="FF0000"/>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rgbClr val="FF0000"/>
                          </a:solidFill>
                          <a:effectLst/>
                          <a:latin typeface="Century Gothic" pitchFamily="34" charset="0"/>
                          <a:ea typeface="標楷體" pitchFamily="65" charset="-120"/>
                        </a:rPr>
                        <a:t>Mem[10010]</a:t>
                      </a:r>
                      <a:endParaRPr kumimoji="0" lang="en-AU" altLang="zh-TW" sz="2400" b="1" i="0" u="none" strike="noStrike" cap="none" normalizeH="0" baseline="0">
                        <a:ln>
                          <a:noFill/>
                        </a:ln>
                        <a:solidFill>
                          <a:srgbClr val="FF0000"/>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Mem[00011]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Y</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Mem[10110]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0687">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111</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N</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673868" name="Group 76"/>
          <p:cNvGraphicFramePr>
            <a:graphicFrameLocks noGrp="1"/>
          </p:cNvGraphicFramePr>
          <p:nvPr/>
        </p:nvGraphicFramePr>
        <p:xfrm>
          <a:off x="893763" y="1377950"/>
          <a:ext cx="8467725" cy="841376"/>
        </p:xfrm>
        <a:graphic>
          <a:graphicData uri="http://schemas.openxmlformats.org/drawingml/2006/table">
            <a:tbl>
              <a:tblPr/>
              <a:tblGrid>
                <a:gridCol w="2100262">
                  <a:extLst>
                    <a:ext uri="{9D8B030D-6E8A-4147-A177-3AD203B41FA5}">
                      <a16:colId xmlns:a16="http://schemas.microsoft.com/office/drawing/2014/main" val="20000"/>
                    </a:ext>
                  </a:extLst>
                </a:gridCol>
                <a:gridCol w="2300288">
                  <a:extLst>
                    <a:ext uri="{9D8B030D-6E8A-4147-A177-3AD203B41FA5}">
                      <a16:colId xmlns:a16="http://schemas.microsoft.com/office/drawing/2014/main" val="20001"/>
                    </a:ext>
                  </a:extLst>
                </a:gridCol>
                <a:gridCol w="1652587">
                  <a:extLst>
                    <a:ext uri="{9D8B030D-6E8A-4147-A177-3AD203B41FA5}">
                      <a16:colId xmlns:a16="http://schemas.microsoft.com/office/drawing/2014/main" val="20002"/>
                    </a:ext>
                  </a:extLst>
                </a:gridCol>
                <a:gridCol w="2414588">
                  <a:extLst>
                    <a:ext uri="{9D8B030D-6E8A-4147-A177-3AD203B41FA5}">
                      <a16:colId xmlns:a16="http://schemas.microsoft.com/office/drawing/2014/main" val="20003"/>
                    </a:ext>
                  </a:extLst>
                </a:gridCol>
              </a:tblGrid>
              <a:tr h="4206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Word addr</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Binary addr</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Hit/miss</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Cache block</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18</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10 010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400" b="1" i="0" u="none" strike="noStrike" cap="none" normalizeH="0" baseline="0">
                          <a:ln>
                            <a:noFill/>
                          </a:ln>
                          <a:solidFill>
                            <a:schemeClr val="tx1"/>
                          </a:solidFill>
                          <a:effectLst/>
                          <a:latin typeface="Century Gothic" pitchFamily="34" charset="0"/>
                          <a:ea typeface="標楷體" pitchFamily="65" charset="-120"/>
                        </a:rPr>
                        <a:t>010</a:t>
                      </a:r>
                      <a:endParaRPr kumimoji="0" lang="en-AU" altLang="zh-TW" sz="2400" b="1" i="0" u="none" strike="noStrike" cap="none" normalizeH="0" baseline="0">
                        <a:ln>
                          <a:noFill/>
                        </a:ln>
                        <a:solidFill>
                          <a:schemeClr val="tx1"/>
                        </a:solidFill>
                        <a:effectLst/>
                        <a:latin typeface="Century Gothic" pitchFamily="34" charset="0"/>
                        <a:ea typeface="新細明體" pitchFamily="18" charset="-12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2840" name="投影片編號版面配置區 1"/>
          <p:cNvSpPr>
            <a:spLocks noGrp="1"/>
          </p:cNvSpPr>
          <p:nvPr>
            <p:ph type="sldNum" sz="quarter" idx="12"/>
          </p:nvPr>
        </p:nvSpPr>
        <p:spPr>
          <a:noFill/>
          <a:ln>
            <a:miter lim="800000"/>
            <a:headEnd/>
            <a:tailEnd/>
          </a:ln>
        </p:spPr>
        <p:txBody>
          <a:bodyPr/>
          <a:lstStyle/>
          <a:p>
            <a:pPr defTabSz="762000"/>
            <a:fld id="{A8520B57-64EA-4597-9F85-4B51569BCE35}" type="slidenum">
              <a:rPr lang="zh-TW" altLang="en-US"/>
              <a:pPr defTabSz="762000"/>
              <a:t>23</a:t>
            </a:fld>
            <a:endParaRPr lang="en-US" altLang="zh-TW"/>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7171" name="Rectangle 3"/>
          <p:cNvSpPr>
            <a:spLocks noGrp="1" noChangeArrowheads="1"/>
          </p:cNvSpPr>
          <p:nvPr>
            <p:ph type="body" idx="1"/>
          </p:nvPr>
        </p:nvSpPr>
        <p:spPr>
          <a:xfrm>
            <a:off x="742950" y="11096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solidFill>
                  <a:schemeClr val="accent2"/>
                </a:solidFill>
              </a:rPr>
              <a:t>Address sub-division</a:t>
            </a:r>
          </a:p>
          <a:p>
            <a:pPr lvl="1"/>
            <a:r>
              <a:rPr lang="en-US" altLang="zh-TW" sz="2000" dirty="0"/>
              <a:t>Cache hit and miss</a:t>
            </a:r>
          </a:p>
          <a:p>
            <a:pPr lvl="1"/>
            <a:r>
              <a:rPr lang="en-US" altLang="zh-TW" sz="2000" dirty="0"/>
              <a:t>Memory support</a:t>
            </a:r>
          </a:p>
          <a:p>
            <a:r>
              <a:rPr lang="en-US" altLang="zh-TW" sz="2000" dirty="0"/>
              <a:t>Measuring cache performance</a:t>
            </a:r>
          </a:p>
          <a:p>
            <a:r>
              <a:rPr lang="en-US" altLang="zh-TW" sz="2000" dirty="0"/>
              <a:t>Improving cache performance</a:t>
            </a:r>
          </a:p>
          <a:p>
            <a:pPr lvl="1"/>
            <a:r>
              <a:rPr lang="en-US" altLang="zh-TW" sz="2000" dirty="0"/>
              <a:t>Set associative cache</a:t>
            </a:r>
          </a:p>
          <a:p>
            <a:pPr lvl="1"/>
            <a:r>
              <a:rPr lang="en-US" altLang="zh-TW" sz="2000" dirty="0"/>
              <a:t>Multiple level cache</a:t>
            </a:r>
          </a:p>
          <a:p>
            <a:r>
              <a:rPr lang="en-US" altLang="zh-TW" sz="2000" dirty="0"/>
              <a:t>Virtual memory</a:t>
            </a:r>
          </a:p>
          <a:p>
            <a:pPr lvl="1"/>
            <a:r>
              <a:rPr lang="en-US" altLang="zh-TW" sz="2000" dirty="0"/>
              <a:t>Basics</a:t>
            </a:r>
          </a:p>
          <a:p>
            <a:pPr lvl="1"/>
            <a:r>
              <a:rPr lang="en-US" altLang="zh-TW" sz="2000" dirty="0"/>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t>TLB and cache</a:t>
            </a:r>
          </a:p>
          <a:p>
            <a:r>
              <a:rPr lang="en-US" altLang="zh-TW" sz="2000" dirty="0"/>
              <a:t>A common framework for memory hierarchy</a:t>
            </a:r>
          </a:p>
        </p:txBody>
      </p:sp>
      <p:sp>
        <p:nvSpPr>
          <p:cNvPr id="7172"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93D8D55D-0564-4E80-8BC4-0EEC22DC8EC2}" type="slidenum">
              <a:rPr kumimoji="0" lang="zh-TW" altLang="en-US" sz="1400" smtClean="0">
                <a:latin typeface="Arial" pitchFamily="34" charset="0"/>
              </a:rPr>
              <a:pPr/>
              <a:t>24</a:t>
            </a:fld>
            <a:endParaRPr kumimoji="0" lang="en-US" altLang="zh-TW" sz="1400">
              <a:latin typeface="Arial" pitchFamily="34" charset="0"/>
            </a:endParaRPr>
          </a:p>
        </p:txBody>
      </p:sp>
    </p:spTree>
    <p:extLst>
      <p:ext uri="{BB962C8B-B14F-4D97-AF65-F5344CB8AC3E}">
        <p14:creationId xmlns:p14="http://schemas.microsoft.com/office/powerpoint/2010/main" val="379041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5" name="標題 1"/>
          <p:cNvSpPr>
            <a:spLocks noGrp="1"/>
          </p:cNvSpPr>
          <p:nvPr>
            <p:ph type="title" idx="4294967295"/>
          </p:nvPr>
        </p:nvSpPr>
        <p:spPr>
          <a:xfrm>
            <a:off x="742950" y="171450"/>
            <a:ext cx="8420100" cy="901700"/>
          </a:xfrm>
        </p:spPr>
        <p:txBody>
          <a:bodyPr/>
          <a:lstStyle/>
          <a:p>
            <a:r>
              <a:rPr lang="en-US" altLang="zh-CN">
                <a:solidFill>
                  <a:srgbClr val="FFFFFF"/>
                </a:solidFill>
              </a:rPr>
              <a:t>Memory Address</a:t>
            </a:r>
            <a:endParaRPr lang="zh-TW" altLang="en-US">
              <a:solidFill>
                <a:srgbClr val="FFFFFF"/>
              </a:solidFill>
            </a:endParaRPr>
          </a:p>
        </p:txBody>
      </p:sp>
      <p:sp>
        <p:nvSpPr>
          <p:cNvPr id="223237" name="文字方塊 30"/>
          <p:cNvSpPr txBox="1">
            <a:spLocks noChangeArrowheads="1"/>
          </p:cNvSpPr>
          <p:nvPr/>
        </p:nvSpPr>
        <p:spPr bwMode="auto">
          <a:xfrm>
            <a:off x="2697163" y="1633538"/>
            <a:ext cx="1763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eaLnBrk="1" hangingPunct="1"/>
            <a:r>
              <a:rPr lang="en-US" altLang="zh-TW" sz="2000" b="1">
                <a:solidFill>
                  <a:srgbClr val="000000"/>
                </a:solidFill>
              </a:rPr>
              <a:t>100000</a:t>
            </a:r>
            <a:endParaRPr lang="zh-TW" altLang="en-US" sz="2000" b="1">
              <a:solidFill>
                <a:srgbClr val="000000"/>
              </a:solidFill>
            </a:endParaRPr>
          </a:p>
        </p:txBody>
      </p:sp>
      <p:sp>
        <p:nvSpPr>
          <p:cNvPr id="223238" name="文字方塊 31"/>
          <p:cNvSpPr txBox="1">
            <a:spLocks noChangeArrowheads="1"/>
          </p:cNvSpPr>
          <p:nvPr/>
        </p:nvSpPr>
        <p:spPr bwMode="auto">
          <a:xfrm>
            <a:off x="2727325" y="3462338"/>
            <a:ext cx="1763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eaLnBrk="1" hangingPunct="1"/>
            <a:r>
              <a:rPr lang="en-US" altLang="zh-TW" sz="2000" b="1">
                <a:solidFill>
                  <a:srgbClr val="000000"/>
                </a:solidFill>
              </a:rPr>
              <a:t>101000</a:t>
            </a:r>
            <a:endParaRPr lang="zh-TW" altLang="en-US" sz="2000" b="1">
              <a:solidFill>
                <a:srgbClr val="000000"/>
              </a:solidFill>
            </a:endParaRPr>
          </a:p>
        </p:txBody>
      </p:sp>
      <p:sp>
        <p:nvSpPr>
          <p:cNvPr id="223239" name="文字方塊 32"/>
          <p:cNvSpPr txBox="1">
            <a:spLocks noChangeArrowheads="1"/>
          </p:cNvSpPr>
          <p:nvPr/>
        </p:nvSpPr>
        <p:spPr bwMode="auto">
          <a:xfrm>
            <a:off x="2697163" y="2589213"/>
            <a:ext cx="1763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eaLnBrk="1" hangingPunct="1"/>
            <a:r>
              <a:rPr lang="en-US" altLang="zh-TW" sz="2000" b="1">
                <a:solidFill>
                  <a:srgbClr val="000000"/>
                </a:solidFill>
              </a:rPr>
              <a:t>100100</a:t>
            </a:r>
            <a:endParaRPr lang="zh-TW" altLang="en-US" sz="2000" b="1">
              <a:solidFill>
                <a:srgbClr val="000000"/>
              </a:solidFill>
            </a:endParaRPr>
          </a:p>
        </p:txBody>
      </p:sp>
      <p:sp>
        <p:nvSpPr>
          <p:cNvPr id="5" name="矩形 4"/>
          <p:cNvSpPr/>
          <p:nvPr/>
        </p:nvSpPr>
        <p:spPr>
          <a:xfrm>
            <a:off x="4424363" y="1355725"/>
            <a:ext cx="3038475" cy="48926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a:solidFill>
                <a:srgbClr val="BAC8F1"/>
              </a:solidFill>
            </a:endParaRPr>
          </a:p>
        </p:txBody>
      </p:sp>
      <p:sp>
        <p:nvSpPr>
          <p:cNvPr id="7" name="矩形 6"/>
          <p:cNvSpPr/>
          <p:nvPr/>
        </p:nvSpPr>
        <p:spPr>
          <a:xfrm>
            <a:off x="4364038" y="7073900"/>
            <a:ext cx="3133725" cy="180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a:solidFill>
                <a:srgbClr val="BAC8F1"/>
              </a:solidFill>
            </a:endParaRPr>
          </a:p>
        </p:txBody>
      </p:sp>
      <p:cxnSp>
        <p:nvCxnSpPr>
          <p:cNvPr id="8" name="直線接點 7"/>
          <p:cNvCxnSpPr/>
          <p:nvPr/>
        </p:nvCxnSpPr>
        <p:spPr>
          <a:xfrm>
            <a:off x="4460875" y="1766888"/>
            <a:ext cx="29384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4460875" y="4464050"/>
            <a:ext cx="29384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4460875" y="5365750"/>
            <a:ext cx="29384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4460875" y="2667000"/>
            <a:ext cx="29384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4460875" y="3557588"/>
            <a:ext cx="29384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4460875" y="1997075"/>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4460875" y="2216150"/>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4460875" y="2455863"/>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4460875" y="2898775"/>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4460875" y="3116263"/>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4460875" y="3354388"/>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4460875" y="3798888"/>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4460875" y="4016375"/>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4460875" y="4254500"/>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4460875" y="4695825"/>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4460875" y="4914900"/>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4460875" y="5154613"/>
            <a:ext cx="293846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3260" name="矩形 863261"/>
          <p:cNvSpPr>
            <a:spLocks noChangeArrowheads="1"/>
          </p:cNvSpPr>
          <p:nvPr/>
        </p:nvSpPr>
        <p:spPr bwMode="auto">
          <a:xfrm>
            <a:off x="3516313" y="1887538"/>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TW" sz="2000" b="1">
                <a:solidFill>
                  <a:srgbClr val="000000"/>
                </a:solidFill>
              </a:rPr>
              <a:t>100001</a:t>
            </a:r>
            <a:endParaRPr lang="zh-TW" altLang="en-US" sz="2000" b="1">
              <a:solidFill>
                <a:srgbClr val="000000"/>
              </a:solidFill>
            </a:endParaRPr>
          </a:p>
        </p:txBody>
      </p:sp>
      <p:sp>
        <p:nvSpPr>
          <p:cNvPr id="223261" name="矩形 863262"/>
          <p:cNvSpPr>
            <a:spLocks noChangeArrowheads="1"/>
          </p:cNvSpPr>
          <p:nvPr/>
        </p:nvSpPr>
        <p:spPr bwMode="auto">
          <a:xfrm>
            <a:off x="3532188" y="2146300"/>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TW" sz="2000" b="1">
                <a:solidFill>
                  <a:srgbClr val="000000"/>
                </a:solidFill>
              </a:rPr>
              <a:t>100010</a:t>
            </a:r>
            <a:endParaRPr lang="zh-TW" altLang="en-US" sz="2000" b="1">
              <a:solidFill>
                <a:srgbClr val="000000"/>
              </a:solidFill>
            </a:endParaRPr>
          </a:p>
        </p:txBody>
      </p:sp>
      <p:sp>
        <p:nvSpPr>
          <p:cNvPr id="223262" name="矩形 863263"/>
          <p:cNvSpPr>
            <a:spLocks noChangeArrowheads="1"/>
          </p:cNvSpPr>
          <p:nvPr/>
        </p:nvSpPr>
        <p:spPr bwMode="auto">
          <a:xfrm>
            <a:off x="3514725" y="2360613"/>
            <a:ext cx="93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TW" sz="2000" b="1">
                <a:solidFill>
                  <a:srgbClr val="000000"/>
                </a:solidFill>
              </a:rPr>
              <a:t>100011</a:t>
            </a:r>
            <a:endParaRPr lang="zh-TW" altLang="en-US" sz="2000" b="1">
              <a:solidFill>
                <a:srgbClr val="000000"/>
              </a:solidFill>
            </a:endParaRPr>
          </a:p>
        </p:txBody>
      </p:sp>
      <p:sp>
        <p:nvSpPr>
          <p:cNvPr id="223263" name="矩形 863264"/>
          <p:cNvSpPr>
            <a:spLocks noChangeArrowheads="1"/>
          </p:cNvSpPr>
          <p:nvPr/>
        </p:nvSpPr>
        <p:spPr bwMode="auto">
          <a:xfrm>
            <a:off x="3500438" y="2817813"/>
            <a:ext cx="969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TW" sz="2000" b="1">
                <a:solidFill>
                  <a:srgbClr val="000000"/>
                </a:solidFill>
              </a:rPr>
              <a:t>100101</a:t>
            </a:r>
            <a:endParaRPr lang="zh-TW" altLang="en-US" sz="2000" b="1">
              <a:solidFill>
                <a:srgbClr val="000000"/>
              </a:solidFill>
            </a:endParaRPr>
          </a:p>
        </p:txBody>
      </p:sp>
      <p:sp>
        <p:nvSpPr>
          <p:cNvPr id="223264" name="矩形 863265"/>
          <p:cNvSpPr>
            <a:spLocks noChangeArrowheads="1"/>
          </p:cNvSpPr>
          <p:nvPr/>
        </p:nvSpPr>
        <p:spPr bwMode="auto">
          <a:xfrm>
            <a:off x="3544888" y="3228975"/>
            <a:ext cx="925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TW" sz="2000" b="1">
                <a:solidFill>
                  <a:srgbClr val="000000"/>
                </a:solidFill>
              </a:rPr>
              <a:t>100111</a:t>
            </a:r>
            <a:endParaRPr lang="zh-TW" altLang="en-US" sz="2000" b="1">
              <a:solidFill>
                <a:srgbClr val="000000"/>
              </a:solidFill>
            </a:endParaRPr>
          </a:p>
        </p:txBody>
      </p:sp>
      <p:sp>
        <p:nvSpPr>
          <p:cNvPr id="223265" name="矩形 863266"/>
          <p:cNvSpPr>
            <a:spLocks noChangeArrowheads="1"/>
          </p:cNvSpPr>
          <p:nvPr/>
        </p:nvSpPr>
        <p:spPr bwMode="auto">
          <a:xfrm>
            <a:off x="3514725" y="3030538"/>
            <a:ext cx="93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TW" sz="2000" b="1">
                <a:solidFill>
                  <a:srgbClr val="000000"/>
                </a:solidFill>
              </a:rPr>
              <a:t>100110</a:t>
            </a:r>
            <a:endParaRPr lang="zh-TW" altLang="en-US" sz="2000" b="1">
              <a:solidFill>
                <a:srgbClr val="000000"/>
              </a:solidFill>
            </a:endParaRPr>
          </a:p>
        </p:txBody>
      </p:sp>
    </p:spTree>
    <p:extLst>
      <p:ext uri="{BB962C8B-B14F-4D97-AF65-F5344CB8AC3E}">
        <p14:creationId xmlns:p14="http://schemas.microsoft.com/office/powerpoint/2010/main" val="289938977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06~Figure_7"/>
          <p:cNvPicPr>
            <a:picLocks noChangeAspect="1" noChangeArrowheads="1"/>
          </p:cNvPicPr>
          <p:nvPr/>
        </p:nvPicPr>
        <p:blipFill>
          <a:blip r:embed="rId3"/>
          <a:srcRect/>
          <a:stretch>
            <a:fillRect/>
          </a:stretch>
        </p:blipFill>
        <p:spPr bwMode="auto">
          <a:xfrm>
            <a:off x="3525838" y="1131888"/>
            <a:ext cx="9483725" cy="11571287"/>
          </a:xfrm>
          <a:prstGeom prst="rect">
            <a:avLst/>
          </a:prstGeom>
          <a:noFill/>
          <a:ln w="9525">
            <a:noFill/>
            <a:miter lim="800000"/>
            <a:headEnd/>
            <a:tailEnd/>
          </a:ln>
        </p:spPr>
      </p:pic>
      <p:sp>
        <p:nvSpPr>
          <p:cNvPr id="33795" name="Rectangle 3"/>
          <p:cNvSpPr>
            <a:spLocks noGrp="1" noChangeArrowheads="1"/>
          </p:cNvSpPr>
          <p:nvPr>
            <p:ph type="body" idx="1"/>
          </p:nvPr>
        </p:nvSpPr>
        <p:spPr>
          <a:xfrm>
            <a:off x="247650" y="1339850"/>
            <a:ext cx="3302000" cy="4543425"/>
          </a:xfrm>
        </p:spPr>
        <p:txBody>
          <a:bodyPr/>
          <a:lstStyle/>
          <a:p>
            <a:pPr>
              <a:buFont typeface="Wingdings" pitchFamily="2" charset="2"/>
              <a:buNone/>
            </a:pPr>
            <a:endParaRPr lang="en-US" altLang="zh-TW" sz="2800" dirty="0">
              <a:solidFill>
                <a:schemeClr val="accent1"/>
              </a:solidFill>
            </a:endParaRPr>
          </a:p>
          <a:p>
            <a:r>
              <a:rPr lang="en-US" altLang="zh-TW" dirty="0"/>
              <a:t>Cache: </a:t>
            </a:r>
          </a:p>
          <a:p>
            <a:pPr marL="0" indent="0">
              <a:buNone/>
            </a:pPr>
            <a:r>
              <a:rPr lang="en-US" altLang="zh-TW" dirty="0"/>
              <a:t>   1K words,</a:t>
            </a:r>
            <a:br>
              <a:rPr lang="en-US" altLang="zh-TW" dirty="0"/>
            </a:br>
            <a:r>
              <a:rPr lang="en-US" altLang="zh-TW" dirty="0"/>
              <a:t>   1-word block:</a:t>
            </a:r>
          </a:p>
          <a:p>
            <a:pPr lvl="1"/>
            <a:r>
              <a:rPr lang="en-US" altLang="zh-TW" dirty="0"/>
              <a:t>Cache index:</a:t>
            </a:r>
            <a:br>
              <a:rPr lang="en-US" altLang="zh-TW" dirty="0"/>
            </a:br>
            <a:r>
              <a:rPr lang="en-US" altLang="zh-TW" dirty="0"/>
              <a:t>lower 10 bits</a:t>
            </a:r>
          </a:p>
          <a:p>
            <a:pPr lvl="1"/>
            <a:r>
              <a:rPr lang="en-US" altLang="zh-TW" dirty="0"/>
              <a:t>Cache tag:</a:t>
            </a:r>
            <a:br>
              <a:rPr lang="en-US" altLang="zh-TW" dirty="0"/>
            </a:br>
            <a:r>
              <a:rPr lang="en-US" altLang="zh-TW" dirty="0"/>
              <a:t>upper 20 bits</a:t>
            </a:r>
          </a:p>
          <a:p>
            <a:pPr lvl="1"/>
            <a:r>
              <a:rPr lang="en-US" altLang="zh-TW" dirty="0"/>
              <a:t>Valid bit (When start up, valid is 0)</a:t>
            </a:r>
          </a:p>
        </p:txBody>
      </p:sp>
      <p:sp>
        <p:nvSpPr>
          <p:cNvPr id="33796" name="Rectangle 5"/>
          <p:cNvSpPr>
            <a:spLocks noChangeArrowheads="1"/>
          </p:cNvSpPr>
          <p:nvPr/>
        </p:nvSpPr>
        <p:spPr bwMode="auto">
          <a:xfrm>
            <a:off x="2419030" y="446088"/>
            <a:ext cx="4578350" cy="641350"/>
          </a:xfrm>
          <a:prstGeom prst="rect">
            <a:avLst/>
          </a:prstGeom>
          <a:noFill/>
          <a:ln w="12700">
            <a:noFill/>
            <a:miter lim="800000"/>
            <a:headEnd/>
            <a:tailEnd/>
          </a:ln>
        </p:spPr>
        <p:txBody>
          <a:bodyPr wrap="none">
            <a:spAutoFit/>
          </a:bodyPr>
          <a:lstStyle/>
          <a:p>
            <a:r>
              <a:rPr lang="en-US" altLang="zh-TW" sz="3600" b="1" dirty="0">
                <a:solidFill>
                  <a:srgbClr val="FFFFFF"/>
                </a:solidFill>
                <a:latin typeface="Comic Sans MS" pitchFamily="66" charset="0"/>
                <a:ea typeface="標楷體" pitchFamily="65" charset="-120"/>
              </a:rPr>
              <a:t>Address Subdivision</a:t>
            </a:r>
          </a:p>
        </p:txBody>
      </p:sp>
      <p:sp>
        <p:nvSpPr>
          <p:cNvPr id="33797" name="投影片編號版面配置區 1"/>
          <p:cNvSpPr>
            <a:spLocks noGrp="1"/>
          </p:cNvSpPr>
          <p:nvPr>
            <p:ph type="sldNum" sz="quarter" idx="12"/>
          </p:nvPr>
        </p:nvSpPr>
        <p:spPr>
          <a:noFill/>
          <a:ln>
            <a:miter lim="800000"/>
            <a:headEnd/>
            <a:tailEnd/>
          </a:ln>
        </p:spPr>
        <p:txBody>
          <a:bodyPr/>
          <a:lstStyle/>
          <a:p>
            <a:pPr defTabSz="762000"/>
            <a:fld id="{481622AE-D654-4A61-BE10-65157BBC9827}" type="slidenum">
              <a:rPr lang="zh-TW" altLang="en-US"/>
              <a:pPr defTabSz="762000"/>
              <a:t>26</a:t>
            </a:fld>
            <a:endParaRPr lang="en-US" altLang="zh-TW"/>
          </a:p>
        </p:txBody>
      </p:sp>
    </p:spTree>
  </p:cSld>
  <p:clrMapOvr>
    <a:masterClrMapping/>
  </p:clrMapOvr>
  <p:transition advTm="2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42950" y="173038"/>
            <a:ext cx="8420100" cy="901700"/>
          </a:xfrm>
        </p:spPr>
        <p:txBody>
          <a:bodyPr/>
          <a:lstStyle/>
          <a:p>
            <a:r>
              <a:rPr lang="en-US" altLang="zh-TW"/>
              <a:t>Example: Larger Block Size</a:t>
            </a:r>
            <a:endParaRPr lang="en-AU" altLang="zh-TW">
              <a:ea typeface="新細明體" pitchFamily="18" charset="-120"/>
            </a:endParaRPr>
          </a:p>
        </p:txBody>
      </p:sp>
      <p:sp>
        <p:nvSpPr>
          <p:cNvPr id="34819" name="Rectangle 3"/>
          <p:cNvSpPr>
            <a:spLocks noGrp="1" noChangeArrowheads="1"/>
          </p:cNvSpPr>
          <p:nvPr>
            <p:ph type="body" idx="1"/>
          </p:nvPr>
        </p:nvSpPr>
        <p:spPr>
          <a:xfrm>
            <a:off x="742950" y="1231900"/>
            <a:ext cx="8420100" cy="2801938"/>
          </a:xfrm>
        </p:spPr>
        <p:txBody>
          <a:bodyPr/>
          <a:lstStyle/>
          <a:p>
            <a:r>
              <a:rPr lang="en-US" altLang="zh-TW" dirty="0"/>
              <a:t>64 blocks, 16 bytes/block</a:t>
            </a:r>
          </a:p>
          <a:p>
            <a:pPr lvl="1"/>
            <a:r>
              <a:rPr lang="en-US" altLang="zh-TW" dirty="0"/>
              <a:t>To what block number does address </a:t>
            </a:r>
            <a:r>
              <a:rPr lang="en-US" altLang="zh-TW" dirty="0">
                <a:solidFill>
                  <a:srgbClr val="0000FF"/>
                </a:solidFill>
              </a:rPr>
              <a:t>1200</a:t>
            </a:r>
            <a:r>
              <a:rPr lang="en-US" altLang="zh-TW" dirty="0"/>
              <a:t> map?</a:t>
            </a:r>
          </a:p>
          <a:p>
            <a:r>
              <a:rPr lang="en-US" altLang="zh-TW" dirty="0"/>
              <a:t>Block address = </a:t>
            </a:r>
            <a:r>
              <a:rPr lang="en-US" altLang="zh-TW" dirty="0">
                <a:latin typeface="Arial Unicode MS" pitchFamily="34" charset="-120"/>
                <a:ea typeface="Arial Unicode MS" pitchFamily="34" charset="-120"/>
                <a:cs typeface="Arial Unicode MS" pitchFamily="34" charset="-120"/>
                <a:sym typeface="Symbol" pitchFamily="18" charset="2"/>
              </a:rPr>
              <a:t></a:t>
            </a:r>
            <a:r>
              <a:rPr lang="en-US" altLang="zh-TW" dirty="0"/>
              <a:t>1200/16</a:t>
            </a:r>
            <a:r>
              <a:rPr lang="en-US" altLang="zh-TW" dirty="0">
                <a:sym typeface="Symbol" pitchFamily="18" charset="2"/>
              </a:rPr>
              <a:t></a:t>
            </a:r>
            <a:r>
              <a:rPr lang="en-US" altLang="zh-TW" dirty="0"/>
              <a:t> = 75</a:t>
            </a:r>
          </a:p>
          <a:p>
            <a:r>
              <a:rPr lang="en-US" altLang="zh-TW" dirty="0"/>
              <a:t>Block number = 75 modulo 64 = 11</a:t>
            </a:r>
            <a:endParaRPr lang="en-AU" altLang="zh-TW" dirty="0"/>
          </a:p>
          <a:p>
            <a:r>
              <a:rPr lang="en-US" altLang="zh-TW" dirty="0">
                <a:solidFill>
                  <a:schemeClr val="folHlink"/>
                </a:solidFill>
              </a:rPr>
              <a:t>1200=00…0010010110000</a:t>
            </a:r>
            <a:r>
              <a:rPr lang="en-US" altLang="zh-TW" sz="1600" dirty="0">
                <a:solidFill>
                  <a:schemeClr val="folHlink"/>
                </a:solidFill>
              </a:rPr>
              <a:t>2</a:t>
            </a:r>
            <a:r>
              <a:rPr lang="en-US" altLang="zh-TW" dirty="0">
                <a:solidFill>
                  <a:schemeClr val="folHlink"/>
                </a:solidFill>
              </a:rPr>
              <a:t> /</a:t>
            </a:r>
            <a:r>
              <a:rPr lang="en-US" altLang="zh-TW" dirty="0">
                <a:solidFill>
                  <a:srgbClr val="0000FF"/>
                </a:solidFill>
              </a:rPr>
              <a:t>10000</a:t>
            </a:r>
            <a:r>
              <a:rPr lang="en-US" altLang="zh-TW" sz="1600" dirty="0">
                <a:solidFill>
                  <a:srgbClr val="0000FF"/>
                </a:solidFill>
              </a:rPr>
              <a:t>2</a:t>
            </a:r>
            <a:r>
              <a:rPr lang="en-US" altLang="zh-TW" dirty="0">
                <a:solidFill>
                  <a:schemeClr val="folHlink"/>
                </a:solidFill>
              </a:rPr>
              <a:t> =&gt;00…001001011</a:t>
            </a:r>
            <a:r>
              <a:rPr lang="en-US" altLang="zh-TW" sz="1600" dirty="0">
                <a:solidFill>
                  <a:schemeClr val="folHlink"/>
                </a:solidFill>
              </a:rPr>
              <a:t>2</a:t>
            </a:r>
            <a:endParaRPr lang="en-US" altLang="zh-TW" dirty="0">
              <a:solidFill>
                <a:schemeClr val="folHlink"/>
              </a:solidFill>
            </a:endParaRPr>
          </a:p>
          <a:p>
            <a:r>
              <a:rPr lang="en-US" altLang="zh-TW" dirty="0">
                <a:solidFill>
                  <a:schemeClr val="folHlink"/>
                </a:solidFill>
              </a:rPr>
              <a:t>1001011</a:t>
            </a:r>
            <a:r>
              <a:rPr lang="en-US" altLang="zh-TW" sz="1600" dirty="0">
                <a:solidFill>
                  <a:schemeClr val="folHlink"/>
                </a:solidFill>
              </a:rPr>
              <a:t>2</a:t>
            </a:r>
            <a:r>
              <a:rPr lang="en-US" altLang="zh-TW" dirty="0">
                <a:solidFill>
                  <a:schemeClr val="folHlink"/>
                </a:solidFill>
              </a:rPr>
              <a:t> =&gt;001011</a:t>
            </a:r>
            <a:r>
              <a:rPr lang="en-US" altLang="zh-TW" sz="1600" dirty="0">
                <a:solidFill>
                  <a:schemeClr val="folHlink"/>
                </a:solidFill>
              </a:rPr>
              <a:t>2</a:t>
            </a:r>
          </a:p>
        </p:txBody>
      </p:sp>
      <p:grpSp>
        <p:nvGrpSpPr>
          <p:cNvPr id="34820" name="Group 17"/>
          <p:cNvGrpSpPr>
            <a:grpSpLocks/>
          </p:cNvGrpSpPr>
          <p:nvPr/>
        </p:nvGrpSpPr>
        <p:grpSpPr bwMode="auto">
          <a:xfrm>
            <a:off x="2000250" y="4210050"/>
            <a:ext cx="5653088" cy="1135063"/>
            <a:chOff x="1260" y="2274"/>
            <a:chExt cx="3561" cy="715"/>
          </a:xfrm>
        </p:grpSpPr>
        <p:sp>
          <p:nvSpPr>
            <p:cNvPr id="34822" name="Rectangle 5"/>
            <p:cNvSpPr>
              <a:spLocks noChangeArrowheads="1"/>
            </p:cNvSpPr>
            <p:nvPr/>
          </p:nvSpPr>
          <p:spPr bwMode="auto">
            <a:xfrm>
              <a:off x="1278" y="2511"/>
              <a:ext cx="1868" cy="273"/>
            </a:xfrm>
            <a:prstGeom prst="rect">
              <a:avLst/>
            </a:prstGeom>
            <a:noFill/>
            <a:ln w="38100">
              <a:solidFill>
                <a:schemeClr val="tx1"/>
              </a:solidFill>
              <a:miter lim="800000"/>
              <a:headEnd/>
              <a:tailEnd/>
            </a:ln>
          </p:spPr>
          <p:txBody>
            <a:bodyPr wrap="none" anchor="ctr"/>
            <a:lstStyle/>
            <a:p>
              <a:pPr algn="ctr"/>
              <a:r>
                <a:rPr lang="en-US" altLang="zh-TW">
                  <a:latin typeface="Arial" pitchFamily="34" charset="0"/>
                </a:rPr>
                <a:t>Tag</a:t>
              </a:r>
              <a:endParaRPr lang="en-AU" altLang="zh-TW">
                <a:latin typeface="Arial" pitchFamily="34" charset="0"/>
              </a:endParaRPr>
            </a:p>
          </p:txBody>
        </p:sp>
        <p:sp>
          <p:nvSpPr>
            <p:cNvPr id="34823" name="Rectangle 6"/>
            <p:cNvSpPr>
              <a:spLocks noChangeArrowheads="1"/>
            </p:cNvSpPr>
            <p:nvPr/>
          </p:nvSpPr>
          <p:spPr bwMode="auto">
            <a:xfrm>
              <a:off x="3146" y="2511"/>
              <a:ext cx="933" cy="273"/>
            </a:xfrm>
            <a:prstGeom prst="rect">
              <a:avLst/>
            </a:prstGeom>
            <a:noFill/>
            <a:ln w="38100">
              <a:solidFill>
                <a:schemeClr val="tx1"/>
              </a:solidFill>
              <a:miter lim="800000"/>
              <a:headEnd/>
              <a:tailEnd/>
            </a:ln>
          </p:spPr>
          <p:txBody>
            <a:bodyPr wrap="none" anchor="ctr"/>
            <a:lstStyle/>
            <a:p>
              <a:pPr algn="ctr"/>
              <a:r>
                <a:rPr lang="en-US" altLang="zh-TW">
                  <a:latin typeface="Arial" pitchFamily="34" charset="0"/>
                </a:rPr>
                <a:t>Index</a:t>
              </a:r>
              <a:endParaRPr lang="en-AU" altLang="zh-TW">
                <a:latin typeface="Arial" pitchFamily="34" charset="0"/>
              </a:endParaRPr>
            </a:p>
          </p:txBody>
        </p:sp>
        <p:sp>
          <p:nvSpPr>
            <p:cNvPr id="34824" name="Rectangle 7"/>
            <p:cNvSpPr>
              <a:spLocks noChangeArrowheads="1"/>
            </p:cNvSpPr>
            <p:nvPr/>
          </p:nvSpPr>
          <p:spPr bwMode="auto">
            <a:xfrm>
              <a:off x="4079" y="2511"/>
              <a:ext cx="688" cy="273"/>
            </a:xfrm>
            <a:prstGeom prst="rect">
              <a:avLst/>
            </a:prstGeom>
            <a:noFill/>
            <a:ln w="38100">
              <a:solidFill>
                <a:schemeClr val="tx1"/>
              </a:solidFill>
              <a:miter lim="800000"/>
              <a:headEnd/>
              <a:tailEnd/>
            </a:ln>
          </p:spPr>
          <p:txBody>
            <a:bodyPr wrap="none" anchor="ctr"/>
            <a:lstStyle/>
            <a:p>
              <a:pPr algn="ctr"/>
              <a:r>
                <a:rPr lang="en-US" altLang="zh-TW">
                  <a:latin typeface="Arial" pitchFamily="34" charset="0"/>
                </a:rPr>
                <a:t>Offset</a:t>
              </a:r>
              <a:endParaRPr lang="en-AU" altLang="zh-TW">
                <a:latin typeface="Arial" pitchFamily="34" charset="0"/>
              </a:endParaRPr>
            </a:p>
          </p:txBody>
        </p:sp>
        <p:sp>
          <p:nvSpPr>
            <p:cNvPr id="34825" name="Text Box 8"/>
            <p:cNvSpPr txBox="1">
              <a:spLocks noChangeArrowheads="1"/>
            </p:cNvSpPr>
            <p:nvPr/>
          </p:nvSpPr>
          <p:spPr bwMode="auto">
            <a:xfrm>
              <a:off x="4616" y="2274"/>
              <a:ext cx="205" cy="250"/>
            </a:xfrm>
            <a:prstGeom prst="rect">
              <a:avLst/>
            </a:prstGeom>
            <a:noFill/>
            <a:ln w="9525">
              <a:noFill/>
              <a:miter lim="800000"/>
              <a:headEnd/>
              <a:tailEnd/>
            </a:ln>
          </p:spPr>
          <p:txBody>
            <a:bodyPr wrap="none">
              <a:spAutoFit/>
            </a:bodyPr>
            <a:lstStyle/>
            <a:p>
              <a:pPr algn="ctr"/>
              <a:r>
                <a:rPr lang="en-US" altLang="zh-TW" sz="2000" b="1">
                  <a:latin typeface="Arial" pitchFamily="34" charset="0"/>
                </a:rPr>
                <a:t>0</a:t>
              </a:r>
              <a:endParaRPr lang="en-AU" altLang="zh-TW" sz="2000" b="1">
                <a:latin typeface="Arial" pitchFamily="34" charset="0"/>
              </a:endParaRPr>
            </a:p>
          </p:txBody>
        </p:sp>
        <p:sp>
          <p:nvSpPr>
            <p:cNvPr id="34826" name="Text Box 9"/>
            <p:cNvSpPr txBox="1">
              <a:spLocks noChangeArrowheads="1"/>
            </p:cNvSpPr>
            <p:nvPr/>
          </p:nvSpPr>
          <p:spPr bwMode="auto">
            <a:xfrm>
              <a:off x="4083" y="2282"/>
              <a:ext cx="205" cy="250"/>
            </a:xfrm>
            <a:prstGeom prst="rect">
              <a:avLst/>
            </a:prstGeom>
            <a:noFill/>
            <a:ln w="9525">
              <a:noFill/>
              <a:miter lim="800000"/>
              <a:headEnd/>
              <a:tailEnd/>
            </a:ln>
          </p:spPr>
          <p:txBody>
            <a:bodyPr wrap="none">
              <a:spAutoFit/>
            </a:bodyPr>
            <a:lstStyle/>
            <a:p>
              <a:pPr algn="ctr"/>
              <a:r>
                <a:rPr lang="en-US" altLang="zh-TW" sz="2000" b="1">
                  <a:latin typeface="Arial" pitchFamily="34" charset="0"/>
                </a:rPr>
                <a:t>3</a:t>
              </a:r>
              <a:endParaRPr lang="en-AU" altLang="zh-TW" sz="2000" b="1">
                <a:latin typeface="Arial" pitchFamily="34" charset="0"/>
              </a:endParaRPr>
            </a:p>
          </p:txBody>
        </p:sp>
        <p:sp>
          <p:nvSpPr>
            <p:cNvPr id="34827" name="Text Box 10"/>
            <p:cNvSpPr txBox="1">
              <a:spLocks noChangeArrowheads="1"/>
            </p:cNvSpPr>
            <p:nvPr/>
          </p:nvSpPr>
          <p:spPr bwMode="auto">
            <a:xfrm>
              <a:off x="3825" y="2274"/>
              <a:ext cx="205" cy="250"/>
            </a:xfrm>
            <a:prstGeom prst="rect">
              <a:avLst/>
            </a:prstGeom>
            <a:noFill/>
            <a:ln w="9525">
              <a:noFill/>
              <a:miter lim="800000"/>
              <a:headEnd/>
              <a:tailEnd/>
            </a:ln>
          </p:spPr>
          <p:txBody>
            <a:bodyPr wrap="none">
              <a:spAutoFit/>
            </a:bodyPr>
            <a:lstStyle/>
            <a:p>
              <a:pPr algn="ctr"/>
              <a:r>
                <a:rPr lang="en-US" altLang="zh-TW" sz="2000" b="1">
                  <a:latin typeface="Arial" pitchFamily="34" charset="0"/>
                </a:rPr>
                <a:t>4</a:t>
              </a:r>
              <a:endParaRPr lang="en-AU" altLang="zh-TW" sz="2000" b="1">
                <a:latin typeface="Arial" pitchFamily="34" charset="0"/>
              </a:endParaRPr>
            </a:p>
          </p:txBody>
        </p:sp>
        <p:sp>
          <p:nvSpPr>
            <p:cNvPr id="34828" name="Text Box 11"/>
            <p:cNvSpPr txBox="1">
              <a:spLocks noChangeArrowheads="1"/>
            </p:cNvSpPr>
            <p:nvPr/>
          </p:nvSpPr>
          <p:spPr bwMode="auto">
            <a:xfrm>
              <a:off x="3141" y="2274"/>
              <a:ext cx="205" cy="250"/>
            </a:xfrm>
            <a:prstGeom prst="rect">
              <a:avLst/>
            </a:prstGeom>
            <a:noFill/>
            <a:ln w="9525">
              <a:noFill/>
              <a:miter lim="800000"/>
              <a:headEnd/>
              <a:tailEnd/>
            </a:ln>
          </p:spPr>
          <p:txBody>
            <a:bodyPr wrap="none">
              <a:spAutoFit/>
            </a:bodyPr>
            <a:lstStyle/>
            <a:p>
              <a:pPr algn="ctr"/>
              <a:r>
                <a:rPr lang="en-US" altLang="zh-TW" sz="2000" b="1">
                  <a:latin typeface="Arial" pitchFamily="34" charset="0"/>
                </a:rPr>
                <a:t>9</a:t>
              </a:r>
              <a:endParaRPr lang="en-AU" altLang="zh-TW" sz="2000" b="1">
                <a:latin typeface="Arial" pitchFamily="34" charset="0"/>
              </a:endParaRPr>
            </a:p>
          </p:txBody>
        </p:sp>
        <p:sp>
          <p:nvSpPr>
            <p:cNvPr id="34829" name="Text Box 12"/>
            <p:cNvSpPr txBox="1">
              <a:spLocks noChangeArrowheads="1"/>
            </p:cNvSpPr>
            <p:nvPr/>
          </p:nvSpPr>
          <p:spPr bwMode="auto">
            <a:xfrm>
              <a:off x="2898" y="2274"/>
              <a:ext cx="294" cy="250"/>
            </a:xfrm>
            <a:prstGeom prst="rect">
              <a:avLst/>
            </a:prstGeom>
            <a:noFill/>
            <a:ln w="9525">
              <a:noFill/>
              <a:miter lim="800000"/>
              <a:headEnd/>
              <a:tailEnd/>
            </a:ln>
          </p:spPr>
          <p:txBody>
            <a:bodyPr wrap="none">
              <a:spAutoFit/>
            </a:bodyPr>
            <a:lstStyle/>
            <a:p>
              <a:pPr algn="ctr"/>
              <a:r>
                <a:rPr lang="en-US" altLang="zh-TW" sz="2000" b="1">
                  <a:latin typeface="Arial" pitchFamily="34" charset="0"/>
                </a:rPr>
                <a:t>10</a:t>
              </a:r>
              <a:endParaRPr lang="en-AU" altLang="zh-TW" sz="2000" b="1">
                <a:latin typeface="Arial" pitchFamily="34" charset="0"/>
              </a:endParaRPr>
            </a:p>
          </p:txBody>
        </p:sp>
        <p:sp>
          <p:nvSpPr>
            <p:cNvPr id="34830" name="Text Box 13"/>
            <p:cNvSpPr txBox="1">
              <a:spLocks noChangeArrowheads="1"/>
            </p:cNvSpPr>
            <p:nvPr/>
          </p:nvSpPr>
          <p:spPr bwMode="auto">
            <a:xfrm>
              <a:off x="1260" y="2274"/>
              <a:ext cx="294" cy="250"/>
            </a:xfrm>
            <a:prstGeom prst="rect">
              <a:avLst/>
            </a:prstGeom>
            <a:noFill/>
            <a:ln w="9525">
              <a:noFill/>
              <a:miter lim="800000"/>
              <a:headEnd/>
              <a:tailEnd/>
            </a:ln>
          </p:spPr>
          <p:txBody>
            <a:bodyPr wrap="none">
              <a:spAutoFit/>
            </a:bodyPr>
            <a:lstStyle/>
            <a:p>
              <a:pPr algn="ctr"/>
              <a:r>
                <a:rPr lang="en-US" altLang="zh-TW" sz="2000" b="1">
                  <a:latin typeface="Arial" pitchFamily="34" charset="0"/>
                </a:rPr>
                <a:t>31</a:t>
              </a:r>
              <a:endParaRPr lang="en-AU" altLang="zh-TW" sz="2000" b="1">
                <a:latin typeface="Arial" pitchFamily="34" charset="0"/>
              </a:endParaRPr>
            </a:p>
          </p:txBody>
        </p:sp>
        <p:sp>
          <p:nvSpPr>
            <p:cNvPr id="34831" name="Text Box 14"/>
            <p:cNvSpPr txBox="1">
              <a:spLocks noChangeArrowheads="1"/>
            </p:cNvSpPr>
            <p:nvPr/>
          </p:nvSpPr>
          <p:spPr bwMode="auto">
            <a:xfrm>
              <a:off x="4156" y="2739"/>
              <a:ext cx="533" cy="250"/>
            </a:xfrm>
            <a:prstGeom prst="rect">
              <a:avLst/>
            </a:prstGeom>
            <a:noFill/>
            <a:ln w="9525">
              <a:noFill/>
              <a:miter lim="800000"/>
              <a:headEnd/>
              <a:tailEnd/>
            </a:ln>
          </p:spPr>
          <p:txBody>
            <a:bodyPr wrap="none">
              <a:spAutoFit/>
            </a:bodyPr>
            <a:lstStyle/>
            <a:p>
              <a:pPr algn="ctr"/>
              <a:r>
                <a:rPr lang="en-US" altLang="zh-TW" sz="2000" b="1">
                  <a:latin typeface="Arial" pitchFamily="34" charset="0"/>
                </a:rPr>
                <a:t>4 bits</a:t>
              </a:r>
              <a:endParaRPr lang="en-AU" altLang="zh-TW" sz="2000" b="1">
                <a:latin typeface="Arial" pitchFamily="34" charset="0"/>
              </a:endParaRPr>
            </a:p>
          </p:txBody>
        </p:sp>
        <p:sp>
          <p:nvSpPr>
            <p:cNvPr id="34832" name="Text Box 15"/>
            <p:cNvSpPr txBox="1">
              <a:spLocks noChangeArrowheads="1"/>
            </p:cNvSpPr>
            <p:nvPr/>
          </p:nvSpPr>
          <p:spPr bwMode="auto">
            <a:xfrm>
              <a:off x="3336" y="2739"/>
              <a:ext cx="533" cy="250"/>
            </a:xfrm>
            <a:prstGeom prst="rect">
              <a:avLst/>
            </a:prstGeom>
            <a:noFill/>
            <a:ln w="9525">
              <a:noFill/>
              <a:miter lim="800000"/>
              <a:headEnd/>
              <a:tailEnd/>
            </a:ln>
          </p:spPr>
          <p:txBody>
            <a:bodyPr wrap="none">
              <a:spAutoFit/>
            </a:bodyPr>
            <a:lstStyle/>
            <a:p>
              <a:pPr algn="ctr"/>
              <a:r>
                <a:rPr lang="en-US" altLang="zh-TW" sz="2000" b="1">
                  <a:latin typeface="Arial" pitchFamily="34" charset="0"/>
                </a:rPr>
                <a:t>6 bits</a:t>
              </a:r>
              <a:endParaRPr lang="en-AU" altLang="zh-TW" sz="2000" b="1">
                <a:latin typeface="Arial" pitchFamily="34" charset="0"/>
              </a:endParaRPr>
            </a:p>
          </p:txBody>
        </p:sp>
        <p:sp>
          <p:nvSpPr>
            <p:cNvPr id="34833" name="Text Box 16"/>
            <p:cNvSpPr txBox="1">
              <a:spLocks noChangeArrowheads="1"/>
            </p:cNvSpPr>
            <p:nvPr/>
          </p:nvSpPr>
          <p:spPr bwMode="auto">
            <a:xfrm>
              <a:off x="1914" y="2739"/>
              <a:ext cx="622" cy="250"/>
            </a:xfrm>
            <a:prstGeom prst="rect">
              <a:avLst/>
            </a:prstGeom>
            <a:noFill/>
            <a:ln w="9525">
              <a:noFill/>
              <a:miter lim="800000"/>
              <a:headEnd/>
              <a:tailEnd/>
            </a:ln>
          </p:spPr>
          <p:txBody>
            <a:bodyPr wrap="none">
              <a:spAutoFit/>
            </a:bodyPr>
            <a:lstStyle/>
            <a:p>
              <a:pPr algn="ctr"/>
              <a:r>
                <a:rPr lang="en-US" altLang="zh-TW" sz="2000" b="1">
                  <a:latin typeface="Arial" pitchFamily="34" charset="0"/>
                </a:rPr>
                <a:t>22 bits</a:t>
              </a:r>
              <a:endParaRPr lang="en-AU" altLang="zh-TW" sz="2000" b="1">
                <a:latin typeface="Arial" pitchFamily="34" charset="0"/>
              </a:endParaRPr>
            </a:p>
          </p:txBody>
        </p:sp>
      </p:grpSp>
      <p:sp>
        <p:nvSpPr>
          <p:cNvPr id="34821" name="投影片編號版面配置區 1"/>
          <p:cNvSpPr>
            <a:spLocks noGrp="1"/>
          </p:cNvSpPr>
          <p:nvPr>
            <p:ph type="sldNum" sz="quarter" idx="12"/>
          </p:nvPr>
        </p:nvSpPr>
        <p:spPr>
          <a:noFill/>
          <a:ln>
            <a:miter lim="800000"/>
            <a:headEnd/>
            <a:tailEnd/>
          </a:ln>
        </p:spPr>
        <p:txBody>
          <a:bodyPr/>
          <a:lstStyle/>
          <a:p>
            <a:pPr defTabSz="762000"/>
            <a:fld id="{FA20D915-52BE-4D07-9FDA-FC70E3DEC91F}" type="slidenum">
              <a:rPr lang="zh-TW" altLang="en-US"/>
              <a:pPr defTabSz="762000"/>
              <a:t>27</a:t>
            </a:fld>
            <a:endParaRPr lang="en-US" altLang="zh-TW"/>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idx="4294967295"/>
          </p:nvPr>
        </p:nvSpPr>
        <p:spPr>
          <a:xfrm>
            <a:off x="742950" y="173038"/>
            <a:ext cx="8420100" cy="901700"/>
          </a:xfrm>
        </p:spPr>
        <p:txBody>
          <a:bodyPr/>
          <a:lstStyle/>
          <a:p>
            <a:r>
              <a:rPr lang="en-AU" altLang="zh-TW">
                <a:solidFill>
                  <a:srgbClr val="FFFFFF"/>
                </a:solidFill>
                <a:ea typeface="新細明體" pitchFamily="18" charset="-120"/>
              </a:rPr>
              <a:t>Example: Intrinsity FastMATH</a:t>
            </a:r>
          </a:p>
        </p:txBody>
      </p:sp>
      <p:sp>
        <p:nvSpPr>
          <p:cNvPr id="224259" name="Rectangle 3"/>
          <p:cNvSpPr>
            <a:spLocks noGrp="1" noChangeArrowheads="1"/>
          </p:cNvSpPr>
          <p:nvPr>
            <p:ph type="body" idx="4294967295"/>
          </p:nvPr>
        </p:nvSpPr>
        <p:spPr/>
        <p:txBody>
          <a:bodyPr/>
          <a:lstStyle/>
          <a:p>
            <a:r>
              <a:rPr lang="en-AU" altLang="zh-TW">
                <a:ea typeface="新細明體" pitchFamily="18" charset="-120"/>
              </a:rPr>
              <a:t>Embedded MIPS processor</a:t>
            </a:r>
          </a:p>
          <a:p>
            <a:pPr lvl="1"/>
            <a:r>
              <a:rPr lang="en-AU" altLang="zh-TW">
                <a:ea typeface="新細明體" pitchFamily="18" charset="-120"/>
              </a:rPr>
              <a:t>12-stage pipeline</a:t>
            </a:r>
          </a:p>
          <a:p>
            <a:pPr lvl="1"/>
            <a:r>
              <a:rPr lang="en-AU" altLang="zh-TW">
                <a:ea typeface="新細明體" pitchFamily="18" charset="-120"/>
              </a:rPr>
              <a:t>Instruction and data access on each cycle</a:t>
            </a:r>
          </a:p>
          <a:p>
            <a:r>
              <a:rPr lang="en-AU" altLang="zh-TW">
                <a:ea typeface="新細明體" pitchFamily="18" charset="-120"/>
              </a:rPr>
              <a:t>Split cache: separate I-cache and D-cache</a:t>
            </a:r>
          </a:p>
          <a:p>
            <a:pPr lvl="1"/>
            <a:r>
              <a:rPr lang="en-AU" altLang="zh-TW">
                <a:ea typeface="新細明體" pitchFamily="18" charset="-120"/>
              </a:rPr>
              <a:t>Each </a:t>
            </a:r>
            <a:r>
              <a:rPr lang="en-AU" altLang="zh-TW">
                <a:solidFill>
                  <a:schemeClr val="folHlink"/>
                </a:solidFill>
                <a:ea typeface="新細明體" pitchFamily="18" charset="-120"/>
              </a:rPr>
              <a:t>16KB: 256 blocks </a:t>
            </a:r>
            <a:r>
              <a:rPr lang="en-US" altLang="zh-TW">
                <a:solidFill>
                  <a:schemeClr val="folHlink"/>
                </a:solidFill>
                <a:cs typeface="Arial" pitchFamily="34" charset="0"/>
              </a:rPr>
              <a:t>×</a:t>
            </a:r>
            <a:r>
              <a:rPr lang="en-AU" altLang="zh-TW">
                <a:solidFill>
                  <a:schemeClr val="folHlink"/>
                </a:solidFill>
                <a:ea typeface="新細明體" pitchFamily="18" charset="-120"/>
              </a:rPr>
              <a:t> 16 words/block</a:t>
            </a:r>
          </a:p>
        </p:txBody>
      </p:sp>
      <p:sp>
        <p:nvSpPr>
          <p:cNvPr id="224260" name="投影片編號版面配置區 1"/>
          <p:cNvSpPr txBox="1">
            <a:spLocks noGrp="1"/>
          </p:cNvSpPr>
          <p:nvPr/>
        </p:nvSpPr>
        <p:spPr bwMode="auto">
          <a:xfrm>
            <a:off x="7602538" y="6457950"/>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a:fld id="{6E86881C-8D86-4401-8BEF-5004ACAD5262}" type="slidenum">
              <a:rPr kumimoji="0" lang="zh-TW" altLang="en-US" sz="1400">
                <a:latin typeface="Arial" pitchFamily="34" charset="0"/>
              </a:rPr>
              <a:pPr algn="r"/>
              <a:t>28</a:t>
            </a:fld>
            <a:endParaRPr kumimoji="0" lang="en-US" altLang="zh-TW" sz="1400">
              <a:latin typeface="Arial" pitchFamily="34" charset="0"/>
            </a:endParaRPr>
          </a:p>
        </p:txBody>
      </p:sp>
    </p:spTree>
    <p:extLst>
      <p:ext uri="{BB962C8B-B14F-4D97-AF65-F5344CB8AC3E}">
        <p14:creationId xmlns:p14="http://schemas.microsoft.com/office/powerpoint/2010/main" val="41228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42950" y="173038"/>
            <a:ext cx="8420100" cy="901700"/>
          </a:xfrm>
        </p:spPr>
        <p:txBody>
          <a:bodyPr/>
          <a:lstStyle/>
          <a:p>
            <a:r>
              <a:rPr lang="en-US" altLang="zh-TW"/>
              <a:t>Memory Technology</a:t>
            </a:r>
          </a:p>
        </p:txBody>
      </p:sp>
      <p:sp>
        <p:nvSpPr>
          <p:cNvPr id="11267" name="Rectangle 3"/>
          <p:cNvSpPr>
            <a:spLocks noGrp="1" noChangeArrowheads="1"/>
          </p:cNvSpPr>
          <p:nvPr>
            <p:ph type="body" idx="1"/>
          </p:nvPr>
        </p:nvSpPr>
        <p:spPr/>
        <p:txBody>
          <a:bodyPr/>
          <a:lstStyle/>
          <a:p>
            <a:r>
              <a:rPr lang="en-US" altLang="zh-TW"/>
              <a:t>Random access:</a:t>
            </a:r>
          </a:p>
          <a:p>
            <a:pPr lvl="1"/>
            <a:r>
              <a:rPr lang="en-US" altLang="zh-TW"/>
              <a:t>Access time same for all locations</a:t>
            </a:r>
          </a:p>
          <a:p>
            <a:pPr lvl="1"/>
            <a:r>
              <a:rPr lang="en-US" altLang="zh-TW">
                <a:solidFill>
                  <a:schemeClr val="accent1"/>
                </a:solidFill>
              </a:rPr>
              <a:t>SRAM</a:t>
            </a:r>
            <a:r>
              <a:rPr lang="en-US" altLang="zh-TW"/>
              <a:t>: </a:t>
            </a:r>
            <a:r>
              <a:rPr lang="en-US" altLang="zh-TW" i="1"/>
              <a:t>Static Random Access Memory</a:t>
            </a:r>
            <a:endParaRPr lang="en-US" altLang="zh-TW"/>
          </a:p>
          <a:p>
            <a:pPr lvl="2"/>
            <a:r>
              <a:rPr lang="en-US" altLang="zh-TW"/>
              <a:t>Low density, high power, expensive, fast</a:t>
            </a:r>
          </a:p>
          <a:p>
            <a:pPr lvl="2"/>
            <a:r>
              <a:rPr lang="en-US" altLang="zh-TW"/>
              <a:t>Static: content will last  (forever until lose power)</a:t>
            </a:r>
          </a:p>
          <a:p>
            <a:pPr lvl="2"/>
            <a:r>
              <a:rPr lang="en-US" altLang="zh-TW"/>
              <a:t>Address not divided</a:t>
            </a:r>
          </a:p>
          <a:p>
            <a:pPr lvl="2"/>
            <a:r>
              <a:rPr lang="en-US" altLang="zh-TW"/>
              <a:t>Use for caches</a:t>
            </a:r>
          </a:p>
          <a:p>
            <a:pPr lvl="1"/>
            <a:r>
              <a:rPr lang="en-US" altLang="zh-TW">
                <a:solidFill>
                  <a:schemeClr val="accent1"/>
                </a:solidFill>
              </a:rPr>
              <a:t>DRAM</a:t>
            </a:r>
            <a:r>
              <a:rPr lang="en-US" altLang="zh-TW"/>
              <a:t>: </a:t>
            </a:r>
            <a:r>
              <a:rPr lang="en-US" altLang="zh-TW" i="1"/>
              <a:t>Dynamic Random Access Memory</a:t>
            </a:r>
            <a:endParaRPr lang="en-US" altLang="zh-TW"/>
          </a:p>
          <a:p>
            <a:pPr lvl="2"/>
            <a:r>
              <a:rPr lang="en-US" altLang="zh-TW"/>
              <a:t>High density, low power, cheap, slow</a:t>
            </a:r>
          </a:p>
          <a:p>
            <a:pPr lvl="2"/>
            <a:r>
              <a:rPr lang="en-US" altLang="zh-TW"/>
              <a:t>Dynamic: need to be refreshed regularly</a:t>
            </a:r>
          </a:p>
          <a:p>
            <a:pPr lvl="2"/>
            <a:r>
              <a:rPr lang="en-US" altLang="zh-TW"/>
              <a:t>Addresses in 2 halves (memory as a 2D matrix):</a:t>
            </a:r>
          </a:p>
          <a:p>
            <a:pPr lvl="3"/>
            <a:r>
              <a:rPr lang="en-US" altLang="zh-TW"/>
              <a:t>RAS/CAS  (Row/Column Access Strobe)</a:t>
            </a:r>
          </a:p>
          <a:p>
            <a:pPr lvl="2"/>
            <a:r>
              <a:rPr lang="en-US" altLang="zh-TW"/>
              <a:t>Use for main memory</a:t>
            </a:r>
          </a:p>
          <a:p>
            <a:r>
              <a:rPr lang="en-US" altLang="zh-TW"/>
              <a:t>Magnetic disk</a:t>
            </a:r>
          </a:p>
          <a:p>
            <a:endParaRPr lang="en-US" altLang="zh-TW"/>
          </a:p>
        </p:txBody>
      </p:sp>
      <p:sp>
        <p:nvSpPr>
          <p:cNvPr id="11268" name="投影片編號版面配置區 1"/>
          <p:cNvSpPr>
            <a:spLocks noGrp="1"/>
          </p:cNvSpPr>
          <p:nvPr>
            <p:ph type="sldNum" sz="quarter" idx="12"/>
          </p:nvPr>
        </p:nvSpPr>
        <p:spPr>
          <a:noFill/>
          <a:ln>
            <a:miter lim="800000"/>
            <a:headEnd/>
            <a:tailEnd/>
          </a:ln>
        </p:spPr>
        <p:txBody>
          <a:bodyPr/>
          <a:lstStyle/>
          <a:p>
            <a:pPr defTabSz="762000"/>
            <a:fld id="{2E03C295-AE79-417C-AF5F-109C7D7CAF96}" type="slidenum">
              <a:rPr lang="zh-TW" altLang="en-US"/>
              <a:pPr defTabSz="762000"/>
              <a:t>2</a:t>
            </a:fld>
            <a:endParaRPr lang="en-US" altLang="zh-TW"/>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idx="4294967295"/>
          </p:nvPr>
        </p:nvSpPr>
        <p:spPr>
          <a:xfrm>
            <a:off x="742950" y="180975"/>
            <a:ext cx="8420100" cy="901700"/>
          </a:xfrm>
        </p:spPr>
        <p:txBody>
          <a:bodyPr/>
          <a:lstStyle/>
          <a:p>
            <a:r>
              <a:rPr lang="en-AU" altLang="zh-TW">
                <a:solidFill>
                  <a:srgbClr val="FFFFFF"/>
                </a:solidFill>
                <a:ea typeface="新細明體" pitchFamily="18" charset="-120"/>
              </a:rPr>
              <a:t>Example: Intrinsity FastMATH</a:t>
            </a:r>
          </a:p>
        </p:txBody>
      </p:sp>
      <p:pic>
        <p:nvPicPr>
          <p:cNvPr id="226307" name="Picture 3" descr="f05-09-P3744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50" y="1196975"/>
            <a:ext cx="8640763"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08" name="投影片編號版面配置區 1"/>
          <p:cNvSpPr txBox="1">
            <a:spLocks noGrp="1"/>
          </p:cNvSpPr>
          <p:nvPr/>
        </p:nvSpPr>
        <p:spPr bwMode="auto">
          <a:xfrm>
            <a:off x="7602538" y="6457950"/>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a:fld id="{6C6ADEBA-CFE3-4AE0-9AF6-F055661D92D5}" type="slidenum">
              <a:rPr kumimoji="0" lang="zh-TW" altLang="en-US" sz="1400">
                <a:latin typeface="Arial" pitchFamily="34" charset="0"/>
              </a:rPr>
              <a:pPr algn="r"/>
              <a:t>29</a:t>
            </a:fld>
            <a:endParaRPr kumimoji="0" lang="en-US" altLang="zh-TW" sz="1400">
              <a:latin typeface="Arial" pitchFamily="34" charset="0"/>
            </a:endParaRPr>
          </a:p>
        </p:txBody>
      </p:sp>
      <p:sp>
        <p:nvSpPr>
          <p:cNvPr id="226309" name="Rectangle 5"/>
          <p:cNvSpPr>
            <a:spLocks noChangeArrowheads="1"/>
          </p:cNvSpPr>
          <p:nvPr/>
        </p:nvSpPr>
        <p:spPr bwMode="auto">
          <a:xfrm>
            <a:off x="-412750" y="1095375"/>
            <a:ext cx="4541838"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0" hangingPunct="0">
              <a:lnSpc>
                <a:spcPct val="90000"/>
              </a:lnSpc>
              <a:spcBef>
                <a:spcPct val="15000"/>
              </a:spcBef>
              <a:buClr>
                <a:srgbClr val="FF9900"/>
              </a:buClr>
              <a:buSzPct val="75000"/>
              <a:buFont typeface="Wingdings" pitchFamily="2" charset="2"/>
              <a:buNone/>
            </a:pPr>
            <a:r>
              <a:rPr kumimoji="0" lang="en-AU" altLang="zh-TW" sz="1800" b="1"/>
              <a:t>Cache: 16KB</a:t>
            </a:r>
          </a:p>
          <a:p>
            <a:pPr lvl="1" eaLnBrk="0" hangingPunct="0">
              <a:lnSpc>
                <a:spcPct val="90000"/>
              </a:lnSpc>
              <a:spcBef>
                <a:spcPct val="15000"/>
              </a:spcBef>
              <a:buClr>
                <a:srgbClr val="FF9900"/>
              </a:buClr>
              <a:buSzPct val="75000"/>
              <a:buFont typeface="Wingdings" pitchFamily="2" charset="2"/>
              <a:buNone/>
            </a:pPr>
            <a:r>
              <a:rPr kumimoji="0" lang="en-AU" altLang="zh-TW" sz="1800" b="1"/>
              <a:t>256(     )blocks </a:t>
            </a:r>
            <a:r>
              <a:rPr kumimoji="0" lang="en-US" altLang="zh-TW" sz="1800" b="1"/>
              <a:t>×</a:t>
            </a:r>
            <a:r>
              <a:rPr kumimoji="0" lang="en-AU" altLang="zh-TW" sz="1800" b="1"/>
              <a:t> </a:t>
            </a:r>
          </a:p>
          <a:p>
            <a:pPr lvl="1" eaLnBrk="0" hangingPunct="0">
              <a:lnSpc>
                <a:spcPct val="90000"/>
              </a:lnSpc>
              <a:spcBef>
                <a:spcPct val="15000"/>
              </a:spcBef>
              <a:buClr>
                <a:srgbClr val="FF9900"/>
              </a:buClr>
              <a:buSzPct val="75000"/>
              <a:buFont typeface="Wingdings" pitchFamily="2" charset="2"/>
              <a:buNone/>
            </a:pPr>
            <a:r>
              <a:rPr kumimoji="0" lang="en-AU" altLang="zh-TW" sz="1800" b="1"/>
              <a:t>16  (     ) words/block</a:t>
            </a:r>
          </a:p>
        </p:txBody>
      </p:sp>
      <p:graphicFrame>
        <p:nvGraphicFramePr>
          <p:cNvPr id="226310" name="Object 6"/>
          <p:cNvGraphicFramePr>
            <a:graphicFrameLocks noChangeAspect="1"/>
          </p:cNvGraphicFramePr>
          <p:nvPr/>
        </p:nvGraphicFramePr>
        <p:xfrm>
          <a:off x="552450" y="1363663"/>
          <a:ext cx="309563" cy="357187"/>
        </p:xfrm>
        <a:graphic>
          <a:graphicData uri="http://schemas.openxmlformats.org/presentationml/2006/ole">
            <mc:AlternateContent xmlns:mc="http://schemas.openxmlformats.org/markup-compatibility/2006">
              <mc:Choice xmlns:v="urn:schemas-microsoft-com:vml" Requires="v">
                <p:oleObj spid="_x0000_s3146" name="方程式" r:id="rId5" imgW="164880" imgH="190440" progId="Equation.3">
                  <p:embed/>
                </p:oleObj>
              </mc:Choice>
              <mc:Fallback>
                <p:oleObj name="方程式" r:id="rId5" imgW="164880" imgH="1904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1363663"/>
                        <a:ext cx="309563"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6313" name="Object 9"/>
          <p:cNvGraphicFramePr>
            <a:graphicFrameLocks noChangeAspect="1"/>
          </p:cNvGraphicFramePr>
          <p:nvPr/>
        </p:nvGraphicFramePr>
        <p:xfrm>
          <a:off x="546100" y="1649413"/>
          <a:ext cx="330200" cy="352425"/>
        </p:xfrm>
        <a:graphic>
          <a:graphicData uri="http://schemas.openxmlformats.org/presentationml/2006/ole">
            <mc:AlternateContent xmlns:mc="http://schemas.openxmlformats.org/markup-compatibility/2006">
              <mc:Choice xmlns:v="urn:schemas-microsoft-com:vml" Requires="v">
                <p:oleObj spid="_x0000_s3147" name="方程式" r:id="rId7" imgW="177480" imgH="190440" progId="Equation.3">
                  <p:embed/>
                </p:oleObj>
              </mc:Choice>
              <mc:Fallback>
                <p:oleObj name="方程式" r:id="rId7" imgW="177480" imgH="1904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100" y="1649413"/>
                        <a:ext cx="3302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5108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42950" y="173038"/>
            <a:ext cx="8420100" cy="901700"/>
          </a:xfrm>
        </p:spPr>
        <p:txBody>
          <a:bodyPr/>
          <a:lstStyle/>
          <a:p>
            <a:r>
              <a:rPr lang="en-US" altLang="zh-TW"/>
              <a:t>Block Size Considerations</a:t>
            </a:r>
            <a:endParaRPr lang="en-AU" altLang="zh-TW">
              <a:ea typeface="新細明體" pitchFamily="18" charset="-120"/>
            </a:endParaRPr>
          </a:p>
        </p:txBody>
      </p:sp>
      <p:sp>
        <p:nvSpPr>
          <p:cNvPr id="35843" name="Rectangle 3"/>
          <p:cNvSpPr>
            <a:spLocks noGrp="1" noChangeArrowheads="1"/>
          </p:cNvSpPr>
          <p:nvPr>
            <p:ph type="body" idx="1"/>
          </p:nvPr>
        </p:nvSpPr>
        <p:spPr/>
        <p:txBody>
          <a:bodyPr/>
          <a:lstStyle/>
          <a:p>
            <a:r>
              <a:rPr lang="en-US" altLang="zh-TW"/>
              <a:t>Larger blocks should reduce miss rate</a:t>
            </a:r>
          </a:p>
          <a:p>
            <a:pPr lvl="1"/>
            <a:r>
              <a:rPr lang="en-US" altLang="zh-TW"/>
              <a:t>Due to spatial locality</a:t>
            </a:r>
          </a:p>
          <a:p>
            <a:pPr lvl="1"/>
            <a:endParaRPr lang="en-US" altLang="zh-TW"/>
          </a:p>
          <a:p>
            <a:r>
              <a:rPr lang="en-US" altLang="zh-TW"/>
              <a:t>But in a fixed-sized cache</a:t>
            </a:r>
          </a:p>
          <a:p>
            <a:pPr lvl="1"/>
            <a:r>
              <a:rPr lang="en-US" altLang="zh-TW"/>
              <a:t>Larger blocks </a:t>
            </a:r>
            <a:r>
              <a:rPr lang="en-US" altLang="zh-TW">
                <a:sym typeface="Symbol" pitchFamily="18" charset="2"/>
              </a:rPr>
              <a:t> fewer of them</a:t>
            </a:r>
          </a:p>
          <a:p>
            <a:pPr lvl="2"/>
            <a:r>
              <a:rPr lang="en-US" altLang="zh-TW">
                <a:sym typeface="Symbol" pitchFamily="18" charset="2"/>
              </a:rPr>
              <a:t>More competition  increased miss rate</a:t>
            </a:r>
          </a:p>
          <a:p>
            <a:pPr lvl="1"/>
            <a:endParaRPr lang="en-US" altLang="zh-TW">
              <a:sym typeface="Symbol" pitchFamily="18" charset="2"/>
            </a:endParaRPr>
          </a:p>
          <a:p>
            <a:r>
              <a:rPr lang="en-US" altLang="zh-TW">
                <a:sym typeface="Symbol" pitchFamily="18" charset="2"/>
              </a:rPr>
              <a:t>Larger miss penalty</a:t>
            </a:r>
          </a:p>
          <a:p>
            <a:pPr lvl="1"/>
            <a:r>
              <a:rPr lang="en-US" altLang="zh-TW">
                <a:sym typeface="Symbol" pitchFamily="18" charset="2"/>
              </a:rPr>
              <a:t>Larger blocks  pollution</a:t>
            </a:r>
          </a:p>
          <a:p>
            <a:pPr lvl="1"/>
            <a:r>
              <a:rPr lang="en-US" altLang="zh-TW">
                <a:sym typeface="Symbol" pitchFamily="18" charset="2"/>
              </a:rPr>
              <a:t>Can override benefit of reduced miss rate</a:t>
            </a:r>
          </a:p>
          <a:p>
            <a:pPr lvl="1"/>
            <a:r>
              <a:rPr lang="en-US" altLang="zh-TW">
                <a:sym typeface="Symbol" pitchFamily="18" charset="2"/>
              </a:rPr>
              <a:t>Early restart and critical-word-first can help</a:t>
            </a:r>
          </a:p>
        </p:txBody>
      </p:sp>
      <p:sp>
        <p:nvSpPr>
          <p:cNvPr id="35844" name="投影片編號版面配置區 1"/>
          <p:cNvSpPr>
            <a:spLocks noGrp="1"/>
          </p:cNvSpPr>
          <p:nvPr>
            <p:ph type="sldNum" sz="quarter" idx="12"/>
          </p:nvPr>
        </p:nvSpPr>
        <p:spPr>
          <a:noFill/>
          <a:ln>
            <a:miter lim="800000"/>
            <a:headEnd/>
            <a:tailEnd/>
          </a:ln>
        </p:spPr>
        <p:txBody>
          <a:bodyPr/>
          <a:lstStyle/>
          <a:p>
            <a:pPr defTabSz="762000"/>
            <a:fld id="{3E0D3942-AAEC-4933-A94D-09BA9C01B0E4}" type="slidenum">
              <a:rPr lang="zh-TW" altLang="en-US"/>
              <a:pPr defTabSz="762000"/>
              <a:t>30</a:t>
            </a:fld>
            <a:endParaRPr lang="en-US" altLang="zh-TW"/>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07~Figure_7"/>
          <p:cNvPicPr>
            <a:picLocks noChangeAspect="1" noChangeArrowheads="1"/>
          </p:cNvPicPr>
          <p:nvPr/>
        </p:nvPicPr>
        <p:blipFill>
          <a:blip r:embed="rId3"/>
          <a:srcRect/>
          <a:stretch>
            <a:fillRect/>
          </a:stretch>
        </p:blipFill>
        <p:spPr bwMode="auto">
          <a:xfrm>
            <a:off x="481013" y="1822450"/>
            <a:ext cx="11547475" cy="11220450"/>
          </a:xfrm>
          <a:prstGeom prst="rect">
            <a:avLst/>
          </a:prstGeom>
          <a:noFill/>
          <a:ln w="9525">
            <a:noFill/>
            <a:miter lim="800000"/>
            <a:headEnd/>
            <a:tailEnd/>
          </a:ln>
        </p:spPr>
      </p:pic>
      <p:sp>
        <p:nvSpPr>
          <p:cNvPr id="36867" name="Rectangle 2"/>
          <p:cNvSpPr>
            <a:spLocks noGrp="1" noChangeArrowheads="1"/>
          </p:cNvSpPr>
          <p:nvPr>
            <p:ph type="body" idx="1"/>
          </p:nvPr>
        </p:nvSpPr>
        <p:spPr>
          <a:xfrm>
            <a:off x="866775" y="1266825"/>
            <a:ext cx="8461375" cy="1136650"/>
          </a:xfrm>
        </p:spPr>
        <p:txBody>
          <a:bodyPr/>
          <a:lstStyle/>
          <a:p>
            <a:r>
              <a:rPr lang="en-US" altLang="zh-TW"/>
              <a:t>Increase block size tends to decrease miss rate</a:t>
            </a:r>
          </a:p>
        </p:txBody>
      </p:sp>
      <p:sp>
        <p:nvSpPr>
          <p:cNvPr id="36868" name="Rectangle 3"/>
          <p:cNvSpPr>
            <a:spLocks noChangeArrowheads="1"/>
          </p:cNvSpPr>
          <p:nvPr/>
        </p:nvSpPr>
        <p:spPr bwMode="auto">
          <a:xfrm>
            <a:off x="244475" y="312738"/>
            <a:ext cx="2116138" cy="477837"/>
          </a:xfrm>
          <a:prstGeom prst="rect">
            <a:avLst/>
          </a:prstGeom>
          <a:noFill/>
          <a:ln w="12700">
            <a:noFill/>
            <a:miter lim="800000"/>
            <a:headEnd/>
            <a:tailEnd/>
          </a:ln>
        </p:spPr>
        <p:txBody>
          <a:bodyPr wrap="none" anchor="ctr"/>
          <a:lstStyle/>
          <a:p>
            <a:endParaRPr lang="zh-TW" altLang="en-US"/>
          </a:p>
        </p:txBody>
      </p:sp>
      <p:sp>
        <p:nvSpPr>
          <p:cNvPr id="36869" name="Rectangle 4"/>
          <p:cNvSpPr>
            <a:spLocks noGrp="1" noChangeArrowheads="1"/>
          </p:cNvSpPr>
          <p:nvPr>
            <p:ph type="title"/>
          </p:nvPr>
        </p:nvSpPr>
        <p:spPr>
          <a:xfrm>
            <a:off x="165100" y="228600"/>
            <a:ext cx="8910638" cy="838200"/>
          </a:xfrm>
        </p:spPr>
        <p:txBody>
          <a:bodyPr/>
          <a:lstStyle/>
          <a:p>
            <a:r>
              <a:rPr lang="en-US" altLang="zh-TW"/>
              <a:t>Block Size on Performance</a:t>
            </a:r>
          </a:p>
        </p:txBody>
      </p:sp>
      <p:sp>
        <p:nvSpPr>
          <p:cNvPr id="36870" name="投影片編號版面配置區 1"/>
          <p:cNvSpPr>
            <a:spLocks noGrp="1"/>
          </p:cNvSpPr>
          <p:nvPr>
            <p:ph type="sldNum" sz="quarter" idx="12"/>
          </p:nvPr>
        </p:nvSpPr>
        <p:spPr>
          <a:noFill/>
          <a:ln>
            <a:miter lim="800000"/>
            <a:headEnd/>
            <a:tailEnd/>
          </a:ln>
        </p:spPr>
        <p:txBody>
          <a:bodyPr/>
          <a:lstStyle/>
          <a:p>
            <a:pPr defTabSz="762000"/>
            <a:fld id="{8A6020ED-B8C7-4062-942A-78088DEEADE0}" type="slidenum">
              <a:rPr lang="zh-TW" altLang="en-US"/>
              <a:pPr defTabSz="762000"/>
              <a:t>31</a:t>
            </a:fld>
            <a:endParaRPr lang="en-US" altLang="zh-TW"/>
          </a:p>
        </p:txBody>
      </p:sp>
    </p:spTree>
  </p:cSld>
  <p:clrMapOvr>
    <a:masterClrMapping/>
  </p:clrMapOvr>
  <p:transition advTm="2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2950" y="173038"/>
            <a:ext cx="8420100" cy="901700"/>
          </a:xfrm>
        </p:spPr>
        <p:txBody>
          <a:bodyPr/>
          <a:lstStyle/>
          <a:p>
            <a:r>
              <a:rPr lang="en-US" altLang="zh-TW" dirty="0"/>
              <a:t>Outline</a:t>
            </a:r>
          </a:p>
        </p:txBody>
      </p:sp>
      <p:sp>
        <p:nvSpPr>
          <p:cNvPr id="7171" name="Rectangle 3"/>
          <p:cNvSpPr>
            <a:spLocks noGrp="1" noChangeArrowheads="1"/>
          </p:cNvSpPr>
          <p:nvPr>
            <p:ph type="body" idx="1"/>
          </p:nvPr>
        </p:nvSpPr>
        <p:spPr>
          <a:xfrm>
            <a:off x="742950" y="11096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t>Address sub-division</a:t>
            </a:r>
          </a:p>
          <a:p>
            <a:pPr lvl="1"/>
            <a:r>
              <a:rPr lang="en-US" altLang="zh-TW" sz="2000" dirty="0">
                <a:solidFill>
                  <a:schemeClr val="accent2"/>
                </a:solidFill>
              </a:rPr>
              <a:t>Cache hit and miss</a:t>
            </a:r>
          </a:p>
          <a:p>
            <a:pPr lvl="1"/>
            <a:r>
              <a:rPr lang="en-US" altLang="zh-TW" sz="2000" dirty="0"/>
              <a:t>Memory support</a:t>
            </a:r>
          </a:p>
          <a:p>
            <a:r>
              <a:rPr lang="en-US" altLang="zh-TW" sz="2000" dirty="0"/>
              <a:t>Measuring cache performance</a:t>
            </a:r>
          </a:p>
          <a:p>
            <a:r>
              <a:rPr lang="en-US" altLang="zh-TW" sz="2000" dirty="0"/>
              <a:t>Improving cache performance</a:t>
            </a:r>
          </a:p>
          <a:p>
            <a:pPr lvl="1"/>
            <a:r>
              <a:rPr lang="en-US" altLang="zh-TW" sz="2000" dirty="0"/>
              <a:t>Set associative cache</a:t>
            </a:r>
          </a:p>
          <a:p>
            <a:pPr lvl="1"/>
            <a:r>
              <a:rPr lang="en-US" altLang="zh-TW" sz="2000" dirty="0"/>
              <a:t>Multiple level cache</a:t>
            </a:r>
          </a:p>
          <a:p>
            <a:r>
              <a:rPr lang="en-US" altLang="zh-TW" sz="2000" dirty="0"/>
              <a:t>Virtual memory</a:t>
            </a:r>
          </a:p>
          <a:p>
            <a:pPr lvl="1"/>
            <a:r>
              <a:rPr lang="en-US" altLang="zh-TW" sz="2000" dirty="0"/>
              <a:t>Basics</a:t>
            </a:r>
          </a:p>
          <a:p>
            <a:pPr lvl="1"/>
            <a:r>
              <a:rPr lang="en-US" altLang="zh-TW" sz="2000" dirty="0"/>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t>TLB and cache</a:t>
            </a:r>
          </a:p>
          <a:p>
            <a:r>
              <a:rPr lang="en-US" altLang="zh-TW" sz="2000" dirty="0"/>
              <a:t>A common framework for memory hierarchy</a:t>
            </a:r>
          </a:p>
        </p:txBody>
      </p:sp>
      <p:sp>
        <p:nvSpPr>
          <p:cNvPr id="7172"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93D8D55D-0564-4E80-8BC4-0EEC22DC8EC2}" type="slidenum">
              <a:rPr kumimoji="0" lang="zh-TW" altLang="en-US" sz="1400" smtClean="0">
                <a:latin typeface="Arial" pitchFamily="34" charset="0"/>
              </a:rPr>
              <a:pPr/>
              <a:t>32</a:t>
            </a:fld>
            <a:endParaRPr kumimoji="0" lang="en-US" altLang="zh-TW" sz="1400">
              <a:latin typeface="Arial" pitchFamily="34" charset="0"/>
            </a:endParaRPr>
          </a:p>
        </p:txBody>
      </p:sp>
    </p:spTree>
    <p:extLst>
      <p:ext uri="{BB962C8B-B14F-4D97-AF65-F5344CB8AC3E}">
        <p14:creationId xmlns:p14="http://schemas.microsoft.com/office/powerpoint/2010/main" val="379041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Cache Hit and Miss</a:t>
            </a:r>
            <a:endParaRPr lang="zh-TW" altLang="en-US" dirty="0"/>
          </a:p>
        </p:txBody>
      </p:sp>
      <p:sp>
        <p:nvSpPr>
          <p:cNvPr id="3" name="內容版面配置區 2"/>
          <p:cNvSpPr>
            <a:spLocks noGrp="1"/>
          </p:cNvSpPr>
          <p:nvPr>
            <p:ph idx="1"/>
          </p:nvPr>
        </p:nvSpPr>
        <p:spPr/>
        <p:txBody>
          <a:bodyPr/>
          <a:lstStyle/>
          <a:p>
            <a:r>
              <a:rPr lang="en-US" altLang="zh-TW" dirty="0"/>
              <a:t>Cache read</a:t>
            </a:r>
          </a:p>
          <a:p>
            <a:pPr lvl="1"/>
            <a:r>
              <a:rPr lang="en-US" altLang="zh-TW" sz="2400" dirty="0"/>
              <a:t>Read hit</a:t>
            </a:r>
          </a:p>
          <a:p>
            <a:pPr lvl="1"/>
            <a:r>
              <a:rPr lang="en-US" altLang="zh-TW" sz="2400" dirty="0"/>
              <a:t>Read miss</a:t>
            </a:r>
          </a:p>
          <a:p>
            <a:pPr lvl="1"/>
            <a:endParaRPr lang="en-US" altLang="zh-TW" sz="2400" dirty="0"/>
          </a:p>
          <a:p>
            <a:r>
              <a:rPr lang="en-US" altLang="zh-TW" dirty="0"/>
              <a:t>Cache write</a:t>
            </a:r>
          </a:p>
          <a:p>
            <a:pPr lvl="1"/>
            <a:r>
              <a:rPr lang="en-US" altLang="zh-TW" sz="2400" dirty="0"/>
              <a:t>Write hit</a:t>
            </a:r>
          </a:p>
          <a:p>
            <a:pPr lvl="2"/>
            <a:r>
              <a:rPr lang="en-US" altLang="zh-TW" sz="2400" dirty="0"/>
              <a:t>Write-through</a:t>
            </a:r>
          </a:p>
          <a:p>
            <a:pPr lvl="2"/>
            <a:r>
              <a:rPr lang="en-US" altLang="zh-TW" sz="2400" dirty="0"/>
              <a:t>Write-back</a:t>
            </a:r>
          </a:p>
          <a:p>
            <a:pPr lvl="1"/>
            <a:r>
              <a:rPr lang="en-US" altLang="zh-TW" sz="2400" dirty="0"/>
              <a:t>Write miss </a:t>
            </a:r>
            <a:endParaRPr lang="zh-TW" altLang="en-US" sz="2400" dirty="0"/>
          </a:p>
        </p:txBody>
      </p:sp>
      <p:sp>
        <p:nvSpPr>
          <p:cNvPr id="4" name="投影片編號版面配置區 3"/>
          <p:cNvSpPr>
            <a:spLocks noGrp="1"/>
          </p:cNvSpPr>
          <p:nvPr>
            <p:ph type="sldNum" sz="quarter" idx="12"/>
          </p:nvPr>
        </p:nvSpPr>
        <p:spPr/>
        <p:txBody>
          <a:bodyPr/>
          <a:lstStyle/>
          <a:p>
            <a:pPr>
              <a:defRPr/>
            </a:pPr>
            <a:fld id="{EC4FCA41-3A2A-40AE-8997-B25C4E99717B}" type="slidenum">
              <a:rPr lang="zh-TW" altLang="en-US" smtClean="0"/>
              <a:pPr>
                <a:defRPr/>
              </a:pPr>
              <a:t>33</a:t>
            </a:fld>
            <a:endParaRPr lang="en-US" altLang="zh-TW"/>
          </a:p>
        </p:txBody>
      </p:sp>
    </p:spTree>
    <p:extLst>
      <p:ext uri="{BB962C8B-B14F-4D97-AF65-F5344CB8AC3E}">
        <p14:creationId xmlns:p14="http://schemas.microsoft.com/office/powerpoint/2010/main" val="318370480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42950" y="173038"/>
            <a:ext cx="8420100" cy="901700"/>
          </a:xfrm>
        </p:spPr>
        <p:txBody>
          <a:bodyPr/>
          <a:lstStyle/>
          <a:p>
            <a:r>
              <a:rPr lang="en-US" altLang="zh-TW" dirty="0"/>
              <a:t>Read Cache </a:t>
            </a:r>
            <a:endParaRPr lang="en-AU" altLang="zh-TW" dirty="0">
              <a:ea typeface="新細明體" pitchFamily="18" charset="-120"/>
            </a:endParaRPr>
          </a:p>
        </p:txBody>
      </p:sp>
      <p:sp>
        <p:nvSpPr>
          <p:cNvPr id="37891" name="Rectangle 3"/>
          <p:cNvSpPr>
            <a:spLocks noGrp="1" noChangeArrowheads="1"/>
          </p:cNvSpPr>
          <p:nvPr>
            <p:ph type="body" idx="1"/>
          </p:nvPr>
        </p:nvSpPr>
        <p:spPr/>
        <p:txBody>
          <a:bodyPr/>
          <a:lstStyle/>
          <a:p>
            <a:pPr>
              <a:buFont typeface="Wingdings" pitchFamily="2" charset="2"/>
              <a:buNone/>
            </a:pPr>
            <a:r>
              <a:rPr lang="en-US" altLang="zh-TW" dirty="0"/>
              <a:t>Read Hit:</a:t>
            </a:r>
          </a:p>
          <a:p>
            <a:r>
              <a:rPr lang="en-US" altLang="zh-TW" dirty="0"/>
              <a:t>On cache hit, CPU proceeds normally</a:t>
            </a:r>
          </a:p>
          <a:p>
            <a:pPr marL="0" indent="0">
              <a:buNone/>
            </a:pPr>
            <a:r>
              <a:rPr lang="en-US" altLang="zh-TW" dirty="0"/>
              <a:t>Read Miss:</a:t>
            </a:r>
          </a:p>
          <a:p>
            <a:r>
              <a:rPr lang="en-US" altLang="zh-TW" dirty="0"/>
              <a:t>On cache miss</a:t>
            </a:r>
          </a:p>
          <a:p>
            <a:pPr lvl="1"/>
            <a:r>
              <a:rPr lang="en-US" altLang="zh-TW" dirty="0">
                <a:solidFill>
                  <a:schemeClr val="folHlink"/>
                </a:solidFill>
              </a:rPr>
              <a:t>Stall the CPU pipeline</a:t>
            </a:r>
          </a:p>
          <a:p>
            <a:pPr lvl="1"/>
            <a:r>
              <a:rPr lang="en-US" altLang="zh-TW" dirty="0"/>
              <a:t>Fetch block from next level of hierarchy</a:t>
            </a:r>
          </a:p>
          <a:p>
            <a:pPr lvl="1"/>
            <a:r>
              <a:rPr lang="en-US" altLang="zh-TW" dirty="0"/>
              <a:t>Instruction cache miss</a:t>
            </a:r>
          </a:p>
          <a:p>
            <a:pPr lvl="2"/>
            <a:r>
              <a:rPr lang="en-US" altLang="zh-TW" sz="2200" dirty="0"/>
              <a:t>Restart instruction fetch</a:t>
            </a:r>
          </a:p>
          <a:p>
            <a:pPr lvl="1"/>
            <a:r>
              <a:rPr lang="en-US" altLang="zh-TW" dirty="0"/>
              <a:t>Data cache miss</a:t>
            </a:r>
          </a:p>
          <a:p>
            <a:pPr lvl="2"/>
            <a:r>
              <a:rPr lang="en-US" altLang="zh-TW" sz="2200" dirty="0"/>
              <a:t>Complete data access</a:t>
            </a:r>
            <a:endParaRPr lang="en-AU" altLang="zh-TW" sz="2200" dirty="0">
              <a:ea typeface="新細明體" pitchFamily="18" charset="-120"/>
            </a:endParaRPr>
          </a:p>
        </p:txBody>
      </p:sp>
      <p:sp>
        <p:nvSpPr>
          <p:cNvPr id="37892" name="投影片編號版面配置區 1"/>
          <p:cNvSpPr>
            <a:spLocks noGrp="1"/>
          </p:cNvSpPr>
          <p:nvPr>
            <p:ph type="sldNum" sz="quarter" idx="12"/>
          </p:nvPr>
        </p:nvSpPr>
        <p:spPr>
          <a:noFill/>
          <a:ln>
            <a:miter lim="800000"/>
            <a:headEnd/>
            <a:tailEnd/>
          </a:ln>
        </p:spPr>
        <p:txBody>
          <a:bodyPr/>
          <a:lstStyle/>
          <a:p>
            <a:pPr defTabSz="762000"/>
            <a:fld id="{475B441E-5D64-49ED-B438-3107D78F2BE4}" type="slidenum">
              <a:rPr lang="zh-TW" altLang="en-US"/>
              <a:pPr defTabSz="762000"/>
              <a:t>34</a:t>
            </a:fld>
            <a:endParaRPr lang="en-US" altLang="zh-TW"/>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42950" y="173038"/>
            <a:ext cx="8420100" cy="901700"/>
          </a:xfrm>
        </p:spPr>
        <p:txBody>
          <a:bodyPr/>
          <a:lstStyle/>
          <a:p>
            <a:r>
              <a:rPr lang="en-US" altLang="zh-TW" dirty="0"/>
              <a:t>Write Hit: Write-Through</a:t>
            </a:r>
            <a:endParaRPr lang="en-AU" altLang="zh-TW" dirty="0">
              <a:ea typeface="新細明體" pitchFamily="18" charset="-120"/>
            </a:endParaRPr>
          </a:p>
        </p:txBody>
      </p:sp>
      <p:sp>
        <p:nvSpPr>
          <p:cNvPr id="37891" name="Rectangle 3"/>
          <p:cNvSpPr>
            <a:spLocks noGrp="1" noChangeArrowheads="1"/>
          </p:cNvSpPr>
          <p:nvPr>
            <p:ph type="body" idx="1"/>
          </p:nvPr>
        </p:nvSpPr>
        <p:spPr/>
        <p:txBody>
          <a:bodyPr/>
          <a:lstStyle/>
          <a:p>
            <a:pPr>
              <a:lnSpc>
                <a:spcPct val="80000"/>
              </a:lnSpc>
              <a:buFont typeface="Wingdings" pitchFamily="2" charset="2"/>
              <a:buNone/>
            </a:pPr>
            <a:r>
              <a:rPr lang="en-US" altLang="zh-TW"/>
              <a:t>There are two copies of data: one in cache and one in memory.</a:t>
            </a:r>
          </a:p>
          <a:p>
            <a:pPr>
              <a:lnSpc>
                <a:spcPct val="80000"/>
              </a:lnSpc>
              <a:buFont typeface="Wingdings" pitchFamily="2" charset="2"/>
              <a:buNone/>
            </a:pPr>
            <a:endParaRPr lang="en-US" altLang="zh-TW"/>
          </a:p>
          <a:p>
            <a:pPr>
              <a:lnSpc>
                <a:spcPct val="80000"/>
              </a:lnSpc>
              <a:buFont typeface="Wingdings" pitchFamily="2" charset="2"/>
              <a:buNone/>
            </a:pPr>
            <a:r>
              <a:rPr lang="en-US" altLang="zh-TW"/>
              <a:t>Write Hit:</a:t>
            </a:r>
          </a:p>
          <a:p>
            <a:pPr>
              <a:lnSpc>
                <a:spcPct val="80000"/>
              </a:lnSpc>
            </a:pPr>
            <a:r>
              <a:rPr lang="en-US" altLang="zh-TW">
                <a:solidFill>
                  <a:schemeClr val="folHlink"/>
                </a:solidFill>
              </a:rPr>
              <a:t>Write through</a:t>
            </a:r>
            <a:r>
              <a:rPr lang="en-US" altLang="zh-TW"/>
              <a:t>: also update memory</a:t>
            </a:r>
          </a:p>
          <a:p>
            <a:pPr>
              <a:lnSpc>
                <a:spcPct val="80000"/>
              </a:lnSpc>
            </a:pPr>
            <a:r>
              <a:rPr lang="en-US" altLang="zh-TW" sz="2600"/>
              <a:t>Increase the traffic to memory</a:t>
            </a:r>
          </a:p>
          <a:p>
            <a:pPr>
              <a:lnSpc>
                <a:spcPct val="80000"/>
              </a:lnSpc>
            </a:pPr>
            <a:r>
              <a:rPr lang="en-US" altLang="zh-TW"/>
              <a:t>Also makes writes take longer</a:t>
            </a:r>
          </a:p>
          <a:p>
            <a:pPr lvl="1">
              <a:lnSpc>
                <a:spcPct val="80000"/>
              </a:lnSpc>
            </a:pPr>
            <a:r>
              <a:rPr lang="en-US" altLang="zh-TW"/>
              <a:t>e.g., if base CPI = 1, 10% of instructions are stores, write to memory takes 100 cycles</a:t>
            </a:r>
          </a:p>
          <a:p>
            <a:pPr lvl="2">
              <a:lnSpc>
                <a:spcPct val="80000"/>
              </a:lnSpc>
            </a:pPr>
            <a:r>
              <a:rPr lang="en-US" altLang="zh-TW" sz="2200"/>
              <a:t> Effective CPI = 1 + 0.1×100 = 11</a:t>
            </a:r>
          </a:p>
          <a:p>
            <a:pPr>
              <a:lnSpc>
                <a:spcPct val="80000"/>
              </a:lnSpc>
            </a:pPr>
            <a:r>
              <a:rPr lang="en-US" altLang="zh-TW"/>
              <a:t>Solution: write buffer</a:t>
            </a:r>
          </a:p>
          <a:p>
            <a:pPr lvl="1">
              <a:lnSpc>
                <a:spcPct val="80000"/>
              </a:lnSpc>
            </a:pPr>
            <a:r>
              <a:rPr lang="en-US" altLang="zh-TW"/>
              <a:t>Holds data waiting to be written to memory</a:t>
            </a:r>
          </a:p>
          <a:p>
            <a:pPr lvl="1">
              <a:lnSpc>
                <a:spcPct val="80000"/>
              </a:lnSpc>
            </a:pPr>
            <a:r>
              <a:rPr lang="en-US" altLang="zh-TW"/>
              <a:t>CPU continues immediately</a:t>
            </a:r>
          </a:p>
          <a:p>
            <a:pPr lvl="2">
              <a:lnSpc>
                <a:spcPct val="80000"/>
              </a:lnSpc>
            </a:pPr>
            <a:r>
              <a:rPr lang="en-US" altLang="zh-TW" sz="2200"/>
              <a:t>Only stalls on write if write buffer is already full</a:t>
            </a:r>
          </a:p>
        </p:txBody>
      </p:sp>
      <p:sp>
        <p:nvSpPr>
          <p:cNvPr id="37892"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FCA93E5B-18CD-4748-946E-FB3294C51C07}" type="slidenum">
              <a:rPr kumimoji="0" lang="zh-TW" altLang="en-US" sz="1400" smtClean="0">
                <a:latin typeface="Arial" pitchFamily="34" charset="0"/>
              </a:rPr>
              <a:pPr/>
              <a:t>35</a:t>
            </a:fld>
            <a:endParaRPr kumimoji="0" lang="en-US" altLang="zh-TW" sz="1400">
              <a:latin typeface="Arial" pitchFamily="34" charset="0"/>
            </a:endParaRPr>
          </a:p>
        </p:txBody>
      </p:sp>
    </p:spTree>
    <p:extLst>
      <p:ext uri="{BB962C8B-B14F-4D97-AF65-F5344CB8AC3E}">
        <p14:creationId xmlns:p14="http://schemas.microsoft.com/office/powerpoint/2010/main" val="837830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p:txBody>
          <a:bodyPr/>
          <a:lstStyle/>
          <a:p>
            <a:endParaRPr lang="zh-TW" altLang="en-US" dirty="0"/>
          </a:p>
          <a:p>
            <a:endParaRPr lang="zh-TW" altLang="en-US" dirty="0"/>
          </a:p>
          <a:p>
            <a:endParaRPr lang="zh-TW" altLang="en-US" dirty="0"/>
          </a:p>
          <a:p>
            <a:endParaRPr lang="zh-TW" altLang="en-US" dirty="0"/>
          </a:p>
          <a:p>
            <a:r>
              <a:rPr lang="en-US" altLang="zh-TW" dirty="0"/>
              <a:t>Use a </a:t>
            </a:r>
            <a:r>
              <a:rPr lang="en-US" altLang="zh-TW" i="1" dirty="0"/>
              <a:t>write buffer</a:t>
            </a:r>
            <a:r>
              <a:rPr lang="en-US" altLang="zh-TW" dirty="0"/>
              <a:t> (WB):</a:t>
            </a:r>
          </a:p>
          <a:p>
            <a:pPr lvl="1"/>
            <a:r>
              <a:rPr lang="en-US" altLang="zh-TW" dirty="0"/>
              <a:t>Processor: writes data into cache and WB</a:t>
            </a:r>
          </a:p>
          <a:p>
            <a:pPr lvl="1"/>
            <a:r>
              <a:rPr lang="en-US" altLang="zh-TW" dirty="0"/>
              <a:t>Memory controller: write WB data to memory</a:t>
            </a:r>
          </a:p>
          <a:p>
            <a:r>
              <a:rPr lang="en-US" altLang="zh-TW" dirty="0"/>
              <a:t>Write buffer is just a FIFO:</a:t>
            </a:r>
          </a:p>
          <a:p>
            <a:pPr lvl="1"/>
            <a:r>
              <a:rPr lang="en-US" altLang="zh-TW" dirty="0"/>
              <a:t>Typical number of entries: 4</a:t>
            </a:r>
          </a:p>
          <a:p>
            <a:r>
              <a:rPr lang="en-US" altLang="zh-TW" dirty="0"/>
              <a:t>Memory system designer’s nightmare:</a:t>
            </a:r>
          </a:p>
          <a:p>
            <a:pPr lvl="1"/>
            <a:r>
              <a:rPr lang="en-US" altLang="zh-TW" dirty="0"/>
              <a:t>Store frequency &gt;  1 / DRAM write cycle</a:t>
            </a:r>
          </a:p>
          <a:p>
            <a:pPr lvl="1"/>
            <a:r>
              <a:rPr lang="en-US" altLang="zh-TW" dirty="0"/>
              <a:t>Write buffer saturation =&gt; CPU stalled</a:t>
            </a:r>
          </a:p>
        </p:txBody>
      </p:sp>
      <p:sp>
        <p:nvSpPr>
          <p:cNvPr id="39939" name="Rectangle 3"/>
          <p:cNvSpPr>
            <a:spLocks noChangeArrowheads="1"/>
          </p:cNvSpPr>
          <p:nvPr/>
        </p:nvSpPr>
        <p:spPr bwMode="auto">
          <a:xfrm>
            <a:off x="2078038" y="1493838"/>
            <a:ext cx="1374775" cy="965200"/>
          </a:xfrm>
          <a:prstGeom prst="rect">
            <a:avLst/>
          </a:prstGeom>
          <a:noFill/>
          <a:ln w="25400">
            <a:solidFill>
              <a:schemeClr val="tx1"/>
            </a:solidFill>
            <a:miter lim="800000"/>
            <a:headEnd/>
            <a:tailEnd/>
          </a:ln>
        </p:spPr>
        <p:txBody>
          <a:bodyPr wrap="none" anchor="ctr"/>
          <a:lstStyle/>
          <a:p>
            <a:pPr algn="ctr"/>
            <a:r>
              <a:rPr kumimoji="1" lang="en-US" altLang="zh-TW" sz="2000" b="1">
                <a:latin typeface="Century Gothic" pitchFamily="34" charset="0"/>
              </a:rPr>
              <a:t>Processor</a:t>
            </a:r>
          </a:p>
        </p:txBody>
      </p:sp>
      <p:sp>
        <p:nvSpPr>
          <p:cNvPr id="39940" name="Rectangle 4"/>
          <p:cNvSpPr>
            <a:spLocks noChangeArrowheads="1"/>
          </p:cNvSpPr>
          <p:nvPr/>
        </p:nvSpPr>
        <p:spPr bwMode="auto">
          <a:xfrm>
            <a:off x="4719638" y="1493838"/>
            <a:ext cx="962025" cy="584200"/>
          </a:xfrm>
          <a:prstGeom prst="rect">
            <a:avLst/>
          </a:prstGeom>
          <a:noFill/>
          <a:ln w="25400">
            <a:solidFill>
              <a:schemeClr val="tx1"/>
            </a:solidFill>
            <a:miter lim="800000"/>
            <a:headEnd/>
            <a:tailEnd/>
          </a:ln>
        </p:spPr>
        <p:txBody>
          <a:bodyPr wrap="none" anchor="ctr"/>
          <a:lstStyle/>
          <a:p>
            <a:pPr algn="ctr"/>
            <a:r>
              <a:rPr kumimoji="1" lang="en-US" altLang="zh-TW" sz="2000" b="1" dirty="0">
                <a:latin typeface="Century Gothic" pitchFamily="34" charset="0"/>
              </a:rPr>
              <a:t>Cache</a:t>
            </a:r>
          </a:p>
        </p:txBody>
      </p:sp>
      <p:sp>
        <p:nvSpPr>
          <p:cNvPr id="39941" name="Rectangle 5"/>
          <p:cNvSpPr>
            <a:spLocks noChangeArrowheads="1"/>
          </p:cNvSpPr>
          <p:nvPr/>
        </p:nvSpPr>
        <p:spPr bwMode="auto">
          <a:xfrm>
            <a:off x="4719638" y="2179638"/>
            <a:ext cx="962025" cy="279400"/>
          </a:xfrm>
          <a:prstGeom prst="rect">
            <a:avLst/>
          </a:prstGeom>
          <a:noFill/>
          <a:ln w="25400">
            <a:solidFill>
              <a:schemeClr val="tx1"/>
            </a:solidFill>
            <a:miter lim="800000"/>
            <a:headEnd/>
            <a:tailEnd/>
          </a:ln>
        </p:spPr>
        <p:txBody>
          <a:bodyPr wrap="none" anchor="ctr"/>
          <a:lstStyle/>
          <a:p>
            <a:endParaRPr lang="zh-TW" altLang="en-US"/>
          </a:p>
        </p:txBody>
      </p:sp>
      <p:sp>
        <p:nvSpPr>
          <p:cNvPr id="39942" name="Line 6"/>
          <p:cNvSpPr>
            <a:spLocks noChangeShapeType="1"/>
          </p:cNvSpPr>
          <p:nvPr/>
        </p:nvSpPr>
        <p:spPr bwMode="auto">
          <a:xfrm>
            <a:off x="4953000" y="2166938"/>
            <a:ext cx="0" cy="3048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39943" name="Line 7"/>
          <p:cNvSpPr>
            <a:spLocks noChangeShapeType="1"/>
          </p:cNvSpPr>
          <p:nvPr/>
        </p:nvSpPr>
        <p:spPr bwMode="auto">
          <a:xfrm>
            <a:off x="5200650" y="2166938"/>
            <a:ext cx="0" cy="3048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39944" name="Line 8"/>
          <p:cNvSpPr>
            <a:spLocks noChangeShapeType="1"/>
          </p:cNvSpPr>
          <p:nvPr/>
        </p:nvSpPr>
        <p:spPr bwMode="auto">
          <a:xfrm>
            <a:off x="5448300" y="2166938"/>
            <a:ext cx="0" cy="3048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39945" name="Line 9"/>
          <p:cNvSpPr>
            <a:spLocks noChangeShapeType="1"/>
          </p:cNvSpPr>
          <p:nvPr/>
        </p:nvSpPr>
        <p:spPr bwMode="auto">
          <a:xfrm>
            <a:off x="4210050" y="2319338"/>
            <a:ext cx="495300"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39946" name="Line 10"/>
          <p:cNvSpPr>
            <a:spLocks noChangeShapeType="1"/>
          </p:cNvSpPr>
          <p:nvPr/>
        </p:nvSpPr>
        <p:spPr bwMode="auto">
          <a:xfrm>
            <a:off x="3467100" y="1785938"/>
            <a:ext cx="1238250" cy="0"/>
          </a:xfrm>
          <a:prstGeom prst="line">
            <a:avLst/>
          </a:prstGeom>
          <a:noFill/>
          <a:ln w="25400">
            <a:solidFill>
              <a:schemeClr val="tx1"/>
            </a:solidFill>
            <a:round/>
            <a:headEnd type="stealth" w="med" len="lg"/>
            <a:tailEnd type="stealth" w="med" len="lg"/>
          </a:ln>
        </p:spPr>
        <p:txBody>
          <a:bodyPr wrap="none" anchor="ctr"/>
          <a:lstStyle/>
          <a:p>
            <a:endParaRPr lang="zh-TW" altLang="en-US"/>
          </a:p>
        </p:txBody>
      </p:sp>
      <p:sp>
        <p:nvSpPr>
          <p:cNvPr id="39947" name="Rectangle 11"/>
          <p:cNvSpPr>
            <a:spLocks noChangeArrowheads="1"/>
          </p:cNvSpPr>
          <p:nvPr/>
        </p:nvSpPr>
        <p:spPr bwMode="auto">
          <a:xfrm>
            <a:off x="4605338" y="2482850"/>
            <a:ext cx="1679575" cy="396875"/>
          </a:xfrm>
          <a:prstGeom prst="rect">
            <a:avLst/>
          </a:prstGeom>
          <a:noFill/>
          <a:ln w="9525">
            <a:noFill/>
            <a:miter lim="800000"/>
            <a:headEnd/>
            <a:tailEnd/>
          </a:ln>
        </p:spPr>
        <p:txBody>
          <a:bodyPr wrap="none" lIns="92075" tIns="46038" rIns="92075" bIns="46038">
            <a:spAutoFit/>
          </a:bodyPr>
          <a:lstStyle/>
          <a:p>
            <a:r>
              <a:rPr kumimoji="1" lang="en-US" altLang="zh-TW" sz="2000" b="1">
                <a:latin typeface="Century Gothic" pitchFamily="34" charset="0"/>
              </a:rPr>
              <a:t>Write Buffer</a:t>
            </a:r>
            <a:endParaRPr kumimoji="1" lang="en-US" altLang="zh-TW" sz="1600" b="1">
              <a:latin typeface="Arial" pitchFamily="34" charset="0"/>
            </a:endParaRPr>
          </a:p>
        </p:txBody>
      </p:sp>
      <p:sp>
        <p:nvSpPr>
          <p:cNvPr id="39948" name="Rectangle 12"/>
          <p:cNvSpPr>
            <a:spLocks noChangeArrowheads="1"/>
          </p:cNvSpPr>
          <p:nvPr/>
        </p:nvSpPr>
        <p:spPr bwMode="auto">
          <a:xfrm>
            <a:off x="6370638" y="1493838"/>
            <a:ext cx="1127125" cy="965200"/>
          </a:xfrm>
          <a:prstGeom prst="rect">
            <a:avLst/>
          </a:prstGeom>
          <a:noFill/>
          <a:ln w="25400">
            <a:solidFill>
              <a:schemeClr val="tx1"/>
            </a:solidFill>
            <a:miter lim="800000"/>
            <a:headEnd/>
            <a:tailEnd/>
          </a:ln>
        </p:spPr>
        <p:txBody>
          <a:bodyPr wrap="none" anchor="ctr"/>
          <a:lstStyle/>
          <a:p>
            <a:pPr algn="ctr"/>
            <a:r>
              <a:rPr kumimoji="1" lang="en-US" altLang="zh-TW" sz="2000" b="1">
                <a:latin typeface="Century Gothic" pitchFamily="34" charset="0"/>
              </a:rPr>
              <a:t>DRAM</a:t>
            </a:r>
          </a:p>
        </p:txBody>
      </p:sp>
      <p:sp>
        <p:nvSpPr>
          <p:cNvPr id="39949" name="Line 13"/>
          <p:cNvSpPr>
            <a:spLocks noChangeShapeType="1"/>
          </p:cNvSpPr>
          <p:nvPr/>
        </p:nvSpPr>
        <p:spPr bwMode="auto">
          <a:xfrm>
            <a:off x="5695950" y="2319338"/>
            <a:ext cx="660400"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39950" name="Line 14"/>
          <p:cNvSpPr>
            <a:spLocks noChangeShapeType="1"/>
          </p:cNvSpPr>
          <p:nvPr/>
        </p:nvSpPr>
        <p:spPr bwMode="auto">
          <a:xfrm>
            <a:off x="5695950" y="1785938"/>
            <a:ext cx="660400" cy="0"/>
          </a:xfrm>
          <a:prstGeom prst="line">
            <a:avLst/>
          </a:prstGeom>
          <a:noFill/>
          <a:ln w="25400">
            <a:solidFill>
              <a:schemeClr val="tx1"/>
            </a:solidFill>
            <a:round/>
            <a:headEnd type="stealth" w="med" len="lg"/>
            <a:tailEnd type="none" w="sm" len="sm"/>
          </a:ln>
        </p:spPr>
        <p:txBody>
          <a:bodyPr wrap="none" anchor="ctr"/>
          <a:lstStyle/>
          <a:p>
            <a:endParaRPr lang="zh-TW" altLang="en-US"/>
          </a:p>
        </p:txBody>
      </p:sp>
      <p:sp>
        <p:nvSpPr>
          <p:cNvPr id="39951" name="Line 15"/>
          <p:cNvSpPr>
            <a:spLocks noChangeShapeType="1"/>
          </p:cNvSpPr>
          <p:nvPr/>
        </p:nvSpPr>
        <p:spPr bwMode="auto">
          <a:xfrm>
            <a:off x="4210050" y="1785938"/>
            <a:ext cx="0" cy="5334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39952" name="Rectangle 16"/>
          <p:cNvSpPr>
            <a:spLocks noGrp="1" noChangeArrowheads="1"/>
          </p:cNvSpPr>
          <p:nvPr>
            <p:ph type="title"/>
          </p:nvPr>
        </p:nvSpPr>
        <p:spPr>
          <a:xfrm>
            <a:off x="742950" y="173038"/>
            <a:ext cx="8420100" cy="901700"/>
          </a:xfrm>
        </p:spPr>
        <p:txBody>
          <a:bodyPr/>
          <a:lstStyle/>
          <a:p>
            <a:r>
              <a:rPr lang="en-US" altLang="zh-TW"/>
              <a:t>Avoid Waiting for Memory</a:t>
            </a:r>
            <a:br>
              <a:rPr lang="en-US" altLang="zh-TW"/>
            </a:br>
            <a:r>
              <a:rPr lang="en-US" altLang="zh-TW"/>
              <a:t> in Write Through</a:t>
            </a:r>
          </a:p>
        </p:txBody>
      </p:sp>
      <p:sp>
        <p:nvSpPr>
          <p:cNvPr id="39953" name="投影片編號版面配置區 1"/>
          <p:cNvSpPr>
            <a:spLocks noGrp="1"/>
          </p:cNvSpPr>
          <p:nvPr>
            <p:ph type="sldNum" sz="quarter" idx="12"/>
          </p:nvPr>
        </p:nvSpPr>
        <p:spPr>
          <a:noFill/>
          <a:ln>
            <a:miter lim="800000"/>
            <a:headEnd/>
            <a:tailEnd/>
          </a:ln>
        </p:spPr>
        <p:txBody>
          <a:bodyPr/>
          <a:lstStyle/>
          <a:p>
            <a:pPr defTabSz="762000"/>
            <a:fld id="{EA024C22-1A66-4A31-92B0-8D0A0D7F44D4}" type="slidenum">
              <a:rPr lang="zh-TW" altLang="en-US"/>
              <a:pPr defTabSz="762000"/>
              <a:t>36</a:t>
            </a:fld>
            <a:endParaRPr lang="en-US" altLang="zh-TW"/>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42950" y="173038"/>
            <a:ext cx="8420100" cy="901700"/>
          </a:xfrm>
        </p:spPr>
        <p:txBody>
          <a:bodyPr/>
          <a:lstStyle/>
          <a:p>
            <a:r>
              <a:rPr lang="en-US" altLang="zh-TW" dirty="0"/>
              <a:t>Write Hit: Write-Back</a:t>
            </a:r>
            <a:endParaRPr lang="en-AU" altLang="zh-TW" dirty="0">
              <a:ea typeface="新細明體" pitchFamily="18" charset="-120"/>
            </a:endParaRPr>
          </a:p>
        </p:txBody>
      </p:sp>
      <p:sp>
        <p:nvSpPr>
          <p:cNvPr id="40963" name="Rectangle 3"/>
          <p:cNvSpPr>
            <a:spLocks noGrp="1" noChangeArrowheads="1"/>
          </p:cNvSpPr>
          <p:nvPr>
            <p:ph type="body" idx="1"/>
          </p:nvPr>
        </p:nvSpPr>
        <p:spPr/>
        <p:txBody>
          <a:bodyPr/>
          <a:lstStyle/>
          <a:p>
            <a:r>
              <a:rPr lang="en-US" altLang="zh-TW" dirty="0"/>
              <a:t>Alternative: On data-write hit, just update the block in cache</a:t>
            </a:r>
          </a:p>
          <a:p>
            <a:pPr lvl="1"/>
            <a:r>
              <a:rPr lang="en-US" altLang="zh-TW" dirty="0"/>
              <a:t>Keep track of whether each block is dirty</a:t>
            </a:r>
          </a:p>
          <a:p>
            <a:r>
              <a:rPr lang="en-US" altLang="zh-TW" dirty="0"/>
              <a:t>When a dirty block is replaced</a:t>
            </a:r>
          </a:p>
          <a:p>
            <a:pPr lvl="1"/>
            <a:r>
              <a:rPr lang="en-US" altLang="zh-TW" dirty="0"/>
              <a:t>Write it back to memory</a:t>
            </a:r>
          </a:p>
          <a:p>
            <a:pPr lvl="1"/>
            <a:r>
              <a:rPr lang="en-US" altLang="zh-TW" dirty="0"/>
              <a:t>Can use a write buffer to allow replacing block to be read first</a:t>
            </a:r>
          </a:p>
          <a:p>
            <a:r>
              <a:rPr lang="en-US" altLang="zh-TW" dirty="0">
                <a:ea typeface="新細明體" pitchFamily="18" charset="-120"/>
              </a:rPr>
              <a:t>Data in cache and memory is inconsistent</a:t>
            </a:r>
            <a:endParaRPr lang="en-AU" altLang="zh-TW" dirty="0">
              <a:ea typeface="新細明體" pitchFamily="18" charset="-120"/>
            </a:endParaRPr>
          </a:p>
        </p:txBody>
      </p:sp>
      <p:sp>
        <p:nvSpPr>
          <p:cNvPr id="40964" name="投影片編號版面配置區 1"/>
          <p:cNvSpPr>
            <a:spLocks noGrp="1"/>
          </p:cNvSpPr>
          <p:nvPr>
            <p:ph type="sldNum" sz="quarter" idx="12"/>
          </p:nvPr>
        </p:nvSpPr>
        <p:spPr>
          <a:noFill/>
          <a:ln>
            <a:miter lim="800000"/>
            <a:headEnd/>
            <a:tailEnd/>
          </a:ln>
        </p:spPr>
        <p:txBody>
          <a:bodyPr/>
          <a:lstStyle/>
          <a:p>
            <a:pPr defTabSz="762000"/>
            <a:fld id="{1D446286-A633-4532-87CA-D32C8BE4F9A0}" type="slidenum">
              <a:rPr lang="zh-TW" altLang="en-US"/>
              <a:pPr defTabSz="762000"/>
              <a:t>37</a:t>
            </a:fld>
            <a:endParaRPr lang="en-US" altLang="zh-TW"/>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42950" y="173038"/>
            <a:ext cx="8420100" cy="901700"/>
          </a:xfrm>
        </p:spPr>
        <p:txBody>
          <a:bodyPr/>
          <a:lstStyle/>
          <a:p>
            <a:r>
              <a:rPr lang="en-US" altLang="zh-TW"/>
              <a:t>Write Miss: Write </a:t>
            </a:r>
            <a:r>
              <a:rPr lang="en-US" altLang="zh-TW" dirty="0"/>
              <a:t>Allocation</a:t>
            </a:r>
            <a:endParaRPr lang="en-AU" altLang="zh-TW" dirty="0">
              <a:ea typeface="新細明體" pitchFamily="18" charset="-120"/>
            </a:endParaRPr>
          </a:p>
        </p:txBody>
      </p:sp>
      <p:sp>
        <p:nvSpPr>
          <p:cNvPr id="41987" name="Rectangle 3"/>
          <p:cNvSpPr>
            <a:spLocks noGrp="1" noChangeArrowheads="1"/>
          </p:cNvSpPr>
          <p:nvPr>
            <p:ph type="body" idx="1"/>
          </p:nvPr>
        </p:nvSpPr>
        <p:spPr/>
        <p:txBody>
          <a:bodyPr/>
          <a:lstStyle/>
          <a:p>
            <a:pPr>
              <a:buFont typeface="Wingdings" pitchFamily="2" charset="2"/>
              <a:buNone/>
            </a:pPr>
            <a:r>
              <a:rPr lang="en-US" altLang="zh-TW"/>
              <a:t>Write Miss:</a:t>
            </a:r>
          </a:p>
          <a:p>
            <a:r>
              <a:rPr lang="en-US" altLang="zh-TW"/>
              <a:t>What should happen on a write miss?</a:t>
            </a:r>
          </a:p>
          <a:p>
            <a:r>
              <a:rPr lang="en-US" altLang="zh-TW"/>
              <a:t>Alternatives for write-through</a:t>
            </a:r>
          </a:p>
          <a:p>
            <a:pPr lvl="1"/>
            <a:r>
              <a:rPr lang="en-US" altLang="zh-TW"/>
              <a:t>Allocate on miss: fetch the block</a:t>
            </a:r>
          </a:p>
          <a:p>
            <a:pPr lvl="1"/>
            <a:r>
              <a:rPr lang="en-US" altLang="zh-TW"/>
              <a:t>Write around: don’t fetch the block</a:t>
            </a:r>
          </a:p>
          <a:p>
            <a:pPr lvl="2"/>
            <a:r>
              <a:rPr lang="en-US" altLang="zh-TW" sz="2200"/>
              <a:t>Since programs often write a whole block before reading it (e.g., initialization)</a:t>
            </a:r>
          </a:p>
          <a:p>
            <a:r>
              <a:rPr lang="en-US" altLang="zh-TW" sz="2200"/>
              <a:t>For write-back</a:t>
            </a:r>
          </a:p>
          <a:p>
            <a:pPr lvl="1"/>
            <a:r>
              <a:rPr lang="en-US" altLang="zh-TW"/>
              <a:t>Usually fetch the block</a:t>
            </a:r>
            <a:endParaRPr lang="en-AU" altLang="zh-TW">
              <a:ea typeface="新細明體" pitchFamily="18" charset="-120"/>
            </a:endParaRPr>
          </a:p>
        </p:txBody>
      </p:sp>
      <p:sp>
        <p:nvSpPr>
          <p:cNvPr id="41988" name="投影片編號版面配置區 1"/>
          <p:cNvSpPr>
            <a:spLocks noGrp="1"/>
          </p:cNvSpPr>
          <p:nvPr>
            <p:ph type="sldNum" sz="quarter" idx="12"/>
          </p:nvPr>
        </p:nvSpPr>
        <p:spPr>
          <a:noFill/>
          <a:ln>
            <a:miter lim="800000"/>
            <a:headEnd/>
            <a:tailEnd/>
          </a:ln>
        </p:spPr>
        <p:txBody>
          <a:bodyPr/>
          <a:lstStyle/>
          <a:p>
            <a:pPr defTabSz="762000"/>
            <a:fld id="{C91BB232-6F7D-451D-96F5-64DAF51EB160}" type="slidenum">
              <a:rPr lang="zh-TW" altLang="en-US"/>
              <a:pPr defTabSz="762000"/>
              <a:t>38</a:t>
            </a:fld>
            <a:endParaRPr lang="en-US" altLang="zh-TW"/>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42950" y="173038"/>
            <a:ext cx="8420100" cy="901700"/>
          </a:xfrm>
        </p:spPr>
        <p:txBody>
          <a:bodyPr/>
          <a:lstStyle/>
          <a:p>
            <a:r>
              <a:rPr lang="en-US" altLang="zh-TW"/>
              <a:t>Comparisons of Various Technologies</a:t>
            </a:r>
          </a:p>
        </p:txBody>
      </p:sp>
      <p:grpSp>
        <p:nvGrpSpPr>
          <p:cNvPr id="12291" name="Group 24"/>
          <p:cNvGrpSpPr>
            <a:grpSpLocks/>
          </p:cNvGrpSpPr>
          <p:nvPr/>
        </p:nvGrpSpPr>
        <p:grpSpPr bwMode="auto">
          <a:xfrm>
            <a:off x="1071563" y="1123950"/>
            <a:ext cx="7916862" cy="4113213"/>
            <a:chOff x="675" y="1131"/>
            <a:chExt cx="4987" cy="2591"/>
          </a:xfrm>
        </p:grpSpPr>
        <p:sp>
          <p:nvSpPr>
            <p:cNvPr id="12294" name="Rectangle 3"/>
            <p:cNvSpPr>
              <a:spLocks noChangeArrowheads="1"/>
            </p:cNvSpPr>
            <p:nvPr/>
          </p:nvSpPr>
          <p:spPr bwMode="auto">
            <a:xfrm>
              <a:off x="720" y="1422"/>
              <a:ext cx="1192" cy="518"/>
            </a:xfrm>
            <a:prstGeom prst="rect">
              <a:avLst/>
            </a:prstGeom>
            <a:noFill/>
            <a:ln w="9525">
              <a:noFill/>
              <a:miter lim="800000"/>
              <a:headEnd/>
              <a:tailEnd/>
            </a:ln>
          </p:spPr>
          <p:txBody>
            <a:bodyPr wrap="none" lIns="92075" tIns="46038" rIns="92075" bIns="46038">
              <a:spAutoFit/>
            </a:bodyPr>
            <a:lstStyle/>
            <a:p>
              <a:pPr algn="ctr"/>
              <a:r>
                <a:rPr kumimoji="1" lang="en-US" altLang="zh-TW" b="1">
                  <a:latin typeface="Arial" pitchFamily="34" charset="0"/>
                </a:rPr>
                <a:t>Memory</a:t>
              </a:r>
            </a:p>
            <a:p>
              <a:pPr algn="ctr"/>
              <a:r>
                <a:rPr kumimoji="1" lang="en-US" altLang="zh-TW" b="1">
                  <a:latin typeface="Arial" pitchFamily="34" charset="0"/>
                </a:rPr>
                <a:t> technology</a:t>
              </a:r>
            </a:p>
          </p:txBody>
        </p:sp>
        <p:sp>
          <p:nvSpPr>
            <p:cNvPr id="12295" name="Line 4"/>
            <p:cNvSpPr>
              <a:spLocks noChangeShapeType="1"/>
            </p:cNvSpPr>
            <p:nvPr/>
          </p:nvSpPr>
          <p:spPr bwMode="auto">
            <a:xfrm>
              <a:off x="1987" y="1131"/>
              <a:ext cx="0" cy="2487"/>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2296" name="Line 5"/>
            <p:cNvSpPr>
              <a:spLocks noChangeShapeType="1"/>
            </p:cNvSpPr>
            <p:nvPr/>
          </p:nvSpPr>
          <p:spPr bwMode="auto">
            <a:xfrm>
              <a:off x="684" y="1131"/>
              <a:ext cx="4978"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2297" name="Line 6"/>
            <p:cNvSpPr>
              <a:spLocks noChangeShapeType="1"/>
            </p:cNvSpPr>
            <p:nvPr/>
          </p:nvSpPr>
          <p:spPr bwMode="auto">
            <a:xfrm>
              <a:off x="684" y="1131"/>
              <a:ext cx="0" cy="2487"/>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2298" name="Rectangle 7"/>
            <p:cNvSpPr>
              <a:spLocks noChangeArrowheads="1"/>
            </p:cNvSpPr>
            <p:nvPr/>
          </p:nvSpPr>
          <p:spPr bwMode="auto">
            <a:xfrm>
              <a:off x="4300" y="1426"/>
              <a:ext cx="916" cy="518"/>
            </a:xfrm>
            <a:prstGeom prst="rect">
              <a:avLst/>
            </a:prstGeom>
            <a:noFill/>
            <a:ln w="9525">
              <a:noFill/>
              <a:miter lim="800000"/>
              <a:headEnd/>
              <a:tailEnd/>
            </a:ln>
          </p:spPr>
          <p:txBody>
            <a:bodyPr wrap="none" lIns="92075" tIns="46038" rIns="92075" bIns="46038">
              <a:spAutoFit/>
            </a:bodyPr>
            <a:lstStyle/>
            <a:p>
              <a:pPr algn="ctr"/>
              <a:r>
                <a:rPr kumimoji="1" lang="en-US" altLang="zh-TW" b="1">
                  <a:latin typeface="Arial" pitchFamily="34" charset="0"/>
                </a:rPr>
                <a:t>$ per GB</a:t>
              </a:r>
            </a:p>
            <a:p>
              <a:pPr algn="ctr"/>
              <a:r>
                <a:rPr kumimoji="1" lang="en-US" altLang="zh-TW" b="1">
                  <a:latin typeface="Arial" pitchFamily="34" charset="0"/>
                </a:rPr>
                <a:t> in</a:t>
              </a:r>
              <a:r>
                <a:rPr kumimoji="1" lang="en-US" altLang="zh-TW" b="1">
                  <a:solidFill>
                    <a:schemeClr val="accent1"/>
                  </a:solidFill>
                  <a:latin typeface="Arial" pitchFamily="34" charset="0"/>
                </a:rPr>
                <a:t> </a:t>
              </a:r>
              <a:r>
                <a:rPr kumimoji="1" lang="en-US" altLang="zh-TW" b="1">
                  <a:latin typeface="Arial" pitchFamily="34" charset="0"/>
                </a:rPr>
                <a:t>2008</a:t>
              </a:r>
            </a:p>
          </p:txBody>
        </p:sp>
        <p:sp>
          <p:nvSpPr>
            <p:cNvPr id="12299" name="Rectangle 8"/>
            <p:cNvSpPr>
              <a:spLocks noChangeArrowheads="1"/>
            </p:cNvSpPr>
            <p:nvPr/>
          </p:nvSpPr>
          <p:spPr bwMode="auto">
            <a:xfrm>
              <a:off x="1014" y="2144"/>
              <a:ext cx="682" cy="288"/>
            </a:xfrm>
            <a:prstGeom prst="rect">
              <a:avLst/>
            </a:prstGeom>
            <a:noFill/>
            <a:ln w="9525">
              <a:noFill/>
              <a:miter lim="800000"/>
              <a:headEnd/>
              <a:tailEnd/>
            </a:ln>
          </p:spPr>
          <p:txBody>
            <a:bodyPr wrap="none" lIns="92075" tIns="46038" rIns="92075" bIns="46038">
              <a:spAutoFit/>
            </a:bodyPr>
            <a:lstStyle/>
            <a:p>
              <a:r>
                <a:rPr kumimoji="1" lang="en-US" altLang="zh-TW" b="1">
                  <a:latin typeface="Arial" pitchFamily="34" charset="0"/>
                </a:rPr>
                <a:t>SRAM</a:t>
              </a:r>
            </a:p>
          </p:txBody>
        </p:sp>
        <p:sp>
          <p:nvSpPr>
            <p:cNvPr id="12300" name="Rectangle 9"/>
            <p:cNvSpPr>
              <a:spLocks noChangeArrowheads="1"/>
            </p:cNvSpPr>
            <p:nvPr/>
          </p:nvSpPr>
          <p:spPr bwMode="auto">
            <a:xfrm>
              <a:off x="4093" y="2209"/>
              <a:ext cx="1452" cy="288"/>
            </a:xfrm>
            <a:prstGeom prst="rect">
              <a:avLst/>
            </a:prstGeom>
            <a:noFill/>
            <a:ln w="9525">
              <a:noFill/>
              <a:miter lim="800000"/>
              <a:headEnd/>
              <a:tailEnd/>
            </a:ln>
          </p:spPr>
          <p:txBody>
            <a:bodyPr wrap="none" lIns="92075" tIns="46038" rIns="92075" bIns="46038">
              <a:spAutoFit/>
            </a:bodyPr>
            <a:lstStyle/>
            <a:p>
              <a:r>
                <a:rPr kumimoji="1" lang="zh-TW" altLang="en-US" b="1">
                  <a:latin typeface="Arial" pitchFamily="34" charset="0"/>
                </a:rPr>
                <a:t>$</a:t>
              </a:r>
              <a:r>
                <a:rPr kumimoji="1" lang="en-US" altLang="zh-TW" b="1">
                  <a:latin typeface="Arial" pitchFamily="34" charset="0"/>
                </a:rPr>
                <a:t>2000 – $5,000</a:t>
              </a:r>
            </a:p>
          </p:txBody>
        </p:sp>
        <p:sp>
          <p:nvSpPr>
            <p:cNvPr id="12301" name="Line 10"/>
            <p:cNvSpPr>
              <a:spLocks noChangeShapeType="1"/>
            </p:cNvSpPr>
            <p:nvPr/>
          </p:nvSpPr>
          <p:spPr bwMode="auto">
            <a:xfrm>
              <a:off x="684" y="2540"/>
              <a:ext cx="4978"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2302" name="Line 11"/>
            <p:cNvSpPr>
              <a:spLocks noChangeShapeType="1"/>
            </p:cNvSpPr>
            <p:nvPr/>
          </p:nvSpPr>
          <p:spPr bwMode="auto">
            <a:xfrm>
              <a:off x="675" y="2006"/>
              <a:ext cx="4978"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2303" name="Rectangle 12"/>
            <p:cNvSpPr>
              <a:spLocks noChangeArrowheads="1"/>
            </p:cNvSpPr>
            <p:nvPr/>
          </p:nvSpPr>
          <p:spPr bwMode="auto">
            <a:xfrm>
              <a:off x="1001" y="2641"/>
              <a:ext cx="693" cy="288"/>
            </a:xfrm>
            <a:prstGeom prst="rect">
              <a:avLst/>
            </a:prstGeom>
            <a:noFill/>
            <a:ln w="9525">
              <a:noFill/>
              <a:miter lim="800000"/>
              <a:headEnd/>
              <a:tailEnd/>
            </a:ln>
          </p:spPr>
          <p:txBody>
            <a:bodyPr wrap="none" lIns="92075" tIns="46038" rIns="92075" bIns="46038">
              <a:spAutoFit/>
            </a:bodyPr>
            <a:lstStyle/>
            <a:p>
              <a:r>
                <a:rPr kumimoji="1" lang="en-US" altLang="zh-TW" b="1">
                  <a:latin typeface="Arial" pitchFamily="34" charset="0"/>
                </a:rPr>
                <a:t>DRAM</a:t>
              </a:r>
            </a:p>
          </p:txBody>
        </p:sp>
        <p:sp>
          <p:nvSpPr>
            <p:cNvPr id="12304" name="Line 13"/>
            <p:cNvSpPr>
              <a:spLocks noChangeShapeType="1"/>
            </p:cNvSpPr>
            <p:nvPr/>
          </p:nvSpPr>
          <p:spPr bwMode="auto">
            <a:xfrm>
              <a:off x="684" y="3121"/>
              <a:ext cx="4978"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2305" name="Rectangle 14"/>
            <p:cNvSpPr>
              <a:spLocks noChangeArrowheads="1"/>
            </p:cNvSpPr>
            <p:nvPr/>
          </p:nvSpPr>
          <p:spPr bwMode="auto">
            <a:xfrm>
              <a:off x="793" y="3139"/>
              <a:ext cx="1001" cy="518"/>
            </a:xfrm>
            <a:prstGeom prst="rect">
              <a:avLst/>
            </a:prstGeom>
            <a:noFill/>
            <a:ln w="9525">
              <a:noFill/>
              <a:miter lim="800000"/>
              <a:headEnd/>
              <a:tailEnd/>
            </a:ln>
          </p:spPr>
          <p:txBody>
            <a:bodyPr wrap="none" lIns="92075" tIns="46038" rIns="92075" bIns="46038">
              <a:spAutoFit/>
            </a:bodyPr>
            <a:lstStyle/>
            <a:p>
              <a:pPr algn="ctr"/>
              <a:r>
                <a:rPr kumimoji="1" lang="en-US" altLang="zh-TW" b="1">
                  <a:latin typeface="Arial" pitchFamily="34" charset="0"/>
                </a:rPr>
                <a:t>Magnetic </a:t>
              </a:r>
            </a:p>
            <a:p>
              <a:pPr algn="ctr"/>
              <a:r>
                <a:rPr kumimoji="1" lang="en-US" altLang="zh-TW" b="1">
                  <a:latin typeface="Arial" pitchFamily="34" charset="0"/>
                </a:rPr>
                <a:t>disk</a:t>
              </a:r>
            </a:p>
          </p:txBody>
        </p:sp>
        <p:sp>
          <p:nvSpPr>
            <p:cNvPr id="12306" name="Rectangle 15"/>
            <p:cNvSpPr>
              <a:spLocks noChangeArrowheads="1"/>
            </p:cNvSpPr>
            <p:nvPr/>
          </p:nvSpPr>
          <p:spPr bwMode="auto">
            <a:xfrm>
              <a:off x="4301" y="3204"/>
              <a:ext cx="1199" cy="518"/>
            </a:xfrm>
            <a:prstGeom prst="rect">
              <a:avLst/>
            </a:prstGeom>
            <a:noFill/>
            <a:ln w="9525">
              <a:noFill/>
              <a:miter lim="800000"/>
              <a:headEnd/>
              <a:tailEnd/>
            </a:ln>
          </p:spPr>
          <p:txBody>
            <a:bodyPr lIns="92075" tIns="46038" rIns="92075" bIns="46038">
              <a:spAutoFit/>
            </a:bodyPr>
            <a:lstStyle/>
            <a:p>
              <a:r>
                <a:rPr kumimoji="1" lang="zh-TW" altLang="en-US" b="1">
                  <a:latin typeface="Arial" pitchFamily="34" charset="0"/>
                </a:rPr>
                <a:t>$0.</a:t>
              </a:r>
              <a:r>
                <a:rPr kumimoji="1" lang="en-US" altLang="zh-TW" b="1">
                  <a:latin typeface="Arial" pitchFamily="34" charset="0"/>
                </a:rPr>
                <a:t>20 – $2</a:t>
              </a:r>
            </a:p>
            <a:p>
              <a:endParaRPr kumimoji="1" lang="zh-TW" altLang="en-US" b="1">
                <a:latin typeface="Arial" pitchFamily="34" charset="0"/>
              </a:endParaRPr>
            </a:p>
          </p:txBody>
        </p:sp>
        <p:sp>
          <p:nvSpPr>
            <p:cNvPr id="12307" name="Line 16"/>
            <p:cNvSpPr>
              <a:spLocks noChangeShapeType="1"/>
            </p:cNvSpPr>
            <p:nvPr/>
          </p:nvSpPr>
          <p:spPr bwMode="auto">
            <a:xfrm>
              <a:off x="684" y="3618"/>
              <a:ext cx="4978"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2308" name="Line 17"/>
            <p:cNvSpPr>
              <a:spLocks noChangeShapeType="1"/>
            </p:cNvSpPr>
            <p:nvPr/>
          </p:nvSpPr>
          <p:spPr bwMode="auto">
            <a:xfrm>
              <a:off x="3979" y="1131"/>
              <a:ext cx="0" cy="2487"/>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2309" name="Line 18"/>
            <p:cNvSpPr>
              <a:spLocks noChangeShapeType="1"/>
            </p:cNvSpPr>
            <p:nvPr/>
          </p:nvSpPr>
          <p:spPr bwMode="auto">
            <a:xfrm>
              <a:off x="5662" y="1131"/>
              <a:ext cx="0" cy="2487"/>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2310" name="Rectangle 19"/>
            <p:cNvSpPr>
              <a:spLocks noChangeArrowheads="1"/>
            </p:cNvSpPr>
            <p:nvPr/>
          </p:nvSpPr>
          <p:spPr bwMode="auto">
            <a:xfrm>
              <a:off x="2229" y="1460"/>
              <a:ext cx="1472" cy="518"/>
            </a:xfrm>
            <a:prstGeom prst="rect">
              <a:avLst/>
            </a:prstGeom>
            <a:noFill/>
            <a:ln w="9525">
              <a:noFill/>
              <a:miter lim="800000"/>
              <a:headEnd/>
              <a:tailEnd/>
            </a:ln>
          </p:spPr>
          <p:txBody>
            <a:bodyPr wrap="none" lIns="92075" tIns="46038" rIns="92075" bIns="46038">
              <a:spAutoFit/>
            </a:bodyPr>
            <a:lstStyle/>
            <a:p>
              <a:pPr algn="ctr"/>
              <a:r>
                <a:rPr kumimoji="1" lang="en-US" altLang="zh-TW" b="1">
                  <a:latin typeface="Arial" pitchFamily="34" charset="0"/>
                </a:rPr>
                <a:t>Typical access</a:t>
              </a:r>
            </a:p>
            <a:p>
              <a:pPr algn="ctr"/>
              <a:r>
                <a:rPr kumimoji="1" lang="en-US" altLang="zh-TW" b="1">
                  <a:latin typeface="Arial" pitchFamily="34" charset="0"/>
                </a:rPr>
                <a:t> time</a:t>
              </a:r>
            </a:p>
          </p:txBody>
        </p:sp>
        <p:sp>
          <p:nvSpPr>
            <p:cNvPr id="12311" name="Rectangle 20"/>
            <p:cNvSpPr>
              <a:spLocks noChangeArrowheads="1"/>
            </p:cNvSpPr>
            <p:nvPr/>
          </p:nvSpPr>
          <p:spPr bwMode="auto">
            <a:xfrm>
              <a:off x="2526" y="2209"/>
              <a:ext cx="1140" cy="288"/>
            </a:xfrm>
            <a:prstGeom prst="rect">
              <a:avLst/>
            </a:prstGeom>
            <a:noFill/>
            <a:ln w="9525">
              <a:noFill/>
              <a:miter lim="800000"/>
              <a:headEnd/>
              <a:tailEnd/>
            </a:ln>
          </p:spPr>
          <p:txBody>
            <a:bodyPr wrap="none" lIns="92075" tIns="46038" rIns="92075" bIns="46038">
              <a:spAutoFit/>
            </a:bodyPr>
            <a:lstStyle/>
            <a:p>
              <a:r>
                <a:rPr kumimoji="1" lang="en-US" altLang="zh-TW" b="1">
                  <a:latin typeface="Arial" pitchFamily="34" charset="0"/>
                </a:rPr>
                <a:t>0.5 </a:t>
              </a:r>
              <a:r>
                <a:rPr kumimoji="1" lang="zh-TW" altLang="en-US" b="1">
                  <a:latin typeface="Arial" pitchFamily="34" charset="0"/>
                </a:rPr>
                <a:t>–</a:t>
              </a:r>
              <a:r>
                <a:rPr kumimoji="1" lang="en-US" altLang="zh-TW" b="1">
                  <a:latin typeface="Arial" pitchFamily="34" charset="0"/>
                </a:rPr>
                <a:t> 2.5 ns</a:t>
              </a:r>
            </a:p>
          </p:txBody>
        </p:sp>
        <p:sp>
          <p:nvSpPr>
            <p:cNvPr id="12312" name="Rectangle 21"/>
            <p:cNvSpPr>
              <a:spLocks noChangeArrowheads="1"/>
            </p:cNvSpPr>
            <p:nvPr/>
          </p:nvSpPr>
          <p:spPr bwMode="auto">
            <a:xfrm>
              <a:off x="2565" y="2680"/>
              <a:ext cx="1034" cy="288"/>
            </a:xfrm>
            <a:prstGeom prst="rect">
              <a:avLst/>
            </a:prstGeom>
            <a:noFill/>
            <a:ln w="9525">
              <a:noFill/>
              <a:miter lim="800000"/>
              <a:headEnd/>
              <a:tailEnd/>
            </a:ln>
          </p:spPr>
          <p:txBody>
            <a:bodyPr wrap="none" lIns="92075" tIns="46038" rIns="92075" bIns="46038">
              <a:spAutoFit/>
            </a:bodyPr>
            <a:lstStyle/>
            <a:p>
              <a:r>
                <a:rPr kumimoji="1" lang="zh-TW" altLang="en-US" b="1">
                  <a:latin typeface="Arial" pitchFamily="34" charset="0"/>
                </a:rPr>
                <a:t>50 – 70 </a:t>
              </a:r>
              <a:r>
                <a:rPr kumimoji="1" lang="en-US" altLang="zh-TW" b="1">
                  <a:latin typeface="Arial" pitchFamily="34" charset="0"/>
                </a:rPr>
                <a:t>ns</a:t>
              </a:r>
            </a:p>
          </p:txBody>
        </p:sp>
        <p:sp>
          <p:nvSpPr>
            <p:cNvPr id="12313" name="Rectangle 22"/>
            <p:cNvSpPr>
              <a:spLocks noChangeArrowheads="1"/>
            </p:cNvSpPr>
            <p:nvPr/>
          </p:nvSpPr>
          <p:spPr bwMode="auto">
            <a:xfrm>
              <a:off x="2318" y="3113"/>
              <a:ext cx="1408" cy="518"/>
            </a:xfrm>
            <a:prstGeom prst="rect">
              <a:avLst/>
            </a:prstGeom>
            <a:noFill/>
            <a:ln w="9525">
              <a:noFill/>
              <a:miter lim="800000"/>
              <a:headEnd/>
              <a:tailEnd/>
            </a:ln>
          </p:spPr>
          <p:txBody>
            <a:bodyPr wrap="none" lIns="92075" tIns="46038" rIns="92075" bIns="46038">
              <a:spAutoFit/>
            </a:bodyPr>
            <a:lstStyle/>
            <a:p>
              <a:pPr algn="ctr"/>
              <a:r>
                <a:rPr kumimoji="1" lang="zh-TW" altLang="en-US" b="1">
                  <a:latin typeface="Arial" pitchFamily="34" charset="0"/>
                </a:rPr>
                <a:t>5,000,000 – </a:t>
              </a:r>
            </a:p>
            <a:p>
              <a:pPr algn="ctr"/>
              <a:r>
                <a:rPr kumimoji="1" lang="zh-TW" altLang="en-US" b="1">
                  <a:latin typeface="Arial" pitchFamily="34" charset="0"/>
                </a:rPr>
                <a:t> 20,000,000 </a:t>
              </a:r>
              <a:r>
                <a:rPr kumimoji="1" lang="en-US" altLang="zh-TW" b="1">
                  <a:latin typeface="Arial" pitchFamily="34" charset="0"/>
                </a:rPr>
                <a:t>ns</a:t>
              </a:r>
            </a:p>
          </p:txBody>
        </p:sp>
        <p:sp>
          <p:nvSpPr>
            <p:cNvPr id="12314" name="Rectangle 23"/>
            <p:cNvSpPr>
              <a:spLocks noChangeArrowheads="1"/>
            </p:cNvSpPr>
            <p:nvPr/>
          </p:nvSpPr>
          <p:spPr bwMode="auto">
            <a:xfrm>
              <a:off x="4243" y="2703"/>
              <a:ext cx="971" cy="288"/>
            </a:xfrm>
            <a:prstGeom prst="rect">
              <a:avLst/>
            </a:prstGeom>
            <a:noFill/>
            <a:ln w="12700">
              <a:noFill/>
              <a:miter lim="800000"/>
              <a:headEnd/>
              <a:tailEnd/>
            </a:ln>
          </p:spPr>
          <p:txBody>
            <a:bodyPr wrap="none">
              <a:spAutoFit/>
            </a:bodyPr>
            <a:lstStyle/>
            <a:p>
              <a:r>
                <a:rPr kumimoji="1" lang="zh-TW" altLang="en-US" b="1">
                  <a:latin typeface="Arial" pitchFamily="34" charset="0"/>
                </a:rPr>
                <a:t>$</a:t>
              </a:r>
              <a:r>
                <a:rPr kumimoji="1" lang="en-US" altLang="zh-TW" b="1">
                  <a:latin typeface="Arial" pitchFamily="34" charset="0"/>
                </a:rPr>
                <a:t>20 – $75</a:t>
              </a:r>
            </a:p>
          </p:txBody>
        </p:sp>
      </p:grpSp>
      <p:sp>
        <p:nvSpPr>
          <p:cNvPr id="12292" name="Rectangle 25"/>
          <p:cNvSpPr>
            <a:spLocks noChangeArrowheads="1"/>
          </p:cNvSpPr>
          <p:nvPr/>
        </p:nvSpPr>
        <p:spPr bwMode="auto">
          <a:xfrm>
            <a:off x="1158875" y="5105400"/>
            <a:ext cx="6286500" cy="1225550"/>
          </a:xfrm>
          <a:prstGeom prst="rect">
            <a:avLst/>
          </a:prstGeom>
          <a:solidFill>
            <a:srgbClr val="FFFFFF"/>
          </a:solidFill>
          <a:ln w="12700">
            <a:noFill/>
            <a:miter lim="800000"/>
            <a:headEnd/>
            <a:tailEnd/>
          </a:ln>
        </p:spPr>
        <p:txBody>
          <a:bodyPr>
            <a:spAutoFit/>
          </a:bodyPr>
          <a:lstStyle/>
          <a:p>
            <a:r>
              <a:rPr lang="en-US" altLang="zh-TW" b="1">
                <a:latin typeface="Century Gothic" pitchFamily="34" charset="0"/>
                <a:ea typeface="標楷體" pitchFamily="65" charset="-120"/>
              </a:rPr>
              <a:t>Ideal memory</a:t>
            </a:r>
          </a:p>
          <a:p>
            <a:pPr lvl="1">
              <a:lnSpc>
                <a:spcPct val="90000"/>
              </a:lnSpc>
              <a:spcBef>
                <a:spcPct val="15000"/>
              </a:spcBef>
              <a:buClr>
                <a:schemeClr val="folHlink"/>
              </a:buClr>
              <a:buSzPct val="75000"/>
              <a:buFont typeface="Wingdings" pitchFamily="2" charset="2"/>
              <a:buChar char="t"/>
            </a:pPr>
            <a:r>
              <a:rPr lang="en-US" altLang="zh-TW" b="1">
                <a:latin typeface="Century Gothic" pitchFamily="34" charset="0"/>
                <a:ea typeface="標楷體" pitchFamily="65" charset="-120"/>
              </a:rPr>
              <a:t>Access time of SRAM</a:t>
            </a:r>
          </a:p>
          <a:p>
            <a:pPr lvl="1">
              <a:lnSpc>
                <a:spcPct val="90000"/>
              </a:lnSpc>
              <a:spcBef>
                <a:spcPct val="15000"/>
              </a:spcBef>
              <a:buClr>
                <a:schemeClr val="folHlink"/>
              </a:buClr>
              <a:buSzPct val="75000"/>
              <a:buFont typeface="Wingdings" pitchFamily="2" charset="2"/>
              <a:buChar char="t"/>
            </a:pPr>
            <a:r>
              <a:rPr lang="en-US" altLang="zh-TW" b="1">
                <a:latin typeface="Century Gothic" pitchFamily="34" charset="0"/>
                <a:ea typeface="標楷體" pitchFamily="65" charset="-120"/>
              </a:rPr>
              <a:t>Capacity and cost/GB of disk</a:t>
            </a:r>
          </a:p>
        </p:txBody>
      </p:sp>
      <p:sp>
        <p:nvSpPr>
          <p:cNvPr id="12293" name="投影片編號版面配置區 1"/>
          <p:cNvSpPr>
            <a:spLocks noGrp="1"/>
          </p:cNvSpPr>
          <p:nvPr>
            <p:ph type="sldNum" sz="quarter" idx="12"/>
          </p:nvPr>
        </p:nvSpPr>
        <p:spPr>
          <a:noFill/>
          <a:ln>
            <a:miter lim="800000"/>
            <a:headEnd/>
            <a:tailEnd/>
          </a:ln>
        </p:spPr>
        <p:txBody>
          <a:bodyPr/>
          <a:lstStyle/>
          <a:p>
            <a:pPr defTabSz="762000"/>
            <a:fld id="{B65B2E76-A327-404C-8805-8E7B8FD03BD0}" type="slidenum">
              <a:rPr lang="zh-TW" altLang="en-US"/>
              <a:pPr defTabSz="762000"/>
              <a:t>3</a:t>
            </a:fld>
            <a:endParaRPr lang="en-US" altLang="zh-TW"/>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42950" y="173038"/>
            <a:ext cx="8420100" cy="901700"/>
          </a:xfrm>
        </p:spPr>
        <p:txBody>
          <a:bodyPr/>
          <a:lstStyle/>
          <a:p>
            <a:r>
              <a:rPr lang="en-AU" altLang="zh-TW">
                <a:ea typeface="新細明體" pitchFamily="18" charset="-120"/>
              </a:rPr>
              <a:t>Example: Intrinsity FastMATH</a:t>
            </a:r>
          </a:p>
        </p:txBody>
      </p:sp>
      <p:sp>
        <p:nvSpPr>
          <p:cNvPr id="43011" name="Rectangle 3"/>
          <p:cNvSpPr>
            <a:spLocks noGrp="1" noChangeArrowheads="1"/>
          </p:cNvSpPr>
          <p:nvPr>
            <p:ph type="body" idx="1"/>
          </p:nvPr>
        </p:nvSpPr>
        <p:spPr/>
        <p:txBody>
          <a:bodyPr/>
          <a:lstStyle/>
          <a:p>
            <a:r>
              <a:rPr lang="en-AU" altLang="zh-TW">
                <a:ea typeface="新細明體" pitchFamily="18" charset="-120"/>
              </a:rPr>
              <a:t>Embedded MIPS processor</a:t>
            </a:r>
          </a:p>
          <a:p>
            <a:pPr lvl="1"/>
            <a:r>
              <a:rPr lang="en-AU" altLang="zh-TW">
                <a:ea typeface="新細明體" pitchFamily="18" charset="-120"/>
              </a:rPr>
              <a:t>12-stage pipeline</a:t>
            </a:r>
          </a:p>
          <a:p>
            <a:pPr lvl="1"/>
            <a:r>
              <a:rPr lang="en-AU" altLang="zh-TW">
                <a:ea typeface="新細明體" pitchFamily="18" charset="-120"/>
              </a:rPr>
              <a:t>Instruction and data access on each cycle</a:t>
            </a:r>
          </a:p>
          <a:p>
            <a:r>
              <a:rPr lang="en-AU" altLang="zh-TW">
                <a:ea typeface="新細明體" pitchFamily="18" charset="-120"/>
              </a:rPr>
              <a:t>Split cache: separate I-cache and D-cache</a:t>
            </a:r>
          </a:p>
          <a:p>
            <a:pPr lvl="1"/>
            <a:r>
              <a:rPr lang="en-AU" altLang="zh-TW">
                <a:ea typeface="新細明體" pitchFamily="18" charset="-120"/>
              </a:rPr>
              <a:t>Each 16KB: 256 blocks </a:t>
            </a:r>
            <a:r>
              <a:rPr lang="en-US" altLang="zh-TW">
                <a:cs typeface="Arial" pitchFamily="34" charset="0"/>
              </a:rPr>
              <a:t>×</a:t>
            </a:r>
            <a:r>
              <a:rPr lang="en-AU" altLang="zh-TW">
                <a:ea typeface="新細明體" pitchFamily="18" charset="-120"/>
              </a:rPr>
              <a:t> 16 words/block</a:t>
            </a:r>
          </a:p>
          <a:p>
            <a:pPr lvl="1"/>
            <a:r>
              <a:rPr lang="en-AU" altLang="zh-TW">
                <a:ea typeface="新細明體" pitchFamily="18" charset="-120"/>
              </a:rPr>
              <a:t>D-cache: write-through or write-back</a:t>
            </a:r>
          </a:p>
          <a:p>
            <a:r>
              <a:rPr lang="en-AU" altLang="zh-TW">
                <a:ea typeface="新細明體" pitchFamily="18" charset="-120"/>
              </a:rPr>
              <a:t>SPEC2000 miss rates</a:t>
            </a:r>
          </a:p>
          <a:p>
            <a:pPr lvl="1"/>
            <a:r>
              <a:rPr lang="en-AU" altLang="zh-TW">
                <a:ea typeface="新細明體" pitchFamily="18" charset="-120"/>
              </a:rPr>
              <a:t>I-cache: 0.4%</a:t>
            </a:r>
          </a:p>
          <a:p>
            <a:pPr lvl="1"/>
            <a:r>
              <a:rPr lang="en-AU" altLang="zh-TW">
                <a:ea typeface="新細明體" pitchFamily="18" charset="-120"/>
              </a:rPr>
              <a:t>D-cache: 11.4%</a:t>
            </a:r>
          </a:p>
          <a:p>
            <a:pPr lvl="1"/>
            <a:r>
              <a:rPr lang="en-AU" altLang="zh-TW">
                <a:ea typeface="新細明體" pitchFamily="18" charset="-120"/>
              </a:rPr>
              <a:t>Weighted average: 3.2%</a:t>
            </a:r>
          </a:p>
        </p:txBody>
      </p:sp>
      <p:sp>
        <p:nvSpPr>
          <p:cNvPr id="43012" name="投影片編號版面配置區 1"/>
          <p:cNvSpPr>
            <a:spLocks noGrp="1"/>
          </p:cNvSpPr>
          <p:nvPr>
            <p:ph type="sldNum" sz="quarter" idx="12"/>
          </p:nvPr>
        </p:nvSpPr>
        <p:spPr>
          <a:noFill/>
          <a:ln>
            <a:miter lim="800000"/>
            <a:headEnd/>
            <a:tailEnd/>
          </a:ln>
        </p:spPr>
        <p:txBody>
          <a:bodyPr/>
          <a:lstStyle/>
          <a:p>
            <a:pPr defTabSz="762000"/>
            <a:fld id="{B50739A5-ED11-47B1-A4E4-7AE894BDD2E3}" type="slidenum">
              <a:rPr lang="zh-TW" altLang="en-US"/>
              <a:pPr defTabSz="762000"/>
              <a:t>39</a:t>
            </a:fld>
            <a:endParaRPr lang="en-US" altLang="zh-TW"/>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7171" name="Rectangle 3"/>
          <p:cNvSpPr>
            <a:spLocks noGrp="1" noChangeArrowheads="1"/>
          </p:cNvSpPr>
          <p:nvPr>
            <p:ph type="body" idx="1"/>
          </p:nvPr>
        </p:nvSpPr>
        <p:spPr>
          <a:xfrm>
            <a:off x="742950" y="11096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t>Address sub-division</a:t>
            </a:r>
          </a:p>
          <a:p>
            <a:pPr lvl="1"/>
            <a:r>
              <a:rPr lang="en-US" altLang="zh-TW" sz="2000" dirty="0"/>
              <a:t>Cache hit and miss</a:t>
            </a:r>
          </a:p>
          <a:p>
            <a:pPr lvl="1"/>
            <a:r>
              <a:rPr lang="en-US" altLang="zh-TW" sz="2000" dirty="0">
                <a:solidFill>
                  <a:schemeClr val="accent2"/>
                </a:solidFill>
              </a:rPr>
              <a:t>Memory support</a:t>
            </a:r>
          </a:p>
          <a:p>
            <a:r>
              <a:rPr lang="en-US" altLang="zh-TW" sz="2000" dirty="0"/>
              <a:t>Measuring cache performance</a:t>
            </a:r>
          </a:p>
          <a:p>
            <a:r>
              <a:rPr lang="en-US" altLang="zh-TW" sz="2000" dirty="0"/>
              <a:t>Improving cache performance</a:t>
            </a:r>
          </a:p>
          <a:p>
            <a:pPr lvl="1"/>
            <a:r>
              <a:rPr lang="en-US" altLang="zh-TW" sz="2000" dirty="0"/>
              <a:t>Set associative cache</a:t>
            </a:r>
          </a:p>
          <a:p>
            <a:pPr lvl="1"/>
            <a:r>
              <a:rPr lang="en-US" altLang="zh-TW" sz="2000" dirty="0"/>
              <a:t>Multiple level cache</a:t>
            </a:r>
          </a:p>
          <a:p>
            <a:r>
              <a:rPr lang="en-US" altLang="zh-TW" sz="2000" dirty="0"/>
              <a:t>Virtual memory</a:t>
            </a:r>
          </a:p>
          <a:p>
            <a:pPr lvl="1"/>
            <a:r>
              <a:rPr lang="en-US" altLang="zh-TW" sz="2000" dirty="0"/>
              <a:t>Basics</a:t>
            </a:r>
          </a:p>
          <a:p>
            <a:pPr lvl="1"/>
            <a:r>
              <a:rPr lang="en-US" altLang="zh-TW" sz="2000" dirty="0"/>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t>TLB and cache</a:t>
            </a:r>
          </a:p>
          <a:p>
            <a:r>
              <a:rPr lang="en-US" altLang="zh-TW" sz="2000" dirty="0"/>
              <a:t>A common framework for memory hierarchy</a:t>
            </a:r>
          </a:p>
        </p:txBody>
      </p:sp>
      <p:sp>
        <p:nvSpPr>
          <p:cNvPr id="7172"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93D8D55D-0564-4E80-8BC4-0EEC22DC8EC2}" type="slidenum">
              <a:rPr kumimoji="0" lang="zh-TW" altLang="en-US" sz="1400" smtClean="0">
                <a:latin typeface="Arial" pitchFamily="34" charset="0"/>
              </a:rPr>
              <a:pPr/>
              <a:t>40</a:t>
            </a:fld>
            <a:endParaRPr kumimoji="0" lang="en-US" altLang="zh-TW" sz="1400">
              <a:latin typeface="Arial" pitchFamily="34" charset="0"/>
            </a:endParaRPr>
          </a:p>
        </p:txBody>
      </p:sp>
    </p:spTree>
    <p:extLst>
      <p:ext uri="{BB962C8B-B14F-4D97-AF65-F5344CB8AC3E}">
        <p14:creationId xmlns:p14="http://schemas.microsoft.com/office/powerpoint/2010/main" val="379041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44475" y="312738"/>
            <a:ext cx="2713038" cy="477837"/>
          </a:xfrm>
          <a:prstGeom prst="rect">
            <a:avLst/>
          </a:prstGeom>
          <a:noFill/>
          <a:ln w="12700">
            <a:noFill/>
            <a:miter lim="800000"/>
            <a:headEnd/>
            <a:tailEnd/>
          </a:ln>
        </p:spPr>
        <p:txBody>
          <a:bodyPr wrap="none" anchor="ctr"/>
          <a:lstStyle/>
          <a:p>
            <a:endParaRPr lang="zh-TW" altLang="en-US"/>
          </a:p>
        </p:txBody>
      </p:sp>
      <p:pic>
        <p:nvPicPr>
          <p:cNvPr id="45059" name="Picture 3"/>
          <p:cNvPicPr>
            <a:picLocks noChangeArrowheads="1"/>
          </p:cNvPicPr>
          <p:nvPr/>
        </p:nvPicPr>
        <p:blipFill>
          <a:blip r:embed="rId3"/>
          <a:srcRect/>
          <a:stretch>
            <a:fillRect/>
          </a:stretch>
        </p:blipFill>
        <p:spPr bwMode="auto">
          <a:xfrm>
            <a:off x="990600" y="2057400"/>
            <a:ext cx="8255000" cy="4419600"/>
          </a:xfrm>
          <a:prstGeom prst="rect">
            <a:avLst/>
          </a:prstGeom>
          <a:noFill/>
          <a:ln w="12700">
            <a:noFill/>
            <a:miter lim="800000"/>
            <a:headEnd/>
            <a:tailEnd/>
          </a:ln>
        </p:spPr>
      </p:pic>
      <p:sp>
        <p:nvSpPr>
          <p:cNvPr id="45060" name="Rectangle 4"/>
          <p:cNvSpPr>
            <a:spLocks noGrp="1" noChangeArrowheads="1"/>
          </p:cNvSpPr>
          <p:nvPr>
            <p:ph type="title"/>
          </p:nvPr>
        </p:nvSpPr>
        <p:spPr>
          <a:xfrm>
            <a:off x="742950" y="173038"/>
            <a:ext cx="8420100" cy="901700"/>
          </a:xfrm>
        </p:spPr>
        <p:txBody>
          <a:bodyPr/>
          <a:lstStyle/>
          <a:p>
            <a:r>
              <a:rPr lang="en-US" altLang="zh-TW"/>
              <a:t>Memory Design to Support Cache</a:t>
            </a:r>
          </a:p>
        </p:txBody>
      </p:sp>
      <p:sp>
        <p:nvSpPr>
          <p:cNvPr id="45061" name="Rectangle 5"/>
          <p:cNvSpPr>
            <a:spLocks noGrp="1" noChangeArrowheads="1"/>
          </p:cNvSpPr>
          <p:nvPr>
            <p:ph type="body" idx="1"/>
          </p:nvPr>
        </p:nvSpPr>
        <p:spPr/>
        <p:txBody>
          <a:bodyPr/>
          <a:lstStyle/>
          <a:p>
            <a:r>
              <a:rPr lang="en-US" altLang="zh-TW"/>
              <a:t>How to increase memory bandwidth to reduce miss penalty?</a:t>
            </a:r>
            <a:br>
              <a:rPr lang="en-US" altLang="zh-TW"/>
            </a:br>
            <a:br>
              <a:rPr lang="en-US" altLang="zh-TW"/>
            </a:br>
            <a:br>
              <a:rPr lang="en-US" altLang="zh-TW"/>
            </a:br>
            <a:br>
              <a:rPr lang="en-US" altLang="zh-TW"/>
            </a:br>
            <a:br>
              <a:rPr lang="en-US" altLang="zh-TW"/>
            </a:br>
            <a:br>
              <a:rPr lang="en-US" altLang="zh-TW"/>
            </a:br>
            <a:br>
              <a:rPr lang="en-US" altLang="zh-TW"/>
            </a:br>
            <a:br>
              <a:rPr lang="en-US" altLang="zh-TW"/>
            </a:br>
            <a:br>
              <a:rPr lang="en-US" altLang="zh-TW"/>
            </a:br>
            <a:br>
              <a:rPr lang="en-US" altLang="zh-TW"/>
            </a:br>
            <a:br>
              <a:rPr lang="en-US" altLang="zh-TW"/>
            </a:br>
            <a:br>
              <a:rPr lang="en-US" altLang="zh-TW"/>
            </a:br>
            <a:endParaRPr lang="en-US" altLang="zh-TW"/>
          </a:p>
        </p:txBody>
      </p:sp>
      <p:sp>
        <p:nvSpPr>
          <p:cNvPr id="45062" name="Text Box 6"/>
          <p:cNvSpPr txBox="1">
            <a:spLocks noChangeArrowheads="1"/>
          </p:cNvSpPr>
          <p:nvPr/>
        </p:nvSpPr>
        <p:spPr bwMode="auto">
          <a:xfrm>
            <a:off x="6503988" y="5562600"/>
            <a:ext cx="1376362" cy="457200"/>
          </a:xfrm>
          <a:prstGeom prst="rect">
            <a:avLst/>
          </a:prstGeom>
          <a:noFill/>
          <a:ln w="12700">
            <a:noFill/>
            <a:prstDash val="sysDot"/>
            <a:miter lim="800000"/>
            <a:headEnd type="none" w="sm" len="sm"/>
            <a:tailEnd type="none" w="sm" len="sm"/>
          </a:ln>
        </p:spPr>
        <p:txBody>
          <a:bodyPr wrap="none">
            <a:spAutoFit/>
          </a:bodyPr>
          <a:lstStyle/>
          <a:p>
            <a:r>
              <a:rPr kumimoji="1" lang="en-US" altLang="zh-TW" b="1">
                <a:latin typeface="Century Gothic" pitchFamily="34" charset="0"/>
              </a:rPr>
              <a:t>Fig. 5.11</a:t>
            </a:r>
          </a:p>
        </p:txBody>
      </p:sp>
      <p:sp>
        <p:nvSpPr>
          <p:cNvPr id="45063" name="投影片編號版面配置區 1"/>
          <p:cNvSpPr>
            <a:spLocks noGrp="1"/>
          </p:cNvSpPr>
          <p:nvPr>
            <p:ph type="sldNum" sz="quarter" idx="12"/>
          </p:nvPr>
        </p:nvSpPr>
        <p:spPr>
          <a:noFill/>
          <a:ln>
            <a:miter lim="800000"/>
            <a:headEnd/>
            <a:tailEnd/>
          </a:ln>
        </p:spPr>
        <p:txBody>
          <a:bodyPr/>
          <a:lstStyle/>
          <a:p>
            <a:pPr defTabSz="762000"/>
            <a:fld id="{41E17664-3A8D-47DC-BF78-7D0FC39F10D4}" type="slidenum">
              <a:rPr lang="zh-TW" altLang="en-US"/>
              <a:pPr defTabSz="762000"/>
              <a:t>41</a:t>
            </a:fld>
            <a:endParaRPr lang="en-US" altLang="zh-TW"/>
          </a:p>
        </p:txBody>
      </p:sp>
    </p:spTree>
  </p:cSld>
  <p:clrMapOvr>
    <a:masterClrMapping/>
  </p:clrMapOvr>
  <p:transition advTm="2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ChangeArrowheads="1"/>
          </p:cNvSpPr>
          <p:nvPr/>
        </p:nvSpPr>
        <p:spPr bwMode="auto">
          <a:xfrm>
            <a:off x="1485900" y="2376488"/>
            <a:ext cx="3467100" cy="2286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27" name="Rectangle 3" descr="50%"/>
          <p:cNvSpPr>
            <a:spLocks noChangeArrowheads="1"/>
          </p:cNvSpPr>
          <p:nvPr/>
        </p:nvSpPr>
        <p:spPr bwMode="auto">
          <a:xfrm>
            <a:off x="1485900" y="2376488"/>
            <a:ext cx="1073150" cy="228600"/>
          </a:xfrm>
          <a:prstGeom prst="rect">
            <a:avLst/>
          </a:prstGeom>
          <a:pattFill prst="pct50">
            <a:fgClr>
              <a:srgbClr val="000000"/>
            </a:fgClr>
            <a:bgClr>
              <a:schemeClr val="bg1"/>
            </a:bgClr>
          </a:patt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28" name="Rectangle 4"/>
          <p:cNvSpPr>
            <a:spLocks noChangeArrowheads="1"/>
          </p:cNvSpPr>
          <p:nvPr/>
        </p:nvSpPr>
        <p:spPr bwMode="auto">
          <a:xfrm>
            <a:off x="4953000" y="2605088"/>
            <a:ext cx="3467100" cy="2286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29" name="Rectangle 5" descr="50%"/>
          <p:cNvSpPr>
            <a:spLocks noChangeArrowheads="1"/>
          </p:cNvSpPr>
          <p:nvPr/>
        </p:nvSpPr>
        <p:spPr bwMode="auto">
          <a:xfrm>
            <a:off x="4953000" y="2605088"/>
            <a:ext cx="1073150" cy="228600"/>
          </a:xfrm>
          <a:prstGeom prst="rect">
            <a:avLst/>
          </a:prstGeom>
          <a:pattFill prst="pct50">
            <a:fgClr>
              <a:srgbClr val="000000"/>
            </a:fgClr>
            <a:bgClr>
              <a:schemeClr val="bg1"/>
            </a:bgClr>
          </a:patt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30" name="Text Box 6"/>
          <p:cNvSpPr txBox="1">
            <a:spLocks noChangeArrowheads="1"/>
          </p:cNvSpPr>
          <p:nvPr/>
        </p:nvSpPr>
        <p:spPr bwMode="auto">
          <a:xfrm>
            <a:off x="2624138" y="2794000"/>
            <a:ext cx="1630362"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800" b="1">
                <a:latin typeface="Arial" pitchFamily="34" charset="0"/>
              </a:rPr>
              <a:t>D1 available</a:t>
            </a:r>
          </a:p>
        </p:txBody>
      </p:sp>
      <p:sp>
        <p:nvSpPr>
          <p:cNvPr id="231431" name="Text Box 7"/>
          <p:cNvSpPr txBox="1">
            <a:spLocks noChangeArrowheads="1"/>
          </p:cNvSpPr>
          <p:nvPr/>
        </p:nvSpPr>
        <p:spPr bwMode="auto">
          <a:xfrm>
            <a:off x="1485900" y="3098800"/>
            <a:ext cx="244157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800" b="1">
                <a:latin typeface="Arial" pitchFamily="34" charset="0"/>
              </a:rPr>
              <a:t>Start access for D1</a:t>
            </a:r>
          </a:p>
        </p:txBody>
      </p:sp>
      <p:sp>
        <p:nvSpPr>
          <p:cNvPr id="231432" name="Line 8"/>
          <p:cNvSpPr>
            <a:spLocks noChangeShapeType="1"/>
          </p:cNvSpPr>
          <p:nvPr/>
        </p:nvSpPr>
        <p:spPr bwMode="auto">
          <a:xfrm flipV="1">
            <a:off x="1485900" y="2605088"/>
            <a:ext cx="0" cy="6858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1433" name="Line 9"/>
          <p:cNvSpPr>
            <a:spLocks noChangeShapeType="1"/>
          </p:cNvSpPr>
          <p:nvPr/>
        </p:nvSpPr>
        <p:spPr bwMode="auto">
          <a:xfrm flipV="1">
            <a:off x="2559050" y="2605088"/>
            <a:ext cx="0" cy="4572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1434" name="Text Box 10"/>
          <p:cNvSpPr txBox="1">
            <a:spLocks noChangeArrowheads="1"/>
          </p:cNvSpPr>
          <p:nvPr/>
        </p:nvSpPr>
        <p:spPr bwMode="auto">
          <a:xfrm>
            <a:off x="4953000" y="3290888"/>
            <a:ext cx="2441575"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800" b="1">
                <a:latin typeface="Arial" pitchFamily="34" charset="0"/>
              </a:rPr>
              <a:t>Start access for D2</a:t>
            </a:r>
          </a:p>
        </p:txBody>
      </p:sp>
      <p:sp>
        <p:nvSpPr>
          <p:cNvPr id="231435" name="Line 11"/>
          <p:cNvSpPr>
            <a:spLocks noChangeShapeType="1"/>
          </p:cNvSpPr>
          <p:nvPr/>
        </p:nvSpPr>
        <p:spPr bwMode="auto">
          <a:xfrm flipV="1">
            <a:off x="4953000" y="2797175"/>
            <a:ext cx="0" cy="6858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1436" name="Line 12"/>
          <p:cNvSpPr>
            <a:spLocks noChangeShapeType="1"/>
          </p:cNvSpPr>
          <p:nvPr/>
        </p:nvSpPr>
        <p:spPr bwMode="auto">
          <a:xfrm flipV="1">
            <a:off x="1485900" y="1752600"/>
            <a:ext cx="0" cy="609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1437" name="Line 13"/>
          <p:cNvSpPr>
            <a:spLocks noChangeShapeType="1"/>
          </p:cNvSpPr>
          <p:nvPr/>
        </p:nvSpPr>
        <p:spPr bwMode="auto">
          <a:xfrm flipV="1">
            <a:off x="4953000" y="1752600"/>
            <a:ext cx="0" cy="609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1438" name="Line 14"/>
          <p:cNvSpPr>
            <a:spLocks noChangeShapeType="1"/>
          </p:cNvSpPr>
          <p:nvPr/>
        </p:nvSpPr>
        <p:spPr bwMode="auto">
          <a:xfrm>
            <a:off x="1485900" y="1768475"/>
            <a:ext cx="1485900" cy="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1439" name="Line 15"/>
          <p:cNvSpPr>
            <a:spLocks noChangeShapeType="1"/>
          </p:cNvSpPr>
          <p:nvPr/>
        </p:nvSpPr>
        <p:spPr bwMode="auto">
          <a:xfrm>
            <a:off x="4210050" y="1768475"/>
            <a:ext cx="7429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1440" name="Text Box 16"/>
          <p:cNvSpPr txBox="1">
            <a:spLocks noChangeArrowheads="1"/>
          </p:cNvSpPr>
          <p:nvPr/>
        </p:nvSpPr>
        <p:spPr bwMode="auto">
          <a:xfrm>
            <a:off x="2971800" y="1600200"/>
            <a:ext cx="13017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b="1">
                <a:latin typeface="Arial" pitchFamily="34" charset="0"/>
              </a:rPr>
              <a:t>Cycle time</a:t>
            </a:r>
          </a:p>
        </p:txBody>
      </p:sp>
      <p:sp>
        <p:nvSpPr>
          <p:cNvPr id="231441" name="Line 17"/>
          <p:cNvSpPr>
            <a:spLocks noChangeShapeType="1"/>
          </p:cNvSpPr>
          <p:nvPr/>
        </p:nvSpPr>
        <p:spPr bwMode="auto">
          <a:xfrm flipV="1">
            <a:off x="2559050" y="2133600"/>
            <a:ext cx="0" cy="228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1442" name="Line 18"/>
          <p:cNvSpPr>
            <a:spLocks noChangeShapeType="1"/>
          </p:cNvSpPr>
          <p:nvPr/>
        </p:nvSpPr>
        <p:spPr bwMode="auto">
          <a:xfrm>
            <a:off x="1485900" y="2209800"/>
            <a:ext cx="107315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1443" name="Text Box 19"/>
          <p:cNvSpPr txBox="1">
            <a:spLocks noChangeArrowheads="1"/>
          </p:cNvSpPr>
          <p:nvPr/>
        </p:nvSpPr>
        <p:spPr bwMode="auto">
          <a:xfrm>
            <a:off x="1550988" y="1889125"/>
            <a:ext cx="148431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b="1">
                <a:latin typeface="Arial" pitchFamily="34" charset="0"/>
              </a:rPr>
              <a:t>Access time</a:t>
            </a:r>
          </a:p>
        </p:txBody>
      </p:sp>
      <p:sp>
        <p:nvSpPr>
          <p:cNvPr id="231444" name="Rectangle 20"/>
          <p:cNvSpPr>
            <a:spLocks noChangeArrowheads="1"/>
          </p:cNvSpPr>
          <p:nvPr/>
        </p:nvSpPr>
        <p:spPr bwMode="auto">
          <a:xfrm>
            <a:off x="1485900" y="4191000"/>
            <a:ext cx="3467100" cy="2286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45" name="Rectangle 21" descr="50%"/>
          <p:cNvSpPr>
            <a:spLocks noChangeArrowheads="1"/>
          </p:cNvSpPr>
          <p:nvPr/>
        </p:nvSpPr>
        <p:spPr bwMode="auto">
          <a:xfrm>
            <a:off x="1485900" y="4191000"/>
            <a:ext cx="1073150" cy="228600"/>
          </a:xfrm>
          <a:prstGeom prst="rect">
            <a:avLst/>
          </a:prstGeom>
          <a:pattFill prst="pct50">
            <a:fgClr>
              <a:srgbClr val="000000"/>
            </a:fgClr>
            <a:bgClr>
              <a:schemeClr val="bg1"/>
            </a:bgClr>
          </a:patt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grpSp>
        <p:nvGrpSpPr>
          <p:cNvPr id="231446" name="Group 22"/>
          <p:cNvGrpSpPr>
            <a:grpSpLocks/>
          </p:cNvGrpSpPr>
          <p:nvPr/>
        </p:nvGrpSpPr>
        <p:grpSpPr bwMode="auto">
          <a:xfrm>
            <a:off x="1506538" y="4572000"/>
            <a:ext cx="3467100" cy="228600"/>
            <a:chOff x="1612" y="2880"/>
            <a:chExt cx="2184" cy="144"/>
          </a:xfrm>
        </p:grpSpPr>
        <p:sp>
          <p:nvSpPr>
            <p:cNvPr id="231447" name="Rectangle 23"/>
            <p:cNvSpPr>
              <a:spLocks noChangeArrowheads="1"/>
            </p:cNvSpPr>
            <p:nvPr/>
          </p:nvSpPr>
          <p:spPr bwMode="auto">
            <a:xfrm>
              <a:off x="1612" y="2880"/>
              <a:ext cx="2184" cy="144"/>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48" name="Rectangle 24" descr="50%"/>
            <p:cNvSpPr>
              <a:spLocks noChangeArrowheads="1"/>
            </p:cNvSpPr>
            <p:nvPr/>
          </p:nvSpPr>
          <p:spPr bwMode="auto">
            <a:xfrm>
              <a:off x="1612" y="2880"/>
              <a:ext cx="676" cy="144"/>
            </a:xfrm>
            <a:prstGeom prst="rect">
              <a:avLst/>
            </a:prstGeom>
            <a:pattFill prst="pct50">
              <a:fgClr>
                <a:srgbClr val="000000"/>
              </a:fgClr>
              <a:bgClr>
                <a:schemeClr val="bg1"/>
              </a:bgClr>
            </a:patt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grpSp>
      <p:sp>
        <p:nvSpPr>
          <p:cNvPr id="231449" name="Rectangle 25"/>
          <p:cNvSpPr>
            <a:spLocks noChangeArrowheads="1"/>
          </p:cNvSpPr>
          <p:nvPr/>
        </p:nvSpPr>
        <p:spPr bwMode="auto">
          <a:xfrm>
            <a:off x="1506538" y="4953000"/>
            <a:ext cx="3467100" cy="2286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50" name="Rectangle 26" descr="50%"/>
          <p:cNvSpPr>
            <a:spLocks noChangeArrowheads="1"/>
          </p:cNvSpPr>
          <p:nvPr/>
        </p:nvSpPr>
        <p:spPr bwMode="auto">
          <a:xfrm>
            <a:off x="1506538" y="4953000"/>
            <a:ext cx="1073150" cy="228600"/>
          </a:xfrm>
          <a:prstGeom prst="rect">
            <a:avLst/>
          </a:prstGeom>
          <a:pattFill prst="pct50">
            <a:fgClr>
              <a:srgbClr val="000000"/>
            </a:fgClr>
            <a:bgClr>
              <a:schemeClr val="bg1"/>
            </a:bgClr>
          </a:patt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51" name="Rectangle 27"/>
          <p:cNvSpPr>
            <a:spLocks noChangeArrowheads="1"/>
          </p:cNvSpPr>
          <p:nvPr/>
        </p:nvSpPr>
        <p:spPr bwMode="auto">
          <a:xfrm>
            <a:off x="1527175" y="5334000"/>
            <a:ext cx="3467100" cy="2286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52" name="Rectangle 28" descr="50%"/>
          <p:cNvSpPr>
            <a:spLocks noChangeArrowheads="1"/>
          </p:cNvSpPr>
          <p:nvPr/>
        </p:nvSpPr>
        <p:spPr bwMode="auto">
          <a:xfrm>
            <a:off x="1547813" y="5334000"/>
            <a:ext cx="1073150" cy="228600"/>
          </a:xfrm>
          <a:prstGeom prst="rect">
            <a:avLst/>
          </a:prstGeom>
          <a:pattFill prst="pct50">
            <a:fgClr>
              <a:srgbClr val="000000"/>
            </a:fgClr>
            <a:bgClr>
              <a:schemeClr val="bg1"/>
            </a:bgClr>
          </a:patt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53" name="Line 29"/>
          <p:cNvSpPr>
            <a:spLocks noChangeShapeType="1"/>
          </p:cNvSpPr>
          <p:nvPr/>
        </p:nvSpPr>
        <p:spPr bwMode="auto">
          <a:xfrm flipV="1">
            <a:off x="1630363" y="5583238"/>
            <a:ext cx="0" cy="4572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1454" name="Rectangle 30"/>
          <p:cNvSpPr>
            <a:spLocks noChangeArrowheads="1"/>
          </p:cNvSpPr>
          <p:nvPr/>
        </p:nvSpPr>
        <p:spPr bwMode="auto">
          <a:xfrm>
            <a:off x="5097463" y="5715000"/>
            <a:ext cx="3467100" cy="2286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55" name="Rectangle 31" descr="50%"/>
          <p:cNvSpPr>
            <a:spLocks noChangeArrowheads="1"/>
          </p:cNvSpPr>
          <p:nvPr/>
        </p:nvSpPr>
        <p:spPr bwMode="auto">
          <a:xfrm>
            <a:off x="5097463" y="5715000"/>
            <a:ext cx="1073150" cy="228600"/>
          </a:xfrm>
          <a:prstGeom prst="rect">
            <a:avLst/>
          </a:prstGeom>
          <a:pattFill prst="pct50">
            <a:fgClr>
              <a:srgbClr val="000000"/>
            </a:fgClr>
            <a:bgClr>
              <a:schemeClr val="bg1"/>
            </a:bgClr>
          </a:patt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56" name="Line 32"/>
          <p:cNvSpPr>
            <a:spLocks noChangeShapeType="1"/>
          </p:cNvSpPr>
          <p:nvPr/>
        </p:nvSpPr>
        <p:spPr bwMode="auto">
          <a:xfrm flipV="1">
            <a:off x="5097463" y="5943600"/>
            <a:ext cx="0" cy="4572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1457" name="Text Box 33"/>
          <p:cNvSpPr txBox="1">
            <a:spLocks noChangeArrowheads="1"/>
          </p:cNvSpPr>
          <p:nvPr/>
        </p:nvSpPr>
        <p:spPr bwMode="auto">
          <a:xfrm>
            <a:off x="5097463" y="6019800"/>
            <a:ext cx="1436687"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b="1">
                <a:latin typeface="Arial" pitchFamily="34" charset="0"/>
              </a:rPr>
              <a:t>Access</a:t>
            </a:r>
            <a:br>
              <a:rPr lang="en-US" altLang="zh-TW" sz="1600" b="1">
                <a:latin typeface="Arial" pitchFamily="34" charset="0"/>
              </a:rPr>
            </a:br>
            <a:r>
              <a:rPr lang="en-US" altLang="zh-TW" sz="1600" b="1">
                <a:latin typeface="Arial" pitchFamily="34" charset="0"/>
              </a:rPr>
              <a:t>Bank 0 again</a:t>
            </a:r>
          </a:p>
        </p:txBody>
      </p:sp>
      <p:sp>
        <p:nvSpPr>
          <p:cNvPr id="231458" name="Text Box 34"/>
          <p:cNvSpPr txBox="1">
            <a:spLocks noChangeArrowheads="1"/>
          </p:cNvSpPr>
          <p:nvPr/>
        </p:nvSpPr>
        <p:spPr bwMode="auto">
          <a:xfrm>
            <a:off x="330200" y="5702300"/>
            <a:ext cx="141605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b="1">
                <a:latin typeface="Arial" pitchFamily="34" charset="0"/>
              </a:rPr>
              <a:t>Access</a:t>
            </a:r>
            <a:br>
              <a:rPr lang="en-US" altLang="zh-TW" sz="1600" b="1">
                <a:latin typeface="Arial" pitchFamily="34" charset="0"/>
              </a:rPr>
            </a:br>
            <a:r>
              <a:rPr lang="en-US" altLang="zh-TW" sz="1600" b="1">
                <a:latin typeface="Arial" pitchFamily="34" charset="0"/>
              </a:rPr>
              <a:t>Bank 0,1,2, 3</a:t>
            </a:r>
          </a:p>
        </p:txBody>
      </p:sp>
      <p:sp>
        <p:nvSpPr>
          <p:cNvPr id="231459" name="Rectangle 35"/>
          <p:cNvSpPr>
            <a:spLocks noGrp="1" noChangeArrowheads="1"/>
          </p:cNvSpPr>
          <p:nvPr>
            <p:ph type="title" idx="4294967295"/>
          </p:nvPr>
        </p:nvSpPr>
        <p:spPr/>
        <p:txBody>
          <a:bodyPr/>
          <a:lstStyle/>
          <a:p>
            <a:r>
              <a:rPr lang="en-US" altLang="zh-TW" dirty="0">
                <a:solidFill>
                  <a:srgbClr val="FFFFFF"/>
                </a:solidFill>
              </a:rPr>
              <a:t>Interleaving for Bandwidth</a:t>
            </a:r>
          </a:p>
        </p:txBody>
      </p:sp>
      <p:sp>
        <p:nvSpPr>
          <p:cNvPr id="231460" name="Rectangle 36"/>
          <p:cNvSpPr>
            <a:spLocks noGrp="1" noChangeArrowheads="1"/>
          </p:cNvSpPr>
          <p:nvPr>
            <p:ph type="body" idx="4294967295"/>
          </p:nvPr>
        </p:nvSpPr>
        <p:spPr>
          <a:xfrm>
            <a:off x="742950" y="1216025"/>
            <a:ext cx="8420100" cy="5080000"/>
          </a:xfrm>
        </p:spPr>
        <p:txBody>
          <a:bodyPr/>
          <a:lstStyle/>
          <a:p>
            <a:r>
              <a:rPr lang="en-US" altLang="zh-TW"/>
              <a:t>Access pattern without interleaving:</a:t>
            </a:r>
            <a:br>
              <a:rPr lang="en-US" altLang="zh-TW"/>
            </a:br>
            <a:br>
              <a:rPr lang="en-US" altLang="zh-TW"/>
            </a:br>
            <a:br>
              <a:rPr lang="en-US" altLang="zh-TW"/>
            </a:br>
            <a:br>
              <a:rPr lang="en-US" altLang="zh-TW"/>
            </a:br>
            <a:br>
              <a:rPr lang="en-US" altLang="zh-TW"/>
            </a:br>
            <a:br>
              <a:rPr lang="en-US" altLang="zh-TW"/>
            </a:br>
            <a:endParaRPr lang="en-US" altLang="zh-TW"/>
          </a:p>
          <a:p>
            <a:pPr>
              <a:spcBef>
                <a:spcPct val="0"/>
              </a:spcBef>
            </a:pPr>
            <a:r>
              <a:rPr lang="en-US" altLang="zh-TW"/>
              <a:t>Access pattern with interleaving</a:t>
            </a:r>
          </a:p>
        </p:txBody>
      </p:sp>
      <p:sp>
        <p:nvSpPr>
          <p:cNvPr id="231461" name="Rectangle 37"/>
          <p:cNvSpPr>
            <a:spLocks noChangeArrowheads="1"/>
          </p:cNvSpPr>
          <p:nvPr/>
        </p:nvSpPr>
        <p:spPr bwMode="auto">
          <a:xfrm>
            <a:off x="2555875" y="4191000"/>
            <a:ext cx="574675" cy="23336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62" name="Rectangle 38"/>
          <p:cNvSpPr>
            <a:spLocks noChangeArrowheads="1"/>
          </p:cNvSpPr>
          <p:nvPr/>
        </p:nvSpPr>
        <p:spPr bwMode="auto">
          <a:xfrm>
            <a:off x="3009900" y="5762625"/>
            <a:ext cx="147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b="1">
                <a:latin typeface="Arial" pitchFamily="34" charset="0"/>
              </a:rPr>
              <a:t>Transfer time</a:t>
            </a:r>
          </a:p>
        </p:txBody>
      </p:sp>
      <p:sp>
        <p:nvSpPr>
          <p:cNvPr id="231463" name="Line 39"/>
          <p:cNvSpPr>
            <a:spLocks noChangeShapeType="1"/>
          </p:cNvSpPr>
          <p:nvPr/>
        </p:nvSpPr>
        <p:spPr bwMode="auto">
          <a:xfrm>
            <a:off x="2595563" y="3886200"/>
            <a:ext cx="0" cy="2698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31464" name="Rectangle 40"/>
          <p:cNvSpPr>
            <a:spLocks noChangeArrowheads="1"/>
          </p:cNvSpPr>
          <p:nvPr/>
        </p:nvSpPr>
        <p:spPr bwMode="auto">
          <a:xfrm>
            <a:off x="2708275" y="3838575"/>
            <a:ext cx="1222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b="1">
                <a:latin typeface="Arial" pitchFamily="34" charset="0"/>
              </a:rPr>
              <a:t>Data ready</a:t>
            </a:r>
          </a:p>
        </p:txBody>
      </p:sp>
      <p:sp>
        <p:nvSpPr>
          <p:cNvPr id="231465" name="Rectangle 41"/>
          <p:cNvSpPr>
            <a:spLocks noChangeArrowheads="1"/>
          </p:cNvSpPr>
          <p:nvPr/>
        </p:nvSpPr>
        <p:spPr bwMode="auto">
          <a:xfrm>
            <a:off x="2581275" y="4576763"/>
            <a:ext cx="1281113" cy="21748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66" name="Rectangle 42"/>
          <p:cNvSpPr>
            <a:spLocks noChangeArrowheads="1"/>
          </p:cNvSpPr>
          <p:nvPr/>
        </p:nvSpPr>
        <p:spPr bwMode="auto">
          <a:xfrm>
            <a:off x="2582863" y="4940300"/>
            <a:ext cx="1946275" cy="25082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67" name="Rectangle 43"/>
          <p:cNvSpPr>
            <a:spLocks noChangeArrowheads="1"/>
          </p:cNvSpPr>
          <p:nvPr/>
        </p:nvSpPr>
        <p:spPr bwMode="auto">
          <a:xfrm>
            <a:off x="2632075" y="5319713"/>
            <a:ext cx="2354263" cy="24447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231468" name="Rectangle 44"/>
          <p:cNvSpPr>
            <a:spLocks noChangeArrowheads="1"/>
          </p:cNvSpPr>
          <p:nvPr/>
        </p:nvSpPr>
        <p:spPr bwMode="auto">
          <a:xfrm>
            <a:off x="2581275" y="2374900"/>
            <a:ext cx="574675" cy="23336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Tree>
    <p:extLst>
      <p:ext uri="{BB962C8B-B14F-4D97-AF65-F5344CB8AC3E}">
        <p14:creationId xmlns:p14="http://schemas.microsoft.com/office/powerpoint/2010/main" val="2909007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42950" y="173038"/>
            <a:ext cx="8420100" cy="901700"/>
          </a:xfrm>
        </p:spPr>
        <p:txBody>
          <a:bodyPr/>
          <a:lstStyle/>
          <a:p>
            <a:r>
              <a:rPr lang="en-US" altLang="zh-TW"/>
              <a:t>Miss Penalty for Different Memory Organizations</a:t>
            </a:r>
          </a:p>
        </p:txBody>
      </p:sp>
      <p:sp>
        <p:nvSpPr>
          <p:cNvPr id="47107" name="Rectangle 3"/>
          <p:cNvSpPr>
            <a:spLocks noGrp="1" noChangeArrowheads="1"/>
          </p:cNvSpPr>
          <p:nvPr>
            <p:ph type="body" idx="1"/>
          </p:nvPr>
        </p:nvSpPr>
        <p:spPr>
          <a:xfrm>
            <a:off x="660400" y="1190625"/>
            <a:ext cx="8836025" cy="5080000"/>
          </a:xfrm>
          <a:noFill/>
        </p:spPr>
        <p:txBody>
          <a:bodyPr/>
          <a:lstStyle/>
          <a:p>
            <a:pPr>
              <a:lnSpc>
                <a:spcPct val="80000"/>
              </a:lnSpc>
              <a:buFont typeface="Wingdings" pitchFamily="2" charset="2"/>
              <a:buNone/>
            </a:pPr>
            <a:r>
              <a:rPr lang="en-US" altLang="zh-TW" dirty="0"/>
              <a:t>Assume</a:t>
            </a:r>
          </a:p>
          <a:p>
            <a:pPr>
              <a:lnSpc>
                <a:spcPct val="80000"/>
              </a:lnSpc>
            </a:pPr>
            <a:r>
              <a:rPr lang="en-US" altLang="zh-TW" dirty="0"/>
              <a:t>1 memory bus clock to send the address</a:t>
            </a:r>
          </a:p>
          <a:p>
            <a:pPr>
              <a:lnSpc>
                <a:spcPct val="80000"/>
              </a:lnSpc>
            </a:pPr>
            <a:r>
              <a:rPr lang="en-US" altLang="zh-TW" dirty="0"/>
              <a:t>15 memory bus clocks for each DRAM access</a:t>
            </a:r>
            <a:r>
              <a:rPr lang="zh-TW" altLang="en-US" dirty="0"/>
              <a:t> </a:t>
            </a:r>
            <a:r>
              <a:rPr lang="en-US" altLang="zh-TW" dirty="0"/>
              <a:t>initiated (cycle time) </a:t>
            </a:r>
          </a:p>
          <a:p>
            <a:pPr>
              <a:lnSpc>
                <a:spcPct val="80000"/>
              </a:lnSpc>
            </a:pPr>
            <a:r>
              <a:rPr lang="en-US" altLang="zh-TW" dirty="0"/>
              <a:t>1 memory bus clock to send a word of data</a:t>
            </a:r>
          </a:p>
          <a:p>
            <a:pPr>
              <a:lnSpc>
                <a:spcPct val="80000"/>
              </a:lnSpc>
            </a:pPr>
            <a:r>
              <a:rPr lang="en-US" altLang="zh-TW" dirty="0"/>
              <a:t>A cache block =  4  words</a:t>
            </a:r>
          </a:p>
          <a:p>
            <a:pPr>
              <a:lnSpc>
                <a:spcPct val="80000"/>
              </a:lnSpc>
            </a:pPr>
            <a:r>
              <a:rPr lang="en-US" altLang="zh-TW" dirty="0"/>
              <a:t>Three memory organizations :</a:t>
            </a:r>
          </a:p>
          <a:p>
            <a:pPr lvl="1">
              <a:lnSpc>
                <a:spcPct val="80000"/>
              </a:lnSpc>
            </a:pPr>
            <a:r>
              <a:rPr lang="en-US" altLang="zh-TW" sz="2400" dirty="0"/>
              <a:t>A </a:t>
            </a:r>
            <a:r>
              <a:rPr lang="en-US" altLang="zh-TW" sz="2400" dirty="0">
                <a:solidFill>
                  <a:schemeClr val="accent2"/>
                </a:solidFill>
              </a:rPr>
              <a:t>one-word-wide bank</a:t>
            </a:r>
            <a:r>
              <a:rPr lang="en-US" altLang="zh-TW" sz="2400" dirty="0"/>
              <a:t> of DRAMs</a:t>
            </a:r>
          </a:p>
          <a:p>
            <a:pPr lvl="1">
              <a:lnSpc>
                <a:spcPct val="80000"/>
              </a:lnSpc>
            </a:pPr>
            <a:r>
              <a:rPr lang="en-US" altLang="zh-TW" sz="2400" dirty="0"/>
              <a:t>Miss penalty = </a:t>
            </a:r>
            <a:r>
              <a:rPr lang="en-US" altLang="zh-TW" sz="2400" dirty="0">
                <a:solidFill>
                  <a:schemeClr val="folHlink"/>
                </a:solidFill>
              </a:rPr>
              <a:t>1 + 4 x 15 + </a:t>
            </a:r>
            <a:r>
              <a:rPr lang="en-US" altLang="zh-TW" sz="2400" u="sng" dirty="0">
                <a:solidFill>
                  <a:schemeClr val="folHlink"/>
                </a:solidFill>
              </a:rPr>
              <a:t>4 x 1</a:t>
            </a:r>
            <a:r>
              <a:rPr lang="en-US" altLang="zh-TW" sz="2400" u="sng" dirty="0"/>
              <a:t> </a:t>
            </a:r>
            <a:r>
              <a:rPr lang="en-US" altLang="zh-TW" sz="2400" dirty="0"/>
              <a:t>= 65</a:t>
            </a:r>
          </a:p>
          <a:p>
            <a:pPr lvl="1">
              <a:lnSpc>
                <a:spcPct val="80000"/>
              </a:lnSpc>
            </a:pPr>
            <a:endParaRPr lang="en-US" altLang="zh-TW" sz="2400" dirty="0"/>
          </a:p>
          <a:p>
            <a:pPr lvl="1">
              <a:lnSpc>
                <a:spcPct val="80000"/>
              </a:lnSpc>
            </a:pPr>
            <a:r>
              <a:rPr lang="en-US" altLang="zh-TW" sz="2400" dirty="0"/>
              <a:t>A </a:t>
            </a:r>
            <a:r>
              <a:rPr lang="en-US" altLang="zh-TW" sz="2400" dirty="0">
                <a:solidFill>
                  <a:schemeClr val="accent2"/>
                </a:solidFill>
              </a:rPr>
              <a:t>four-word-wide bank</a:t>
            </a:r>
            <a:r>
              <a:rPr lang="en-US" altLang="zh-TW" sz="2400" dirty="0"/>
              <a:t> of DRAMs</a:t>
            </a:r>
          </a:p>
          <a:p>
            <a:pPr lvl="1">
              <a:lnSpc>
                <a:spcPct val="80000"/>
              </a:lnSpc>
            </a:pPr>
            <a:r>
              <a:rPr lang="en-US" altLang="zh-TW" sz="2400" dirty="0"/>
              <a:t>Miss penalty = </a:t>
            </a:r>
            <a:r>
              <a:rPr lang="en-US" altLang="zh-TW" sz="2400" dirty="0">
                <a:solidFill>
                  <a:schemeClr val="folHlink"/>
                </a:solidFill>
              </a:rPr>
              <a:t>1 + 15 + </a:t>
            </a:r>
            <a:r>
              <a:rPr lang="en-US" altLang="zh-TW" sz="2400" u="sng" dirty="0">
                <a:solidFill>
                  <a:schemeClr val="folHlink"/>
                </a:solidFill>
              </a:rPr>
              <a:t>1</a:t>
            </a:r>
            <a:r>
              <a:rPr lang="en-US" altLang="zh-TW" sz="2400" dirty="0"/>
              <a:t> = 17</a:t>
            </a:r>
          </a:p>
          <a:p>
            <a:pPr lvl="1">
              <a:lnSpc>
                <a:spcPct val="80000"/>
              </a:lnSpc>
            </a:pPr>
            <a:endParaRPr lang="en-US" altLang="zh-TW" sz="2400" dirty="0"/>
          </a:p>
          <a:p>
            <a:pPr lvl="1">
              <a:lnSpc>
                <a:spcPct val="80000"/>
              </a:lnSpc>
            </a:pPr>
            <a:r>
              <a:rPr lang="en-US" altLang="zh-TW" sz="2400" dirty="0"/>
              <a:t>A </a:t>
            </a:r>
            <a:r>
              <a:rPr lang="en-US" altLang="zh-TW" sz="2400" dirty="0">
                <a:solidFill>
                  <a:schemeClr val="accent2"/>
                </a:solidFill>
              </a:rPr>
              <a:t>four-bank, one-word-wide bus</a:t>
            </a:r>
            <a:r>
              <a:rPr lang="en-US" altLang="zh-TW" sz="2400" dirty="0"/>
              <a:t> of DRAMs</a:t>
            </a:r>
          </a:p>
          <a:p>
            <a:pPr lvl="1">
              <a:lnSpc>
                <a:spcPct val="80000"/>
              </a:lnSpc>
            </a:pPr>
            <a:r>
              <a:rPr lang="en-US" altLang="zh-TW" sz="2400" dirty="0"/>
              <a:t>Miss penalty = </a:t>
            </a:r>
            <a:r>
              <a:rPr lang="en-US" altLang="zh-TW" sz="2400" dirty="0">
                <a:solidFill>
                  <a:schemeClr val="folHlink"/>
                </a:solidFill>
              </a:rPr>
              <a:t>1 + 1 x 15 + </a:t>
            </a:r>
            <a:r>
              <a:rPr lang="en-US" altLang="zh-TW" sz="2400" u="sng" dirty="0">
                <a:solidFill>
                  <a:schemeClr val="folHlink"/>
                </a:solidFill>
              </a:rPr>
              <a:t>4 x 1</a:t>
            </a:r>
            <a:r>
              <a:rPr lang="en-US" altLang="zh-TW" sz="2400" u="sng" dirty="0"/>
              <a:t> </a:t>
            </a:r>
            <a:r>
              <a:rPr lang="en-US" altLang="zh-TW" sz="2400" dirty="0"/>
              <a:t>= 20</a:t>
            </a:r>
          </a:p>
          <a:p>
            <a:pPr lvl="1">
              <a:lnSpc>
                <a:spcPct val="80000"/>
              </a:lnSpc>
            </a:pPr>
            <a:endParaRPr lang="en-US" altLang="zh-TW" sz="2400" dirty="0"/>
          </a:p>
        </p:txBody>
      </p:sp>
      <p:sp>
        <p:nvSpPr>
          <p:cNvPr id="47108" name="投影片編號版面配置區 1"/>
          <p:cNvSpPr>
            <a:spLocks noGrp="1"/>
          </p:cNvSpPr>
          <p:nvPr>
            <p:ph type="sldNum" sz="quarter" idx="12"/>
          </p:nvPr>
        </p:nvSpPr>
        <p:spPr>
          <a:noFill/>
          <a:ln>
            <a:miter lim="800000"/>
            <a:headEnd/>
            <a:tailEnd/>
          </a:ln>
        </p:spPr>
        <p:txBody>
          <a:bodyPr/>
          <a:lstStyle/>
          <a:p>
            <a:pPr defTabSz="762000"/>
            <a:fld id="{895D2C50-1FFA-4460-849F-279B323F34B0}" type="slidenum">
              <a:rPr lang="zh-TW" altLang="en-US"/>
              <a:pPr defTabSz="762000"/>
              <a:t>43</a:t>
            </a:fld>
            <a:endParaRPr lang="en-US" altLang="zh-TW"/>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42950" y="173038"/>
            <a:ext cx="8420100" cy="901700"/>
          </a:xfrm>
        </p:spPr>
        <p:txBody>
          <a:bodyPr/>
          <a:lstStyle/>
          <a:p>
            <a:r>
              <a:rPr lang="en-US" altLang="zh-TW"/>
              <a:t>Access of DRAM</a:t>
            </a:r>
          </a:p>
        </p:txBody>
      </p:sp>
      <p:pic>
        <p:nvPicPr>
          <p:cNvPr id="48131" name="Picture 5" descr="39~Figure_B"/>
          <p:cNvPicPr>
            <a:picLocks noChangeAspect="1" noChangeArrowheads="1"/>
          </p:cNvPicPr>
          <p:nvPr/>
        </p:nvPicPr>
        <p:blipFill>
          <a:blip r:embed="rId2"/>
          <a:srcRect/>
          <a:stretch>
            <a:fillRect/>
          </a:stretch>
        </p:blipFill>
        <p:spPr bwMode="auto">
          <a:xfrm>
            <a:off x="0" y="1470818"/>
            <a:ext cx="14424025" cy="10428287"/>
          </a:xfrm>
          <a:prstGeom prst="rect">
            <a:avLst/>
          </a:prstGeom>
          <a:noFill/>
          <a:ln w="9525">
            <a:noFill/>
            <a:miter lim="800000"/>
            <a:headEnd/>
            <a:tailEnd/>
          </a:ln>
        </p:spPr>
      </p:pic>
      <p:sp>
        <p:nvSpPr>
          <p:cNvPr id="48132" name="Rectangle 6"/>
          <p:cNvSpPr>
            <a:spLocks noChangeArrowheads="1"/>
          </p:cNvSpPr>
          <p:nvPr/>
        </p:nvSpPr>
        <p:spPr bwMode="auto">
          <a:xfrm>
            <a:off x="1509713" y="4038600"/>
            <a:ext cx="139700" cy="122238"/>
          </a:xfrm>
          <a:prstGeom prst="rect">
            <a:avLst/>
          </a:prstGeom>
          <a:solidFill>
            <a:srgbClr val="FFFFFF"/>
          </a:solidFill>
          <a:ln w="38100">
            <a:solidFill>
              <a:srgbClr val="FFFFFF"/>
            </a:solidFill>
            <a:miter lim="800000"/>
            <a:headEnd/>
            <a:tailEnd/>
          </a:ln>
        </p:spPr>
        <p:txBody>
          <a:bodyPr wrap="none" anchor="ctr"/>
          <a:lstStyle/>
          <a:p>
            <a:endParaRPr lang="zh-TW" altLang="en-US"/>
          </a:p>
        </p:txBody>
      </p:sp>
      <p:sp>
        <p:nvSpPr>
          <p:cNvPr id="48133" name="Line 7"/>
          <p:cNvSpPr>
            <a:spLocks noChangeShapeType="1"/>
          </p:cNvSpPr>
          <p:nvPr/>
        </p:nvSpPr>
        <p:spPr bwMode="auto">
          <a:xfrm>
            <a:off x="1449388" y="3867150"/>
            <a:ext cx="100012" cy="0"/>
          </a:xfrm>
          <a:prstGeom prst="line">
            <a:avLst/>
          </a:prstGeom>
          <a:noFill/>
          <a:ln w="38100">
            <a:solidFill>
              <a:schemeClr val="tx1"/>
            </a:solidFill>
            <a:round/>
            <a:headEnd/>
            <a:tailEnd/>
          </a:ln>
        </p:spPr>
        <p:txBody>
          <a:bodyPr/>
          <a:lstStyle/>
          <a:p>
            <a:endParaRPr lang="zh-TW" altLang="en-US"/>
          </a:p>
        </p:txBody>
      </p:sp>
      <p:sp>
        <p:nvSpPr>
          <p:cNvPr id="48134" name="Text Box 11"/>
          <p:cNvSpPr txBox="1">
            <a:spLocks noChangeArrowheads="1"/>
          </p:cNvSpPr>
          <p:nvPr/>
        </p:nvSpPr>
        <p:spPr bwMode="auto">
          <a:xfrm>
            <a:off x="1084557" y="3519659"/>
            <a:ext cx="668828" cy="400110"/>
          </a:xfrm>
          <a:prstGeom prst="rect">
            <a:avLst/>
          </a:prstGeom>
          <a:solidFill>
            <a:srgbClr val="FFFFFF"/>
          </a:solidFill>
          <a:ln w="12700">
            <a:noFill/>
            <a:miter lim="800000"/>
            <a:headEnd/>
            <a:tailEnd/>
          </a:ln>
        </p:spPr>
        <p:txBody>
          <a:bodyPr wrap="square">
            <a:spAutoFit/>
          </a:bodyPr>
          <a:lstStyle/>
          <a:p>
            <a:r>
              <a:rPr lang="en-US" altLang="zh-TW" sz="2000" b="1" dirty="0"/>
              <a:t>21-0</a:t>
            </a:r>
          </a:p>
        </p:txBody>
      </p:sp>
      <p:sp>
        <p:nvSpPr>
          <p:cNvPr id="48135" name="Text Box 12"/>
          <p:cNvSpPr txBox="1">
            <a:spLocks noChangeArrowheads="1"/>
          </p:cNvSpPr>
          <p:nvPr/>
        </p:nvSpPr>
        <p:spPr bwMode="auto">
          <a:xfrm>
            <a:off x="6838950" y="2050639"/>
            <a:ext cx="1920875" cy="822325"/>
          </a:xfrm>
          <a:prstGeom prst="rect">
            <a:avLst/>
          </a:prstGeom>
          <a:solidFill>
            <a:srgbClr val="FFFFFF"/>
          </a:solidFill>
          <a:ln w="12700">
            <a:noFill/>
            <a:miter lim="800000"/>
            <a:headEnd/>
            <a:tailEnd/>
          </a:ln>
        </p:spPr>
        <p:txBody>
          <a:bodyPr>
            <a:spAutoFit/>
          </a:bodyPr>
          <a:lstStyle/>
          <a:p>
            <a:pPr algn="ctr"/>
            <a:r>
              <a:rPr lang="en-US" altLang="zh-TW" b="1" dirty="0"/>
              <a:t>2048 x 2048</a:t>
            </a:r>
          </a:p>
          <a:p>
            <a:pPr algn="ctr"/>
            <a:r>
              <a:rPr lang="en-US" altLang="zh-TW" b="1" dirty="0"/>
              <a:t>array</a:t>
            </a:r>
          </a:p>
        </p:txBody>
      </p:sp>
      <p:sp>
        <p:nvSpPr>
          <p:cNvPr id="48136" name="投影片編號版面配置區 1"/>
          <p:cNvSpPr>
            <a:spLocks noGrp="1"/>
          </p:cNvSpPr>
          <p:nvPr>
            <p:ph type="sldNum" sz="quarter" idx="12"/>
          </p:nvPr>
        </p:nvSpPr>
        <p:spPr>
          <a:noFill/>
          <a:ln>
            <a:miter lim="800000"/>
            <a:headEnd/>
            <a:tailEnd/>
          </a:ln>
        </p:spPr>
        <p:txBody>
          <a:bodyPr/>
          <a:lstStyle/>
          <a:p>
            <a:pPr defTabSz="762000"/>
            <a:fld id="{705EF4FB-5708-4E33-AC71-A85C0C2C4BC6}" type="slidenum">
              <a:rPr lang="zh-TW" altLang="en-US"/>
              <a:pPr defTabSz="762000"/>
              <a:t>44</a:t>
            </a:fld>
            <a:endParaRPr lang="en-US" altLang="zh-TW"/>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742950" y="180975"/>
            <a:ext cx="8420100" cy="901700"/>
          </a:xfrm>
        </p:spPr>
        <p:txBody>
          <a:bodyPr/>
          <a:lstStyle/>
          <a:p>
            <a:r>
              <a:rPr lang="en-US" altLang="zh-TW"/>
              <a:t>DRAM Generations</a:t>
            </a:r>
            <a:endParaRPr lang="en-AU" altLang="zh-TW">
              <a:ea typeface="新細明體" pitchFamily="18" charset="-120"/>
            </a:endParaRPr>
          </a:p>
        </p:txBody>
      </p:sp>
      <p:graphicFrame>
        <p:nvGraphicFramePr>
          <p:cNvPr id="1026" name="Object 3"/>
          <p:cNvGraphicFramePr>
            <a:graphicFrameLocks noChangeAspect="1"/>
          </p:cNvGraphicFramePr>
          <p:nvPr/>
        </p:nvGraphicFramePr>
        <p:xfrm>
          <a:off x="4094163" y="1487488"/>
          <a:ext cx="5691187" cy="4414837"/>
        </p:xfrm>
        <a:graphic>
          <a:graphicData uri="http://schemas.openxmlformats.org/presentationml/2006/ole">
            <mc:AlternateContent xmlns:mc="http://schemas.openxmlformats.org/markup-compatibility/2006">
              <mc:Choice xmlns:v="urn:schemas-microsoft-com:vml" Requires="v">
                <p:oleObj spid="_x0000_s1066" name="Chart" r:id="rId4" imgW="5372138" imgH="4419678" progId="MSGraph.Chart.8">
                  <p:embed followColorScheme="full"/>
                </p:oleObj>
              </mc:Choice>
              <mc:Fallback>
                <p:oleObj name="Chart" r:id="rId4" imgW="5372138" imgH="4419678"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4163" y="1487488"/>
                        <a:ext cx="5691187" cy="441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8425" name="Group 57"/>
          <p:cNvGraphicFramePr>
            <a:graphicFrameLocks noGrp="1"/>
          </p:cNvGraphicFramePr>
          <p:nvPr/>
        </p:nvGraphicFramePr>
        <p:xfrm>
          <a:off x="739775" y="1700213"/>
          <a:ext cx="3286125" cy="4064004"/>
        </p:xfrm>
        <a:graphic>
          <a:graphicData uri="http://schemas.openxmlformats.org/drawingml/2006/table">
            <a:tbl>
              <a:tblPr/>
              <a:tblGrid>
                <a:gridCol w="704850">
                  <a:extLst>
                    <a:ext uri="{9D8B030D-6E8A-4147-A177-3AD203B41FA5}">
                      <a16:colId xmlns:a16="http://schemas.microsoft.com/office/drawing/2014/main" val="20000"/>
                    </a:ext>
                  </a:extLst>
                </a:gridCol>
                <a:gridCol w="1246188">
                  <a:extLst>
                    <a:ext uri="{9D8B030D-6E8A-4147-A177-3AD203B41FA5}">
                      <a16:colId xmlns:a16="http://schemas.microsoft.com/office/drawing/2014/main" val="20001"/>
                    </a:ext>
                  </a:extLst>
                </a:gridCol>
                <a:gridCol w="1335087">
                  <a:extLst>
                    <a:ext uri="{9D8B030D-6E8A-4147-A177-3AD203B41FA5}">
                      <a16:colId xmlns:a16="http://schemas.microsoft.com/office/drawing/2014/main" val="20002"/>
                    </a:ext>
                  </a:extLst>
                </a:gridCol>
              </a:tblGrid>
              <a:tr h="3698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Year</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Capacity</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$/GB</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8300">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1980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64Kbit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$1500000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8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1983</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256Kbit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$500000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1985</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1Mbit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$200000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98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1989</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4Mbit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$50000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300">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1992</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16Mbit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$15000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98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1996</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64Mbit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$10000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98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1998</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128Mbit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$4000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98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2000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256Mbit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$1000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300">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2004</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512Mbit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$250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988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2007</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1Gbit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$50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1078" name="Text Box 58"/>
          <p:cNvSpPr txBox="1">
            <a:spLocks noChangeArrowheads="1"/>
          </p:cNvSpPr>
          <p:nvPr/>
        </p:nvSpPr>
        <p:spPr bwMode="auto">
          <a:xfrm>
            <a:off x="4579938" y="5773738"/>
            <a:ext cx="5181600" cy="714375"/>
          </a:xfrm>
          <a:prstGeom prst="rect">
            <a:avLst/>
          </a:prstGeom>
          <a:solidFill>
            <a:srgbClr val="FFFFFF"/>
          </a:solidFill>
          <a:ln w="12700">
            <a:solidFill>
              <a:srgbClr val="FFFFFF"/>
            </a:solidFill>
            <a:miter lim="800000"/>
            <a:headEnd/>
            <a:tailEnd/>
          </a:ln>
        </p:spPr>
        <p:txBody>
          <a:bodyPr wrap="none">
            <a:spAutoFit/>
          </a:bodyPr>
          <a:lstStyle/>
          <a:p>
            <a:r>
              <a:rPr lang="en-US" altLang="zh-TW" sz="2000" b="1">
                <a:latin typeface="Century Gothic" pitchFamily="34" charset="0"/>
              </a:rPr>
              <a:t>Trac:access time to a new row</a:t>
            </a:r>
          </a:p>
          <a:p>
            <a:r>
              <a:rPr lang="en-US" altLang="zh-TW" sz="2000" b="1">
                <a:latin typeface="Century Gothic" pitchFamily="34" charset="0"/>
              </a:rPr>
              <a:t>Tcac:column access time to existing row</a:t>
            </a:r>
          </a:p>
        </p:txBody>
      </p:sp>
      <p:sp>
        <p:nvSpPr>
          <p:cNvPr id="1079" name="投影片編號版面配置區 1"/>
          <p:cNvSpPr>
            <a:spLocks noGrp="1"/>
          </p:cNvSpPr>
          <p:nvPr>
            <p:ph type="sldNum" sz="quarter" idx="12"/>
          </p:nvPr>
        </p:nvSpPr>
        <p:spPr>
          <a:noFill/>
          <a:ln>
            <a:miter lim="800000"/>
            <a:headEnd/>
            <a:tailEnd/>
          </a:ln>
        </p:spPr>
        <p:txBody>
          <a:bodyPr/>
          <a:lstStyle/>
          <a:p>
            <a:pPr defTabSz="762000"/>
            <a:fld id="{645D7318-EAD6-4BF6-8C24-AD1D939CE095}" type="slidenum">
              <a:rPr lang="zh-TW" altLang="en-US"/>
              <a:pPr defTabSz="762000"/>
              <a:t>45</a:t>
            </a:fld>
            <a:endParaRPr lang="en-US" altLang="zh-TW"/>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42950" y="173038"/>
            <a:ext cx="8420100" cy="901700"/>
          </a:xfrm>
        </p:spPr>
        <p:txBody>
          <a:bodyPr/>
          <a:lstStyle/>
          <a:p>
            <a:r>
              <a:rPr lang="en-US" altLang="zh-TW" dirty="0">
                <a:solidFill>
                  <a:schemeClr val="bg2"/>
                </a:solidFill>
              </a:rPr>
              <a:t>DDR SDRAM</a:t>
            </a:r>
          </a:p>
        </p:txBody>
      </p:sp>
      <p:sp>
        <p:nvSpPr>
          <p:cNvPr id="49155" name="Rectangle 3"/>
          <p:cNvSpPr>
            <a:spLocks noGrp="1" noChangeArrowheads="1"/>
          </p:cNvSpPr>
          <p:nvPr>
            <p:ph type="body" idx="1"/>
          </p:nvPr>
        </p:nvSpPr>
        <p:spPr/>
        <p:txBody>
          <a:bodyPr/>
          <a:lstStyle/>
          <a:p>
            <a:pPr>
              <a:buFont typeface="Wingdings" pitchFamily="2" charset="2"/>
              <a:buNone/>
            </a:pPr>
            <a:r>
              <a:rPr lang="en-US" altLang="zh-TW"/>
              <a:t>Double Data Rate Synchronous DRAMs</a:t>
            </a:r>
          </a:p>
          <a:p>
            <a:r>
              <a:rPr lang="en-US" altLang="zh-TW"/>
              <a:t>Burst access from a sequential locations</a:t>
            </a:r>
          </a:p>
          <a:p>
            <a:r>
              <a:rPr lang="en-US" altLang="zh-TW"/>
              <a:t>Starting address, burst length</a:t>
            </a:r>
          </a:p>
          <a:p>
            <a:r>
              <a:rPr lang="en-US" altLang="zh-TW"/>
              <a:t>Data transferred under control of clock</a:t>
            </a:r>
          </a:p>
          <a:p>
            <a:pPr>
              <a:buFont typeface="Wingdings" pitchFamily="2" charset="2"/>
              <a:buNone/>
            </a:pPr>
            <a:r>
              <a:rPr lang="en-US" altLang="zh-TW"/>
              <a:t>     (300 MHz, 2004)</a:t>
            </a:r>
          </a:p>
          <a:p>
            <a:r>
              <a:rPr lang="en-US" altLang="zh-TW"/>
              <a:t>Clock is used to eliminate the need of synchronization and the need of supplying successive address</a:t>
            </a:r>
          </a:p>
          <a:p>
            <a:r>
              <a:rPr lang="en-US" altLang="zh-TW"/>
              <a:t>Data transfer on both leading an falling edge of clock</a:t>
            </a:r>
          </a:p>
        </p:txBody>
      </p:sp>
      <p:sp>
        <p:nvSpPr>
          <p:cNvPr id="49156" name="投影片編號版面配置區 1"/>
          <p:cNvSpPr>
            <a:spLocks noGrp="1"/>
          </p:cNvSpPr>
          <p:nvPr>
            <p:ph type="sldNum" sz="quarter" idx="12"/>
          </p:nvPr>
        </p:nvSpPr>
        <p:spPr>
          <a:noFill/>
          <a:ln>
            <a:miter lim="800000"/>
            <a:headEnd/>
            <a:tailEnd/>
          </a:ln>
        </p:spPr>
        <p:txBody>
          <a:bodyPr/>
          <a:lstStyle/>
          <a:p>
            <a:pPr defTabSz="762000"/>
            <a:fld id="{D35B1D68-3921-4F3C-9642-B899D0A90A64}" type="slidenum">
              <a:rPr lang="zh-TW" altLang="en-US"/>
              <a:pPr defTabSz="762000"/>
              <a:t>46</a:t>
            </a:fld>
            <a:endParaRPr lang="en-US" altLang="zh-TW"/>
          </a:p>
        </p:txBody>
      </p:sp>
    </p:spTree>
    <p:extLst>
      <p:ext uri="{BB962C8B-B14F-4D97-AF65-F5344CB8AC3E}">
        <p14:creationId xmlns:p14="http://schemas.microsoft.com/office/powerpoint/2010/main" val="263170552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7171" name="Rectangle 3"/>
          <p:cNvSpPr>
            <a:spLocks noGrp="1" noChangeArrowheads="1"/>
          </p:cNvSpPr>
          <p:nvPr>
            <p:ph type="body" idx="1"/>
          </p:nvPr>
        </p:nvSpPr>
        <p:spPr>
          <a:xfrm>
            <a:off x="742950" y="11096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t>Address sub-division</a:t>
            </a:r>
          </a:p>
          <a:p>
            <a:pPr lvl="1"/>
            <a:r>
              <a:rPr lang="en-US" altLang="zh-TW" sz="2000" dirty="0"/>
              <a:t>Cache hit and miss</a:t>
            </a:r>
          </a:p>
          <a:p>
            <a:pPr lvl="1"/>
            <a:r>
              <a:rPr lang="en-US" altLang="zh-TW" sz="2000" dirty="0"/>
              <a:t>Memory support</a:t>
            </a:r>
          </a:p>
          <a:p>
            <a:r>
              <a:rPr lang="en-US" altLang="zh-TW" sz="2000" dirty="0">
                <a:solidFill>
                  <a:schemeClr val="accent2"/>
                </a:solidFill>
              </a:rPr>
              <a:t>Measuring cache performance</a:t>
            </a:r>
          </a:p>
          <a:p>
            <a:r>
              <a:rPr lang="en-US" altLang="zh-TW" sz="2000" dirty="0"/>
              <a:t>Improving cache performance</a:t>
            </a:r>
          </a:p>
          <a:p>
            <a:pPr lvl="1"/>
            <a:r>
              <a:rPr lang="en-US" altLang="zh-TW" sz="2000" dirty="0"/>
              <a:t>Set associative cache</a:t>
            </a:r>
          </a:p>
          <a:p>
            <a:pPr lvl="1"/>
            <a:r>
              <a:rPr lang="en-US" altLang="zh-TW" sz="2000" dirty="0"/>
              <a:t>Multiple level cache</a:t>
            </a:r>
          </a:p>
          <a:p>
            <a:r>
              <a:rPr lang="en-US" altLang="zh-TW" sz="2000" dirty="0"/>
              <a:t>Virtual memory</a:t>
            </a:r>
          </a:p>
          <a:p>
            <a:pPr lvl="1"/>
            <a:r>
              <a:rPr lang="en-US" altLang="zh-TW" sz="2000" dirty="0"/>
              <a:t>Basics</a:t>
            </a:r>
          </a:p>
          <a:p>
            <a:pPr lvl="1"/>
            <a:r>
              <a:rPr lang="en-US" altLang="zh-TW" sz="2000" dirty="0"/>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t>TLB and cache</a:t>
            </a:r>
          </a:p>
          <a:p>
            <a:r>
              <a:rPr lang="en-US" altLang="zh-TW" sz="2000" dirty="0"/>
              <a:t>A common framework for memory hierarchy</a:t>
            </a:r>
          </a:p>
        </p:txBody>
      </p:sp>
      <p:sp>
        <p:nvSpPr>
          <p:cNvPr id="7172"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93D8D55D-0564-4E80-8BC4-0EEC22DC8EC2}" type="slidenum">
              <a:rPr kumimoji="0" lang="zh-TW" altLang="en-US" sz="1400" smtClean="0">
                <a:latin typeface="Arial" pitchFamily="34" charset="0"/>
              </a:rPr>
              <a:pPr/>
              <a:t>47</a:t>
            </a:fld>
            <a:endParaRPr kumimoji="0" lang="en-US" altLang="zh-TW" sz="1400">
              <a:latin typeface="Arial" pitchFamily="34" charset="0"/>
            </a:endParaRPr>
          </a:p>
        </p:txBody>
      </p:sp>
    </p:spTree>
    <p:extLst>
      <p:ext uri="{BB962C8B-B14F-4D97-AF65-F5344CB8AC3E}">
        <p14:creationId xmlns:p14="http://schemas.microsoft.com/office/powerpoint/2010/main" val="379041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742950" y="319088"/>
            <a:ext cx="8420100" cy="830262"/>
          </a:xfrm>
        </p:spPr>
        <p:txBody>
          <a:bodyPr/>
          <a:lstStyle/>
          <a:p>
            <a:r>
              <a:rPr lang="en-US" altLang="zh-TW"/>
              <a:t>Measuring Cache Performance</a:t>
            </a:r>
            <a:endParaRPr lang="en-AU" altLang="zh-TW">
              <a:ea typeface="新細明體" pitchFamily="18" charset="-120"/>
            </a:endParaRPr>
          </a:p>
        </p:txBody>
      </p:sp>
      <p:sp>
        <p:nvSpPr>
          <p:cNvPr id="2052" name="Rectangle 3"/>
          <p:cNvSpPr>
            <a:spLocks noGrp="1" noChangeArrowheads="1"/>
          </p:cNvSpPr>
          <p:nvPr>
            <p:ph type="body" idx="1"/>
          </p:nvPr>
        </p:nvSpPr>
        <p:spPr>
          <a:xfrm>
            <a:off x="742950" y="1231900"/>
            <a:ext cx="8420100" cy="2717800"/>
          </a:xfrm>
        </p:spPr>
        <p:txBody>
          <a:bodyPr/>
          <a:lstStyle/>
          <a:p>
            <a:pPr>
              <a:lnSpc>
                <a:spcPct val="80000"/>
              </a:lnSpc>
            </a:pPr>
            <a:r>
              <a:rPr lang="en-US" altLang="zh-TW" dirty="0"/>
              <a:t>Components of CPU time</a:t>
            </a:r>
          </a:p>
          <a:p>
            <a:pPr lvl="1">
              <a:lnSpc>
                <a:spcPct val="80000"/>
              </a:lnSpc>
            </a:pPr>
            <a:r>
              <a:rPr lang="en-US" altLang="zh-TW" dirty="0"/>
              <a:t>Program execution cycles</a:t>
            </a:r>
          </a:p>
          <a:p>
            <a:pPr lvl="2">
              <a:lnSpc>
                <a:spcPct val="80000"/>
              </a:lnSpc>
            </a:pPr>
            <a:r>
              <a:rPr lang="en-US" altLang="zh-TW" dirty="0"/>
              <a:t>Includes cache hit time</a:t>
            </a:r>
          </a:p>
          <a:p>
            <a:pPr lvl="1">
              <a:lnSpc>
                <a:spcPct val="80000"/>
              </a:lnSpc>
            </a:pPr>
            <a:r>
              <a:rPr lang="en-US" altLang="zh-TW" dirty="0"/>
              <a:t>Memory stall cycles</a:t>
            </a:r>
          </a:p>
          <a:p>
            <a:pPr lvl="2">
              <a:lnSpc>
                <a:spcPct val="80000"/>
              </a:lnSpc>
            </a:pPr>
            <a:r>
              <a:rPr lang="en-US" altLang="zh-TW" dirty="0"/>
              <a:t>Mainly from cache misses</a:t>
            </a:r>
          </a:p>
          <a:p>
            <a:pPr lvl="2">
              <a:lnSpc>
                <a:spcPct val="80000"/>
              </a:lnSpc>
            </a:pPr>
            <a:endParaRPr lang="en-US" altLang="zh-TW" dirty="0"/>
          </a:p>
          <a:p>
            <a:pPr>
              <a:lnSpc>
                <a:spcPct val="80000"/>
              </a:lnSpc>
            </a:pPr>
            <a:r>
              <a:rPr lang="en-US" altLang="zh-TW" dirty="0"/>
              <a:t>With simplifying assumptions:</a:t>
            </a:r>
            <a:endParaRPr lang="en-AU" altLang="zh-TW" dirty="0">
              <a:ea typeface="新細明體" pitchFamily="18" charset="-120"/>
            </a:endParaRPr>
          </a:p>
        </p:txBody>
      </p:sp>
      <mc:AlternateContent xmlns:mc="http://schemas.openxmlformats.org/markup-compatibility/2006">
        <mc:Choice xmlns:a14="http://schemas.microsoft.com/office/drawing/2010/main" Requires="a14">
          <p:sp>
            <p:nvSpPr>
              <p:cNvPr id="2050" name="Object 5"/>
              <p:cNvSpPr txBox="1"/>
              <p:nvPr/>
            </p:nvSpPr>
            <p:spPr bwMode="auto">
              <a:xfrm>
                <a:off x="1485900" y="3475616"/>
                <a:ext cx="6661150" cy="2184400"/>
              </a:xfrm>
              <a:prstGeom prst="rect">
                <a:avLst/>
              </a:prstGeom>
              <a:noFill/>
              <a:extLst/>
            </p:spPr>
            <p:txBody>
              <a:bodyPr>
                <a:normAutofit fontScale="92500"/>
              </a:bodyPr>
              <a:lstStyle/>
              <a:p>
                <a:pPr/>
                <a14:m>
                  <m:oMathPara xmlns:m="http://schemas.openxmlformats.org/officeDocument/2006/math">
                    <m:oMathParaPr>
                      <m:jc m:val="left"/>
                    </m:oMathParaPr>
                    <m:oMath xmlns:m="http://schemas.openxmlformats.org/officeDocument/2006/math">
                      <m:r>
                        <a:rPr lang="zh-TW" altLang="en-US" b="1" i="0">
                          <a:solidFill>
                            <a:srgbClr val="000000"/>
                          </a:solidFill>
                          <a:latin typeface="+mn-lt"/>
                        </a:rPr>
                        <m:t>𝐌𝐞𝐦𝐨𝐫𝐲</m:t>
                      </m:r>
                      <m:r>
                        <a:rPr lang="zh-TW" altLang="en-US" b="1" i="0">
                          <a:solidFill>
                            <a:srgbClr val="000000"/>
                          </a:solidFill>
                          <a:latin typeface="+mn-lt"/>
                        </a:rPr>
                        <m:t> </m:t>
                      </m:r>
                      <m:r>
                        <a:rPr lang="zh-TW" altLang="en-US" b="1" i="0">
                          <a:solidFill>
                            <a:srgbClr val="000000"/>
                          </a:solidFill>
                          <a:latin typeface="+mn-lt"/>
                        </a:rPr>
                        <m:t>𝐬𝐭𝐚𝐥𝐥</m:t>
                      </m:r>
                      <m:r>
                        <a:rPr lang="zh-TW" altLang="en-US" b="1" i="0">
                          <a:solidFill>
                            <a:srgbClr val="000000"/>
                          </a:solidFill>
                          <a:latin typeface="+mn-lt"/>
                        </a:rPr>
                        <m:t> </m:t>
                      </m:r>
                      <m:r>
                        <a:rPr lang="zh-TW" altLang="en-US" b="1" i="0">
                          <a:solidFill>
                            <a:srgbClr val="000000"/>
                          </a:solidFill>
                          <a:latin typeface="+mn-lt"/>
                        </a:rPr>
                        <m:t>𝐜𝐲𝐜𝐥𝐞𝐬</m:t>
                      </m:r>
                    </m:oMath>
                  </m:oMathPara>
                </a14:m>
                <a:endParaRPr lang="en-US" altLang="zh-TW" b="1" dirty="0">
                  <a:solidFill>
                    <a:srgbClr val="000000"/>
                  </a:solidFill>
                  <a:latin typeface="+mn-lt"/>
                </a:endParaRPr>
              </a:p>
              <a:p>
                <a:pPr/>
                <a:br>
                  <a:rPr lang="zh-TW" altLang="en-US" b="1" dirty="0">
                    <a:solidFill>
                      <a:srgbClr val="000000"/>
                    </a:solidFill>
                    <a:latin typeface="+mn-lt"/>
                  </a:rPr>
                </a:br>
                <a14:m>
                  <m:oMathPara xmlns:m="http://schemas.openxmlformats.org/officeDocument/2006/math">
                    <m:oMathParaPr>
                      <m:jc m:val="centerGroup"/>
                    </m:oMathParaPr>
                    <m:oMath xmlns:m="http://schemas.openxmlformats.org/officeDocument/2006/math">
                      <m:r>
                        <m:rPr>
                          <m:aln/>
                        </m:rPr>
                        <a:rPr lang="zh-TW" altLang="en-US" b="1" i="0">
                          <a:solidFill>
                            <a:srgbClr val="000000"/>
                          </a:solidFill>
                          <a:latin typeface="+mn-lt"/>
                        </a:rPr>
                        <m:t>=</m:t>
                      </m:r>
                      <m:f>
                        <m:fPr>
                          <m:ctrlPr>
                            <a:rPr lang="zh-TW" altLang="en-US" b="1">
                              <a:solidFill>
                                <a:srgbClr val="000000"/>
                              </a:solidFill>
                              <a:latin typeface="+mn-lt"/>
                            </a:rPr>
                          </m:ctrlPr>
                        </m:fPr>
                        <m:num>
                          <m:r>
                            <a:rPr lang="zh-TW" altLang="en-US" b="1" i="0">
                              <a:solidFill>
                                <a:srgbClr val="000000"/>
                              </a:solidFill>
                              <a:latin typeface="+mn-lt"/>
                            </a:rPr>
                            <m:t>𝐌𝐞𝐦𝐨𝐫𝐲</m:t>
                          </m:r>
                          <m:r>
                            <a:rPr lang="zh-TW" altLang="en-US" b="1" i="0">
                              <a:solidFill>
                                <a:srgbClr val="000000"/>
                              </a:solidFill>
                              <a:latin typeface="+mn-lt"/>
                            </a:rPr>
                            <m:t> </m:t>
                          </m:r>
                          <m:r>
                            <a:rPr lang="zh-TW" altLang="en-US" b="1" i="0">
                              <a:solidFill>
                                <a:srgbClr val="000000"/>
                              </a:solidFill>
                              <a:latin typeface="+mn-lt"/>
                            </a:rPr>
                            <m:t>𝐚𝐜𝐜𝐞𝐬𝐬𝐞𝐬</m:t>
                          </m:r>
                        </m:num>
                        <m:den>
                          <m:r>
                            <a:rPr lang="zh-TW" altLang="en-US" b="1" i="0">
                              <a:solidFill>
                                <a:srgbClr val="000000"/>
                              </a:solidFill>
                              <a:latin typeface="+mn-lt"/>
                            </a:rPr>
                            <m:t>𝐏𝐫𝐨𝐠𝐫𝐚𝐦</m:t>
                          </m:r>
                        </m:den>
                      </m:f>
                      <m:r>
                        <a:rPr lang="zh-TW" altLang="en-US" b="1" i="0">
                          <a:solidFill>
                            <a:srgbClr val="000000"/>
                          </a:solidFill>
                          <a:latin typeface="+mn-lt"/>
                        </a:rPr>
                        <m:t>×</m:t>
                      </m:r>
                      <m:r>
                        <a:rPr lang="zh-TW" altLang="en-US" b="1" i="0">
                          <a:solidFill>
                            <a:srgbClr val="000000"/>
                          </a:solidFill>
                          <a:latin typeface="+mn-lt"/>
                        </a:rPr>
                        <m:t>𝐌𝐢𝐬𝐬</m:t>
                      </m:r>
                      <m:r>
                        <a:rPr lang="zh-TW" altLang="en-US" b="1" i="0">
                          <a:solidFill>
                            <a:srgbClr val="000000"/>
                          </a:solidFill>
                          <a:latin typeface="+mn-lt"/>
                        </a:rPr>
                        <m:t> </m:t>
                      </m:r>
                      <m:r>
                        <a:rPr lang="zh-TW" altLang="en-US" b="1" i="0">
                          <a:solidFill>
                            <a:srgbClr val="000000"/>
                          </a:solidFill>
                          <a:latin typeface="+mn-lt"/>
                        </a:rPr>
                        <m:t>𝐫𝐚𝐭𝐞</m:t>
                      </m:r>
                      <m:r>
                        <a:rPr lang="zh-TW" altLang="en-US" b="1" i="0">
                          <a:solidFill>
                            <a:srgbClr val="000000"/>
                          </a:solidFill>
                          <a:latin typeface="+mn-lt"/>
                        </a:rPr>
                        <m:t>×</m:t>
                      </m:r>
                      <m:r>
                        <a:rPr lang="zh-TW" altLang="en-US" b="1" i="0">
                          <a:solidFill>
                            <a:srgbClr val="000000"/>
                          </a:solidFill>
                          <a:latin typeface="+mn-lt"/>
                        </a:rPr>
                        <m:t>𝐌𝐢𝐬𝐬</m:t>
                      </m:r>
                      <m:r>
                        <a:rPr lang="zh-TW" altLang="en-US" b="1" i="0">
                          <a:solidFill>
                            <a:srgbClr val="000000"/>
                          </a:solidFill>
                          <a:latin typeface="+mn-lt"/>
                        </a:rPr>
                        <m:t> </m:t>
                      </m:r>
                      <m:r>
                        <a:rPr lang="zh-TW" altLang="en-US" b="1" i="0">
                          <a:solidFill>
                            <a:srgbClr val="000000"/>
                          </a:solidFill>
                          <a:latin typeface="+mn-lt"/>
                        </a:rPr>
                        <m:t>𝐩𝐞𝐧𝐚𝐥𝐭𝐲</m:t>
                      </m:r>
                    </m:oMath>
                  </m:oMathPara>
                </a14:m>
                <a:endParaRPr lang="en-US" altLang="zh-TW" b="1" dirty="0">
                  <a:solidFill>
                    <a:srgbClr val="000000"/>
                  </a:solidFill>
                  <a:latin typeface="+mn-lt"/>
                </a:endParaRPr>
              </a:p>
              <a:p>
                <a:pPr/>
                <a14:m>
                  <m:oMathPara xmlns:m="http://schemas.openxmlformats.org/officeDocument/2006/math">
                    <m:oMathParaPr>
                      <m:jc m:val="centerGroup"/>
                    </m:oMathParaPr>
                    <m:oMath xmlns:m="http://schemas.openxmlformats.org/officeDocument/2006/math">
                      <m:r>
                        <m:rPr>
                          <m:aln/>
                        </m:rPr>
                        <a:rPr lang="zh-TW" altLang="en-US" b="1" i="0">
                          <a:solidFill>
                            <a:srgbClr val="000000"/>
                          </a:solidFill>
                          <a:latin typeface="+mn-lt"/>
                        </a:rPr>
                        <m:t>=</m:t>
                      </m:r>
                      <m:f>
                        <m:fPr>
                          <m:ctrlPr>
                            <a:rPr lang="zh-TW" altLang="en-US" b="1">
                              <a:solidFill>
                                <a:srgbClr val="000000"/>
                              </a:solidFill>
                              <a:latin typeface="+mn-lt"/>
                            </a:rPr>
                          </m:ctrlPr>
                        </m:fPr>
                        <m:num>
                          <m:r>
                            <a:rPr lang="zh-TW" altLang="en-US" b="1" i="0">
                              <a:solidFill>
                                <a:srgbClr val="000000"/>
                              </a:solidFill>
                              <a:latin typeface="+mn-lt"/>
                            </a:rPr>
                            <m:t>𝐈𝐧𝐬𝐭𝐫𝐮𝐜𝐭𝐢𝐨𝐧𝐬</m:t>
                          </m:r>
                        </m:num>
                        <m:den>
                          <m:r>
                            <a:rPr lang="zh-TW" altLang="en-US" b="1" i="0">
                              <a:solidFill>
                                <a:srgbClr val="000000"/>
                              </a:solidFill>
                              <a:latin typeface="+mn-lt"/>
                            </a:rPr>
                            <m:t>𝐏𝐫𝐨𝐠𝐫𝐚𝐦</m:t>
                          </m:r>
                        </m:den>
                      </m:f>
                      <m:r>
                        <a:rPr lang="zh-TW" altLang="en-US" b="1" i="0">
                          <a:solidFill>
                            <a:srgbClr val="000000"/>
                          </a:solidFill>
                          <a:latin typeface="+mn-lt"/>
                        </a:rPr>
                        <m:t>×</m:t>
                      </m:r>
                      <m:f>
                        <m:fPr>
                          <m:ctrlPr>
                            <a:rPr lang="zh-TW" altLang="en-US" b="1">
                              <a:solidFill>
                                <a:srgbClr val="000000"/>
                              </a:solidFill>
                              <a:latin typeface="+mn-lt"/>
                            </a:rPr>
                          </m:ctrlPr>
                        </m:fPr>
                        <m:num>
                          <m:r>
                            <a:rPr lang="zh-TW" altLang="en-US" b="1" i="0">
                              <a:solidFill>
                                <a:srgbClr val="000000"/>
                              </a:solidFill>
                              <a:latin typeface="+mn-lt"/>
                            </a:rPr>
                            <m:t>𝐌𝐢𝐬𝐬𝐞𝐬</m:t>
                          </m:r>
                        </m:num>
                        <m:den>
                          <m:r>
                            <a:rPr lang="zh-TW" altLang="en-US" b="1" i="0">
                              <a:solidFill>
                                <a:srgbClr val="000000"/>
                              </a:solidFill>
                              <a:latin typeface="+mn-lt"/>
                            </a:rPr>
                            <m:t>𝐈𝐧𝐬𝐭𝐫𝐮𝐜𝐭𝐢𝐨𝐧</m:t>
                          </m:r>
                        </m:den>
                      </m:f>
                      <m:r>
                        <a:rPr lang="zh-TW" altLang="en-US" b="1" i="0">
                          <a:solidFill>
                            <a:srgbClr val="000000"/>
                          </a:solidFill>
                          <a:latin typeface="+mn-lt"/>
                        </a:rPr>
                        <m:t>×</m:t>
                      </m:r>
                      <m:r>
                        <a:rPr lang="zh-TW" altLang="en-US" b="1" i="0">
                          <a:solidFill>
                            <a:srgbClr val="000000"/>
                          </a:solidFill>
                          <a:latin typeface="+mn-lt"/>
                        </a:rPr>
                        <m:t>𝐌𝐢𝐬𝐬</m:t>
                      </m:r>
                      <m:r>
                        <a:rPr lang="zh-TW" altLang="en-US" b="1" i="0">
                          <a:solidFill>
                            <a:srgbClr val="000000"/>
                          </a:solidFill>
                          <a:latin typeface="+mn-lt"/>
                        </a:rPr>
                        <m:t> </m:t>
                      </m:r>
                      <m:r>
                        <a:rPr lang="zh-TW" altLang="en-US" b="1" i="0">
                          <a:solidFill>
                            <a:srgbClr val="000000"/>
                          </a:solidFill>
                          <a:latin typeface="+mn-lt"/>
                        </a:rPr>
                        <m:t>𝐩𝐞𝐧𝐚𝐥𝐭𝐲</m:t>
                      </m:r>
                    </m:oMath>
                  </m:oMathPara>
                </a14:m>
                <a:endParaRPr lang="zh-TW" altLang="en-US" b="1" dirty="0">
                  <a:latin typeface="+mn-lt"/>
                </a:endParaRPr>
              </a:p>
            </p:txBody>
          </p:sp>
        </mc:Choice>
        <mc:Fallback>
          <p:sp>
            <p:nvSpPr>
              <p:cNvPr id="2050" name="Object 5"/>
              <p:cNvSpPr txBox="1">
                <a:spLocks noRot="1" noChangeAspect="1" noMove="1" noResize="1" noEditPoints="1" noAdjustHandles="1" noChangeArrowheads="1" noChangeShapeType="1" noTextEdit="1"/>
              </p:cNvSpPr>
              <p:nvPr/>
            </p:nvSpPr>
            <p:spPr bwMode="auto">
              <a:xfrm>
                <a:off x="1485900" y="3475616"/>
                <a:ext cx="6661150" cy="2184400"/>
              </a:xfrm>
              <a:prstGeom prst="rect">
                <a:avLst/>
              </a:prstGeom>
              <a:blipFill>
                <a:blip r:embed="rId3"/>
                <a:stretch>
                  <a:fillRect l="-549"/>
                </a:stretch>
              </a:blipFill>
              <a:extLst/>
            </p:spPr>
            <p:txBody>
              <a:bodyPr/>
              <a:lstStyle/>
              <a:p>
                <a:r>
                  <a:rPr lang="zh-TW" altLang="en-US">
                    <a:noFill/>
                  </a:rPr>
                  <a:t> </a:t>
                </a:r>
              </a:p>
            </p:txBody>
          </p:sp>
        </mc:Fallback>
      </mc:AlternateContent>
      <p:sp>
        <p:nvSpPr>
          <p:cNvPr id="2053" name="投影片編號版面配置區 1"/>
          <p:cNvSpPr>
            <a:spLocks noGrp="1"/>
          </p:cNvSpPr>
          <p:nvPr>
            <p:ph type="sldNum" sz="quarter" idx="12"/>
          </p:nvPr>
        </p:nvSpPr>
        <p:spPr>
          <a:noFill/>
          <a:ln>
            <a:miter lim="800000"/>
            <a:headEnd/>
            <a:tailEnd/>
          </a:ln>
        </p:spPr>
        <p:txBody>
          <a:bodyPr/>
          <a:lstStyle/>
          <a:p>
            <a:pPr defTabSz="762000"/>
            <a:fld id="{9E3FDDC3-3C44-495F-9249-1D58337A9D87}" type="slidenum">
              <a:rPr lang="zh-TW" altLang="en-US"/>
              <a:pPr defTabSz="762000"/>
              <a:t>48</a:t>
            </a:fld>
            <a:endParaRPr lang="en-US" altLang="zh-TW"/>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ChangeArrowheads="1"/>
          </p:cNvSpPr>
          <p:nvPr/>
        </p:nvSpPr>
        <p:spPr bwMode="auto">
          <a:xfrm>
            <a:off x="1574800" y="2794000"/>
            <a:ext cx="2779713" cy="2641600"/>
          </a:xfrm>
          <a:prstGeom prst="rect">
            <a:avLst/>
          </a:prstGeom>
          <a:solidFill>
            <a:srgbClr val="FF9999"/>
          </a:solidFill>
          <a:ln w="25400">
            <a:solidFill>
              <a:schemeClr val="tx1"/>
            </a:solidFill>
            <a:miter lim="800000"/>
            <a:headEnd/>
            <a:tailEnd/>
          </a:ln>
        </p:spPr>
        <p:txBody>
          <a:bodyPr wrap="none" anchor="ctr"/>
          <a:lstStyle/>
          <a:p>
            <a:endParaRPr lang="zh-TW" altLang="en-US"/>
          </a:p>
        </p:txBody>
      </p:sp>
      <p:sp>
        <p:nvSpPr>
          <p:cNvPr id="14339" name="Rectangle 2"/>
          <p:cNvSpPr>
            <a:spLocks noChangeArrowheads="1"/>
          </p:cNvSpPr>
          <p:nvPr/>
        </p:nvSpPr>
        <p:spPr bwMode="auto">
          <a:xfrm>
            <a:off x="1739900" y="3175000"/>
            <a:ext cx="2201863" cy="736600"/>
          </a:xfrm>
          <a:prstGeom prst="rect">
            <a:avLst/>
          </a:prstGeom>
          <a:noFill/>
          <a:ln w="25400">
            <a:solidFill>
              <a:schemeClr val="tx1"/>
            </a:solidFill>
            <a:miter lim="800000"/>
            <a:headEnd/>
            <a:tailEnd/>
          </a:ln>
        </p:spPr>
        <p:txBody>
          <a:bodyPr wrap="none" anchor="ctr"/>
          <a:lstStyle/>
          <a:p>
            <a:endParaRPr lang="zh-TW" altLang="en-US"/>
          </a:p>
        </p:txBody>
      </p:sp>
      <p:sp>
        <p:nvSpPr>
          <p:cNvPr id="14340" name="Rectangle 3"/>
          <p:cNvSpPr>
            <a:spLocks noChangeArrowheads="1"/>
          </p:cNvSpPr>
          <p:nvPr/>
        </p:nvSpPr>
        <p:spPr bwMode="auto">
          <a:xfrm>
            <a:off x="2481263" y="3419475"/>
            <a:ext cx="982662" cy="336550"/>
          </a:xfrm>
          <a:prstGeom prst="rect">
            <a:avLst/>
          </a:prstGeom>
          <a:noFill/>
          <a:ln w="9525">
            <a:noFill/>
            <a:miter lim="800000"/>
            <a:headEnd/>
            <a:tailEnd/>
          </a:ln>
        </p:spPr>
        <p:txBody>
          <a:bodyPr wrap="none" lIns="92075" tIns="46038" rIns="92075" bIns="46038">
            <a:spAutoFit/>
          </a:bodyPr>
          <a:lstStyle/>
          <a:p>
            <a:r>
              <a:rPr kumimoji="1" lang="en-US" altLang="zh-TW" sz="1600" b="1">
                <a:latin typeface="Arial" pitchFamily="34" charset="0"/>
              </a:rPr>
              <a:t>Control</a:t>
            </a:r>
          </a:p>
        </p:txBody>
      </p:sp>
      <p:sp>
        <p:nvSpPr>
          <p:cNvPr id="14341" name="Rectangle 4"/>
          <p:cNvSpPr>
            <a:spLocks noChangeArrowheads="1"/>
          </p:cNvSpPr>
          <p:nvPr/>
        </p:nvSpPr>
        <p:spPr bwMode="auto">
          <a:xfrm>
            <a:off x="1739900" y="4165600"/>
            <a:ext cx="1541463" cy="1117600"/>
          </a:xfrm>
          <a:prstGeom prst="rect">
            <a:avLst/>
          </a:prstGeom>
          <a:noFill/>
          <a:ln w="25400">
            <a:solidFill>
              <a:schemeClr val="tx1"/>
            </a:solidFill>
            <a:miter lim="800000"/>
            <a:headEnd/>
            <a:tailEnd/>
          </a:ln>
        </p:spPr>
        <p:txBody>
          <a:bodyPr wrap="none" anchor="ctr"/>
          <a:lstStyle/>
          <a:p>
            <a:endParaRPr lang="zh-TW" altLang="en-US"/>
          </a:p>
        </p:txBody>
      </p:sp>
      <p:sp>
        <p:nvSpPr>
          <p:cNvPr id="14342" name="Rectangle 5"/>
          <p:cNvSpPr>
            <a:spLocks noChangeArrowheads="1"/>
          </p:cNvSpPr>
          <p:nvPr/>
        </p:nvSpPr>
        <p:spPr bwMode="auto">
          <a:xfrm>
            <a:off x="1792288" y="4445000"/>
            <a:ext cx="1052512" cy="336550"/>
          </a:xfrm>
          <a:prstGeom prst="rect">
            <a:avLst/>
          </a:prstGeom>
          <a:noFill/>
          <a:ln w="9525">
            <a:noFill/>
            <a:miter lim="800000"/>
            <a:headEnd/>
            <a:tailEnd/>
          </a:ln>
        </p:spPr>
        <p:txBody>
          <a:bodyPr wrap="none" lIns="92075" tIns="46038" rIns="92075" bIns="46038">
            <a:spAutoFit/>
          </a:bodyPr>
          <a:lstStyle/>
          <a:p>
            <a:r>
              <a:rPr kumimoji="1" lang="en-US" altLang="zh-TW" sz="1600" b="1">
                <a:latin typeface="Arial" pitchFamily="34" charset="0"/>
              </a:rPr>
              <a:t>Datapath</a:t>
            </a:r>
          </a:p>
        </p:txBody>
      </p:sp>
      <p:sp>
        <p:nvSpPr>
          <p:cNvPr id="14343" name="Rectangle 6"/>
          <p:cNvSpPr>
            <a:spLocks noChangeArrowheads="1"/>
          </p:cNvSpPr>
          <p:nvPr/>
        </p:nvSpPr>
        <p:spPr bwMode="auto">
          <a:xfrm>
            <a:off x="7270750" y="2794000"/>
            <a:ext cx="1128713" cy="2641600"/>
          </a:xfrm>
          <a:prstGeom prst="rect">
            <a:avLst/>
          </a:prstGeom>
          <a:solidFill>
            <a:srgbClr val="FFFF99"/>
          </a:solidFill>
          <a:ln w="25400">
            <a:solidFill>
              <a:schemeClr val="tx1"/>
            </a:solidFill>
            <a:miter lim="800000"/>
            <a:headEnd/>
            <a:tailEnd/>
          </a:ln>
        </p:spPr>
        <p:txBody>
          <a:bodyPr wrap="none" anchor="ctr"/>
          <a:lstStyle/>
          <a:p>
            <a:endParaRPr lang="zh-TW" altLang="en-US"/>
          </a:p>
        </p:txBody>
      </p:sp>
      <p:sp>
        <p:nvSpPr>
          <p:cNvPr id="14344" name="Rectangle 7"/>
          <p:cNvSpPr>
            <a:spLocks noChangeArrowheads="1"/>
          </p:cNvSpPr>
          <p:nvPr/>
        </p:nvSpPr>
        <p:spPr bwMode="auto">
          <a:xfrm>
            <a:off x="7346950" y="3657600"/>
            <a:ext cx="1044575" cy="336550"/>
          </a:xfrm>
          <a:prstGeom prst="rect">
            <a:avLst/>
          </a:prstGeom>
          <a:noFill/>
          <a:ln w="9525">
            <a:noFill/>
            <a:miter lim="800000"/>
            <a:headEnd/>
            <a:tailEnd/>
          </a:ln>
        </p:spPr>
        <p:txBody>
          <a:bodyPr wrap="none" lIns="92075" tIns="46038" rIns="92075" bIns="46038">
            <a:spAutoFit/>
          </a:bodyPr>
          <a:lstStyle/>
          <a:p>
            <a:r>
              <a:rPr kumimoji="1" lang="en-US" altLang="zh-TW" sz="1600" b="1">
                <a:latin typeface="Arial" pitchFamily="34" charset="0"/>
              </a:rPr>
              <a:t>Memory</a:t>
            </a:r>
          </a:p>
        </p:txBody>
      </p:sp>
      <p:sp>
        <p:nvSpPr>
          <p:cNvPr id="14345" name="Rectangle 9"/>
          <p:cNvSpPr>
            <a:spLocks noChangeArrowheads="1"/>
          </p:cNvSpPr>
          <p:nvPr/>
        </p:nvSpPr>
        <p:spPr bwMode="auto">
          <a:xfrm>
            <a:off x="2617788" y="2792413"/>
            <a:ext cx="1274762" cy="336550"/>
          </a:xfrm>
          <a:prstGeom prst="rect">
            <a:avLst/>
          </a:prstGeom>
          <a:noFill/>
          <a:ln w="9525">
            <a:noFill/>
            <a:miter lim="800000"/>
            <a:headEnd/>
            <a:tailEnd/>
          </a:ln>
        </p:spPr>
        <p:txBody>
          <a:bodyPr wrap="none" lIns="92075" tIns="46038" rIns="92075" bIns="46038">
            <a:spAutoFit/>
          </a:bodyPr>
          <a:lstStyle/>
          <a:p>
            <a:r>
              <a:rPr kumimoji="1" lang="en-US" altLang="zh-TW" sz="1600" b="1">
                <a:latin typeface="Arial" pitchFamily="34" charset="0"/>
              </a:rPr>
              <a:t>Processor</a:t>
            </a:r>
          </a:p>
        </p:txBody>
      </p:sp>
      <p:sp>
        <p:nvSpPr>
          <p:cNvPr id="14346" name="Line 10"/>
          <p:cNvSpPr>
            <a:spLocks noChangeShapeType="1"/>
          </p:cNvSpPr>
          <p:nvPr/>
        </p:nvSpPr>
        <p:spPr bwMode="auto">
          <a:xfrm flipV="1">
            <a:off x="3378200" y="2857500"/>
            <a:ext cx="3797300" cy="1295400"/>
          </a:xfrm>
          <a:prstGeom prst="line">
            <a:avLst/>
          </a:prstGeom>
          <a:noFill/>
          <a:ln w="12700">
            <a:solidFill>
              <a:schemeClr val="tx1"/>
            </a:solidFill>
            <a:prstDash val="dash"/>
            <a:round/>
            <a:headEnd type="none" w="sm" len="sm"/>
            <a:tailEnd type="none" w="sm" len="sm"/>
          </a:ln>
        </p:spPr>
        <p:txBody>
          <a:bodyPr wrap="none" anchor="ctr"/>
          <a:lstStyle/>
          <a:p>
            <a:endParaRPr lang="zh-TW" altLang="en-US"/>
          </a:p>
        </p:txBody>
      </p:sp>
      <p:sp>
        <p:nvSpPr>
          <p:cNvPr id="14347" name="Line 11"/>
          <p:cNvSpPr>
            <a:spLocks noChangeShapeType="1"/>
          </p:cNvSpPr>
          <p:nvPr/>
        </p:nvSpPr>
        <p:spPr bwMode="auto">
          <a:xfrm>
            <a:off x="3295650" y="5143500"/>
            <a:ext cx="3962400" cy="304800"/>
          </a:xfrm>
          <a:prstGeom prst="line">
            <a:avLst/>
          </a:prstGeom>
          <a:noFill/>
          <a:ln w="12700">
            <a:solidFill>
              <a:schemeClr val="tx1"/>
            </a:solidFill>
            <a:prstDash val="dash"/>
            <a:round/>
            <a:headEnd type="none" w="sm" len="sm"/>
            <a:tailEnd type="none" w="sm" len="sm"/>
          </a:ln>
        </p:spPr>
        <p:txBody>
          <a:bodyPr wrap="none" anchor="ctr"/>
          <a:lstStyle/>
          <a:p>
            <a:endParaRPr lang="zh-TW" altLang="en-US"/>
          </a:p>
        </p:txBody>
      </p:sp>
      <p:sp>
        <p:nvSpPr>
          <p:cNvPr id="14348" name="Rectangle 12"/>
          <p:cNvSpPr>
            <a:spLocks noChangeArrowheads="1"/>
          </p:cNvSpPr>
          <p:nvPr/>
        </p:nvSpPr>
        <p:spPr bwMode="auto">
          <a:xfrm>
            <a:off x="2813050" y="4241800"/>
            <a:ext cx="385763" cy="889000"/>
          </a:xfrm>
          <a:prstGeom prst="rect">
            <a:avLst/>
          </a:prstGeom>
          <a:solidFill>
            <a:srgbClr val="FFFF99"/>
          </a:solidFill>
          <a:ln w="25400">
            <a:solidFill>
              <a:schemeClr val="tx1"/>
            </a:solidFill>
            <a:miter lim="800000"/>
            <a:headEnd/>
            <a:tailEnd/>
          </a:ln>
        </p:spPr>
        <p:txBody>
          <a:bodyPr wrap="none" anchor="ctr"/>
          <a:lstStyle/>
          <a:p>
            <a:endParaRPr lang="zh-TW" altLang="en-US"/>
          </a:p>
        </p:txBody>
      </p:sp>
      <p:sp>
        <p:nvSpPr>
          <p:cNvPr id="14349" name="Rectangle 13"/>
          <p:cNvSpPr>
            <a:spLocks noChangeArrowheads="1"/>
          </p:cNvSpPr>
          <p:nvPr/>
        </p:nvSpPr>
        <p:spPr bwMode="auto">
          <a:xfrm rot="5400000">
            <a:off x="2577306" y="4572794"/>
            <a:ext cx="963613" cy="365125"/>
          </a:xfrm>
          <a:prstGeom prst="rect">
            <a:avLst/>
          </a:prstGeom>
          <a:noFill/>
          <a:ln w="9525">
            <a:noFill/>
            <a:miter lim="800000"/>
            <a:headEnd/>
            <a:tailEnd/>
          </a:ln>
        </p:spPr>
        <p:txBody>
          <a:bodyPr wrap="none" lIns="92075" tIns="46038" rIns="92075" bIns="46038">
            <a:spAutoFit/>
          </a:bodyPr>
          <a:lstStyle/>
          <a:p>
            <a:r>
              <a:rPr kumimoji="1" lang="en-US" altLang="zh-TW" sz="1600" b="1">
                <a:latin typeface="Arial" pitchFamily="34" charset="0"/>
              </a:rPr>
              <a:t>Memory</a:t>
            </a:r>
          </a:p>
        </p:txBody>
      </p:sp>
      <p:sp>
        <p:nvSpPr>
          <p:cNvPr id="14350" name="Rectangle 14"/>
          <p:cNvSpPr>
            <a:spLocks noChangeArrowheads="1"/>
          </p:cNvSpPr>
          <p:nvPr/>
        </p:nvSpPr>
        <p:spPr bwMode="auto">
          <a:xfrm>
            <a:off x="3473450" y="4241800"/>
            <a:ext cx="715963" cy="889000"/>
          </a:xfrm>
          <a:prstGeom prst="rect">
            <a:avLst/>
          </a:prstGeom>
          <a:solidFill>
            <a:srgbClr val="FFFF99"/>
          </a:solidFill>
          <a:ln w="25400">
            <a:solidFill>
              <a:schemeClr val="tx1"/>
            </a:solidFill>
            <a:miter lim="800000"/>
            <a:headEnd/>
            <a:tailEnd/>
          </a:ln>
        </p:spPr>
        <p:txBody>
          <a:bodyPr wrap="none" anchor="ctr"/>
          <a:lstStyle/>
          <a:p>
            <a:endParaRPr lang="zh-TW" altLang="en-US"/>
          </a:p>
        </p:txBody>
      </p:sp>
      <p:sp>
        <p:nvSpPr>
          <p:cNvPr id="14351" name="Rectangle 15"/>
          <p:cNvSpPr>
            <a:spLocks noChangeArrowheads="1"/>
          </p:cNvSpPr>
          <p:nvPr/>
        </p:nvSpPr>
        <p:spPr bwMode="auto">
          <a:xfrm>
            <a:off x="4711700" y="3784600"/>
            <a:ext cx="963613" cy="1422400"/>
          </a:xfrm>
          <a:prstGeom prst="rect">
            <a:avLst/>
          </a:prstGeom>
          <a:solidFill>
            <a:srgbClr val="FFFF99"/>
          </a:solidFill>
          <a:ln w="25400">
            <a:solidFill>
              <a:schemeClr val="tx1"/>
            </a:solidFill>
            <a:miter lim="800000"/>
            <a:headEnd/>
            <a:tailEnd/>
          </a:ln>
        </p:spPr>
        <p:txBody>
          <a:bodyPr wrap="none" anchor="ctr"/>
          <a:lstStyle/>
          <a:p>
            <a:endParaRPr lang="zh-TW" altLang="en-US"/>
          </a:p>
        </p:txBody>
      </p:sp>
      <p:sp>
        <p:nvSpPr>
          <p:cNvPr id="14352" name="Rectangle 16"/>
          <p:cNvSpPr>
            <a:spLocks noChangeArrowheads="1"/>
          </p:cNvSpPr>
          <p:nvPr/>
        </p:nvSpPr>
        <p:spPr bwMode="auto">
          <a:xfrm>
            <a:off x="5867400" y="3403600"/>
            <a:ext cx="1128713" cy="1879600"/>
          </a:xfrm>
          <a:prstGeom prst="rect">
            <a:avLst/>
          </a:prstGeom>
          <a:solidFill>
            <a:srgbClr val="FFFF99"/>
          </a:solidFill>
          <a:ln w="25400">
            <a:solidFill>
              <a:schemeClr val="tx1"/>
            </a:solidFill>
            <a:miter lim="800000"/>
            <a:headEnd/>
            <a:tailEnd/>
          </a:ln>
        </p:spPr>
        <p:txBody>
          <a:bodyPr wrap="none" anchor="ctr"/>
          <a:lstStyle/>
          <a:p>
            <a:endParaRPr lang="zh-TW" altLang="en-US"/>
          </a:p>
        </p:txBody>
      </p:sp>
      <p:sp>
        <p:nvSpPr>
          <p:cNvPr id="14353" name="Rectangle 17"/>
          <p:cNvSpPr>
            <a:spLocks noChangeArrowheads="1"/>
          </p:cNvSpPr>
          <p:nvPr/>
        </p:nvSpPr>
        <p:spPr bwMode="auto">
          <a:xfrm>
            <a:off x="5943600" y="4038600"/>
            <a:ext cx="1044575" cy="336550"/>
          </a:xfrm>
          <a:prstGeom prst="rect">
            <a:avLst/>
          </a:prstGeom>
          <a:noFill/>
          <a:ln w="9525">
            <a:noFill/>
            <a:miter lim="800000"/>
            <a:headEnd/>
            <a:tailEnd/>
          </a:ln>
        </p:spPr>
        <p:txBody>
          <a:bodyPr wrap="none" lIns="92075" tIns="46038" rIns="92075" bIns="46038">
            <a:spAutoFit/>
          </a:bodyPr>
          <a:lstStyle/>
          <a:p>
            <a:r>
              <a:rPr kumimoji="1" lang="en-US" altLang="zh-TW" sz="1600" b="1">
                <a:latin typeface="Arial" pitchFamily="34" charset="0"/>
              </a:rPr>
              <a:t>Memory</a:t>
            </a:r>
          </a:p>
        </p:txBody>
      </p:sp>
      <p:sp>
        <p:nvSpPr>
          <p:cNvPr id="14354" name="Rectangle 18"/>
          <p:cNvSpPr>
            <a:spLocks noChangeArrowheads="1"/>
          </p:cNvSpPr>
          <p:nvPr/>
        </p:nvSpPr>
        <p:spPr bwMode="auto">
          <a:xfrm>
            <a:off x="4705350" y="4343400"/>
            <a:ext cx="1044575" cy="336550"/>
          </a:xfrm>
          <a:prstGeom prst="rect">
            <a:avLst/>
          </a:prstGeom>
          <a:noFill/>
          <a:ln w="9525">
            <a:noFill/>
            <a:miter lim="800000"/>
            <a:headEnd/>
            <a:tailEnd/>
          </a:ln>
        </p:spPr>
        <p:txBody>
          <a:bodyPr wrap="none" lIns="92075" tIns="46038" rIns="92075" bIns="46038">
            <a:spAutoFit/>
          </a:bodyPr>
          <a:lstStyle/>
          <a:p>
            <a:r>
              <a:rPr kumimoji="1" lang="en-US" altLang="zh-TW" sz="1600" b="1">
                <a:latin typeface="Arial" pitchFamily="34" charset="0"/>
              </a:rPr>
              <a:t>Memory</a:t>
            </a:r>
          </a:p>
        </p:txBody>
      </p:sp>
      <p:sp>
        <p:nvSpPr>
          <p:cNvPr id="14355" name="Rectangle 19"/>
          <p:cNvSpPr>
            <a:spLocks noChangeArrowheads="1"/>
          </p:cNvSpPr>
          <p:nvPr/>
        </p:nvSpPr>
        <p:spPr bwMode="auto">
          <a:xfrm rot="5400000">
            <a:off x="3320256" y="4572794"/>
            <a:ext cx="963613" cy="365125"/>
          </a:xfrm>
          <a:prstGeom prst="rect">
            <a:avLst/>
          </a:prstGeom>
          <a:noFill/>
          <a:ln w="9525">
            <a:noFill/>
            <a:miter lim="800000"/>
            <a:headEnd/>
            <a:tailEnd/>
          </a:ln>
        </p:spPr>
        <p:txBody>
          <a:bodyPr wrap="none" lIns="92075" tIns="46038" rIns="92075" bIns="46038">
            <a:spAutoFit/>
          </a:bodyPr>
          <a:lstStyle/>
          <a:p>
            <a:r>
              <a:rPr kumimoji="1" lang="en-US" altLang="zh-TW" sz="1600" b="1">
                <a:latin typeface="Arial" pitchFamily="34" charset="0"/>
              </a:rPr>
              <a:t>Memory</a:t>
            </a:r>
          </a:p>
        </p:txBody>
      </p:sp>
      <p:sp>
        <p:nvSpPr>
          <p:cNvPr id="14356" name="Rectangle 20"/>
          <p:cNvSpPr>
            <a:spLocks noChangeArrowheads="1"/>
          </p:cNvSpPr>
          <p:nvPr/>
        </p:nvSpPr>
        <p:spPr bwMode="auto">
          <a:xfrm>
            <a:off x="2617788" y="5486400"/>
            <a:ext cx="1004887" cy="366713"/>
          </a:xfrm>
          <a:prstGeom prst="rect">
            <a:avLst/>
          </a:prstGeom>
          <a:noFill/>
          <a:ln w="9525">
            <a:noFill/>
            <a:miter lim="800000"/>
            <a:headEnd/>
            <a:tailEnd/>
          </a:ln>
        </p:spPr>
        <p:txBody>
          <a:bodyPr wrap="none" lIns="92075" tIns="46038" rIns="92075" bIns="46038">
            <a:spAutoFit/>
          </a:bodyPr>
          <a:lstStyle/>
          <a:p>
            <a:r>
              <a:rPr kumimoji="1" lang="en-US" altLang="zh-TW" sz="1800" b="1">
                <a:latin typeface="Century Gothic" pitchFamily="34" charset="0"/>
              </a:rPr>
              <a:t>Fastest</a:t>
            </a:r>
          </a:p>
        </p:txBody>
      </p:sp>
      <p:sp>
        <p:nvSpPr>
          <p:cNvPr id="14357" name="Rectangle 21"/>
          <p:cNvSpPr>
            <a:spLocks noChangeArrowheads="1"/>
          </p:cNvSpPr>
          <p:nvPr/>
        </p:nvSpPr>
        <p:spPr bwMode="auto">
          <a:xfrm>
            <a:off x="7405688" y="5486400"/>
            <a:ext cx="1084262" cy="366713"/>
          </a:xfrm>
          <a:prstGeom prst="rect">
            <a:avLst/>
          </a:prstGeom>
          <a:noFill/>
          <a:ln w="9525">
            <a:noFill/>
            <a:miter lim="800000"/>
            <a:headEnd/>
            <a:tailEnd/>
          </a:ln>
        </p:spPr>
        <p:txBody>
          <a:bodyPr wrap="none" lIns="92075" tIns="46038" rIns="92075" bIns="46038">
            <a:spAutoFit/>
          </a:bodyPr>
          <a:lstStyle/>
          <a:p>
            <a:r>
              <a:rPr kumimoji="1" lang="en-US" altLang="zh-TW" sz="1800" b="1">
                <a:latin typeface="Century Gothic" pitchFamily="34" charset="0"/>
              </a:rPr>
              <a:t>Slowest</a:t>
            </a:r>
          </a:p>
        </p:txBody>
      </p:sp>
      <p:sp>
        <p:nvSpPr>
          <p:cNvPr id="14358" name="Rectangle 22"/>
          <p:cNvSpPr>
            <a:spLocks noChangeArrowheads="1"/>
          </p:cNvSpPr>
          <p:nvPr/>
        </p:nvSpPr>
        <p:spPr bwMode="auto">
          <a:xfrm>
            <a:off x="2617788" y="5759450"/>
            <a:ext cx="1184275" cy="366713"/>
          </a:xfrm>
          <a:prstGeom prst="rect">
            <a:avLst/>
          </a:prstGeom>
          <a:noFill/>
          <a:ln w="9525">
            <a:noFill/>
            <a:miter lim="800000"/>
            <a:headEnd/>
            <a:tailEnd/>
          </a:ln>
        </p:spPr>
        <p:txBody>
          <a:bodyPr wrap="none" lIns="92075" tIns="46038" rIns="92075" bIns="46038">
            <a:spAutoFit/>
          </a:bodyPr>
          <a:lstStyle/>
          <a:p>
            <a:r>
              <a:rPr kumimoji="1" lang="en-US" altLang="zh-TW" sz="1800" b="1">
                <a:latin typeface="Century Gothic" pitchFamily="34" charset="0"/>
              </a:rPr>
              <a:t>Smallest</a:t>
            </a:r>
          </a:p>
        </p:txBody>
      </p:sp>
      <p:sp>
        <p:nvSpPr>
          <p:cNvPr id="14359" name="Rectangle 23"/>
          <p:cNvSpPr>
            <a:spLocks noChangeArrowheads="1"/>
          </p:cNvSpPr>
          <p:nvPr/>
        </p:nvSpPr>
        <p:spPr bwMode="auto">
          <a:xfrm>
            <a:off x="7405688" y="5759450"/>
            <a:ext cx="1071562" cy="366713"/>
          </a:xfrm>
          <a:prstGeom prst="rect">
            <a:avLst/>
          </a:prstGeom>
          <a:noFill/>
          <a:ln w="9525">
            <a:noFill/>
            <a:miter lim="800000"/>
            <a:headEnd/>
            <a:tailEnd/>
          </a:ln>
        </p:spPr>
        <p:txBody>
          <a:bodyPr wrap="none" lIns="92075" tIns="46038" rIns="92075" bIns="46038">
            <a:spAutoFit/>
          </a:bodyPr>
          <a:lstStyle/>
          <a:p>
            <a:r>
              <a:rPr kumimoji="1" lang="en-US" altLang="zh-TW" sz="1800" b="1">
                <a:latin typeface="Century Gothic" pitchFamily="34" charset="0"/>
              </a:rPr>
              <a:t>Biggest</a:t>
            </a:r>
          </a:p>
        </p:txBody>
      </p:sp>
      <p:sp>
        <p:nvSpPr>
          <p:cNvPr id="14360" name="Rectangle 24"/>
          <p:cNvSpPr>
            <a:spLocks noChangeArrowheads="1"/>
          </p:cNvSpPr>
          <p:nvPr/>
        </p:nvSpPr>
        <p:spPr bwMode="auto">
          <a:xfrm>
            <a:off x="2617788" y="6064250"/>
            <a:ext cx="1079500" cy="366713"/>
          </a:xfrm>
          <a:prstGeom prst="rect">
            <a:avLst/>
          </a:prstGeom>
          <a:noFill/>
          <a:ln w="9525">
            <a:noFill/>
            <a:miter lim="800000"/>
            <a:headEnd/>
            <a:tailEnd/>
          </a:ln>
        </p:spPr>
        <p:txBody>
          <a:bodyPr wrap="none" lIns="92075" tIns="46038" rIns="92075" bIns="46038">
            <a:spAutoFit/>
          </a:bodyPr>
          <a:lstStyle/>
          <a:p>
            <a:r>
              <a:rPr kumimoji="1" lang="en-US" altLang="zh-TW" sz="1800" b="1">
                <a:latin typeface="Century Gothic" pitchFamily="34" charset="0"/>
              </a:rPr>
              <a:t>Highest</a:t>
            </a:r>
          </a:p>
        </p:txBody>
      </p:sp>
      <p:sp>
        <p:nvSpPr>
          <p:cNvPr id="14361" name="Rectangle 25"/>
          <p:cNvSpPr>
            <a:spLocks noChangeArrowheads="1"/>
          </p:cNvSpPr>
          <p:nvPr/>
        </p:nvSpPr>
        <p:spPr bwMode="auto">
          <a:xfrm>
            <a:off x="7405688" y="6064250"/>
            <a:ext cx="1004887" cy="366713"/>
          </a:xfrm>
          <a:prstGeom prst="rect">
            <a:avLst/>
          </a:prstGeom>
          <a:noFill/>
          <a:ln w="9525">
            <a:noFill/>
            <a:miter lim="800000"/>
            <a:headEnd/>
            <a:tailEnd/>
          </a:ln>
        </p:spPr>
        <p:txBody>
          <a:bodyPr wrap="none" lIns="92075" tIns="46038" rIns="92075" bIns="46038">
            <a:spAutoFit/>
          </a:bodyPr>
          <a:lstStyle/>
          <a:p>
            <a:r>
              <a:rPr kumimoji="1" lang="en-US" altLang="zh-TW" sz="1800" b="1">
                <a:latin typeface="Century Gothic" pitchFamily="34" charset="0"/>
              </a:rPr>
              <a:t>Lowest</a:t>
            </a:r>
          </a:p>
        </p:txBody>
      </p:sp>
      <p:sp>
        <p:nvSpPr>
          <p:cNvPr id="14362" name="Rectangle 26"/>
          <p:cNvSpPr>
            <a:spLocks noChangeArrowheads="1"/>
          </p:cNvSpPr>
          <p:nvPr/>
        </p:nvSpPr>
        <p:spPr bwMode="auto">
          <a:xfrm>
            <a:off x="1651000" y="5486400"/>
            <a:ext cx="1039813" cy="366713"/>
          </a:xfrm>
          <a:prstGeom prst="rect">
            <a:avLst/>
          </a:prstGeom>
          <a:noFill/>
          <a:ln w="9525">
            <a:noFill/>
            <a:miter lim="800000"/>
            <a:headEnd/>
            <a:tailEnd/>
          </a:ln>
        </p:spPr>
        <p:txBody>
          <a:bodyPr wrap="none" lIns="92075" tIns="46038" rIns="92075" bIns="46038">
            <a:spAutoFit/>
          </a:bodyPr>
          <a:lstStyle/>
          <a:p>
            <a:r>
              <a:rPr kumimoji="1" lang="en-US" altLang="zh-TW" sz="1800" b="1">
                <a:latin typeface="Century Gothic" pitchFamily="34" charset="0"/>
              </a:rPr>
              <a:t>Speed:</a:t>
            </a:r>
          </a:p>
        </p:txBody>
      </p:sp>
      <p:sp>
        <p:nvSpPr>
          <p:cNvPr id="14363" name="Rectangle 27"/>
          <p:cNvSpPr>
            <a:spLocks noChangeArrowheads="1"/>
          </p:cNvSpPr>
          <p:nvPr/>
        </p:nvSpPr>
        <p:spPr bwMode="auto">
          <a:xfrm>
            <a:off x="1912938" y="5759450"/>
            <a:ext cx="728662" cy="366713"/>
          </a:xfrm>
          <a:prstGeom prst="rect">
            <a:avLst/>
          </a:prstGeom>
          <a:noFill/>
          <a:ln w="9525">
            <a:noFill/>
            <a:miter lim="800000"/>
            <a:headEnd/>
            <a:tailEnd/>
          </a:ln>
        </p:spPr>
        <p:txBody>
          <a:bodyPr wrap="none" lIns="92075" tIns="46038" rIns="92075" bIns="46038">
            <a:spAutoFit/>
          </a:bodyPr>
          <a:lstStyle/>
          <a:p>
            <a:r>
              <a:rPr kumimoji="1" lang="en-US" altLang="zh-TW" sz="1800" b="1">
                <a:latin typeface="Century Gothic" pitchFamily="34" charset="0"/>
              </a:rPr>
              <a:t>Size:</a:t>
            </a:r>
          </a:p>
        </p:txBody>
      </p:sp>
      <p:sp>
        <p:nvSpPr>
          <p:cNvPr id="14364" name="Rectangle 28"/>
          <p:cNvSpPr>
            <a:spLocks noChangeArrowheads="1"/>
          </p:cNvSpPr>
          <p:nvPr/>
        </p:nvSpPr>
        <p:spPr bwMode="auto">
          <a:xfrm>
            <a:off x="1912938" y="6064250"/>
            <a:ext cx="801687" cy="366713"/>
          </a:xfrm>
          <a:prstGeom prst="rect">
            <a:avLst/>
          </a:prstGeom>
          <a:noFill/>
          <a:ln w="9525">
            <a:noFill/>
            <a:miter lim="800000"/>
            <a:headEnd/>
            <a:tailEnd/>
          </a:ln>
        </p:spPr>
        <p:txBody>
          <a:bodyPr wrap="none" lIns="92075" tIns="46038" rIns="92075" bIns="46038">
            <a:spAutoFit/>
          </a:bodyPr>
          <a:lstStyle/>
          <a:p>
            <a:r>
              <a:rPr kumimoji="1" lang="en-US" altLang="zh-TW" sz="1800" b="1">
                <a:latin typeface="Century Gothic" pitchFamily="34" charset="0"/>
              </a:rPr>
              <a:t>Cost:</a:t>
            </a:r>
          </a:p>
        </p:txBody>
      </p:sp>
      <p:sp>
        <p:nvSpPr>
          <p:cNvPr id="14365" name="Rectangle 29"/>
          <p:cNvSpPr>
            <a:spLocks noGrp="1" noChangeArrowheads="1"/>
          </p:cNvSpPr>
          <p:nvPr>
            <p:ph type="title"/>
          </p:nvPr>
        </p:nvSpPr>
        <p:spPr>
          <a:xfrm>
            <a:off x="742950" y="173038"/>
            <a:ext cx="8420100" cy="901700"/>
          </a:xfrm>
        </p:spPr>
        <p:txBody>
          <a:bodyPr/>
          <a:lstStyle/>
          <a:p>
            <a:r>
              <a:rPr lang="en-US" altLang="zh-TW"/>
              <a:t>Solution: Memory Hierarchy</a:t>
            </a:r>
          </a:p>
        </p:txBody>
      </p:sp>
      <p:sp>
        <p:nvSpPr>
          <p:cNvPr id="14366" name="Rectangle 30"/>
          <p:cNvSpPr>
            <a:spLocks noGrp="1" noChangeArrowheads="1"/>
          </p:cNvSpPr>
          <p:nvPr>
            <p:ph type="body" idx="1"/>
          </p:nvPr>
        </p:nvSpPr>
        <p:spPr/>
        <p:txBody>
          <a:bodyPr/>
          <a:lstStyle/>
          <a:p>
            <a:r>
              <a:rPr lang="en-US" altLang="zh-TW">
                <a:solidFill>
                  <a:schemeClr val="accent2"/>
                </a:solidFill>
              </a:rPr>
              <a:t>An Illusion of a large, fast, cheap memory</a:t>
            </a:r>
            <a:endParaRPr lang="en-US" altLang="zh-TW"/>
          </a:p>
          <a:p>
            <a:pPr lvl="1"/>
            <a:r>
              <a:rPr lang="en-US" altLang="zh-TW"/>
              <a:t>Fact: Large memories slow, fast memories small</a:t>
            </a:r>
          </a:p>
          <a:p>
            <a:pPr lvl="1"/>
            <a:r>
              <a:rPr lang="en-US" altLang="zh-TW"/>
              <a:t>How to achieve: hierarchy, parallelism</a:t>
            </a:r>
          </a:p>
          <a:p>
            <a:r>
              <a:rPr lang="en-US" altLang="zh-TW"/>
              <a:t>An expanded view of memory system:</a:t>
            </a:r>
          </a:p>
        </p:txBody>
      </p:sp>
      <p:sp>
        <p:nvSpPr>
          <p:cNvPr id="14367" name="投影片編號版面配置區 1"/>
          <p:cNvSpPr>
            <a:spLocks noGrp="1"/>
          </p:cNvSpPr>
          <p:nvPr>
            <p:ph type="sldNum" sz="quarter" idx="12"/>
          </p:nvPr>
        </p:nvSpPr>
        <p:spPr>
          <a:noFill/>
          <a:ln>
            <a:miter lim="800000"/>
            <a:headEnd/>
            <a:tailEnd/>
          </a:ln>
        </p:spPr>
        <p:txBody>
          <a:bodyPr/>
          <a:lstStyle/>
          <a:p>
            <a:pPr defTabSz="762000"/>
            <a:fld id="{151E484B-DBFB-4FD1-9779-1DC89551F058}" type="slidenum">
              <a:rPr lang="zh-TW" altLang="en-US"/>
              <a:pPr defTabSz="762000"/>
              <a:t>4</a:t>
            </a:fld>
            <a:endParaRPr lang="en-US" altLang="zh-TW"/>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42950" y="173038"/>
            <a:ext cx="8420100" cy="901700"/>
          </a:xfrm>
        </p:spPr>
        <p:txBody>
          <a:bodyPr/>
          <a:lstStyle/>
          <a:p>
            <a:r>
              <a:rPr lang="en-US" altLang="zh-TW"/>
              <a:t>Cache Performance Example</a:t>
            </a:r>
            <a:endParaRPr lang="en-AU" altLang="zh-TW">
              <a:ea typeface="新細明體" pitchFamily="18" charset="-120"/>
            </a:endParaRPr>
          </a:p>
        </p:txBody>
      </p:sp>
      <p:sp>
        <p:nvSpPr>
          <p:cNvPr id="51203" name="Rectangle 3"/>
          <p:cNvSpPr>
            <a:spLocks noGrp="1" noChangeArrowheads="1"/>
          </p:cNvSpPr>
          <p:nvPr>
            <p:ph type="body" idx="1"/>
          </p:nvPr>
        </p:nvSpPr>
        <p:spPr/>
        <p:txBody>
          <a:bodyPr/>
          <a:lstStyle/>
          <a:p>
            <a:pPr>
              <a:lnSpc>
                <a:spcPct val="80000"/>
              </a:lnSpc>
            </a:pPr>
            <a:r>
              <a:rPr lang="en-US" altLang="zh-TW" dirty="0"/>
              <a:t>Given</a:t>
            </a:r>
          </a:p>
          <a:p>
            <a:pPr lvl="1">
              <a:lnSpc>
                <a:spcPct val="80000"/>
              </a:lnSpc>
            </a:pPr>
            <a:r>
              <a:rPr lang="en-US" altLang="zh-TW" dirty="0"/>
              <a:t>I-cache miss rate = 2%</a:t>
            </a:r>
          </a:p>
          <a:p>
            <a:pPr lvl="1">
              <a:lnSpc>
                <a:spcPct val="80000"/>
              </a:lnSpc>
            </a:pPr>
            <a:r>
              <a:rPr lang="en-US" altLang="zh-TW" dirty="0"/>
              <a:t>D-cache miss rate = 4%</a:t>
            </a:r>
          </a:p>
          <a:p>
            <a:pPr lvl="1">
              <a:lnSpc>
                <a:spcPct val="80000"/>
              </a:lnSpc>
            </a:pPr>
            <a:r>
              <a:rPr lang="en-US" altLang="zh-TW" dirty="0"/>
              <a:t>Miss penalty = 100 cycles</a:t>
            </a:r>
          </a:p>
          <a:p>
            <a:pPr lvl="1">
              <a:lnSpc>
                <a:spcPct val="80000"/>
              </a:lnSpc>
            </a:pPr>
            <a:r>
              <a:rPr lang="en-US" altLang="zh-TW" dirty="0"/>
              <a:t>Base CPI (ideal cache) = 2</a:t>
            </a:r>
          </a:p>
          <a:p>
            <a:pPr lvl="1">
              <a:lnSpc>
                <a:spcPct val="80000"/>
              </a:lnSpc>
            </a:pPr>
            <a:r>
              <a:rPr lang="en-US" altLang="zh-TW" dirty="0"/>
              <a:t>Load &amp; stores are 36% of instructions</a:t>
            </a:r>
          </a:p>
          <a:p>
            <a:pPr lvl="1">
              <a:lnSpc>
                <a:spcPct val="80000"/>
              </a:lnSpc>
            </a:pPr>
            <a:r>
              <a:rPr lang="en-US" altLang="zh-TW" dirty="0"/>
              <a:t>Compute the actual CPI?</a:t>
            </a:r>
          </a:p>
          <a:p>
            <a:pPr lvl="1">
              <a:lnSpc>
                <a:spcPct val="80000"/>
              </a:lnSpc>
            </a:pPr>
            <a:endParaRPr lang="en-US" altLang="zh-TW" dirty="0"/>
          </a:p>
          <a:p>
            <a:pPr>
              <a:lnSpc>
                <a:spcPct val="80000"/>
              </a:lnSpc>
            </a:pPr>
            <a:r>
              <a:rPr lang="en-US" altLang="zh-TW" dirty="0"/>
              <a:t>Miss cycles per instruction</a:t>
            </a:r>
          </a:p>
          <a:p>
            <a:pPr lvl="1">
              <a:lnSpc>
                <a:spcPct val="80000"/>
              </a:lnSpc>
            </a:pPr>
            <a:r>
              <a:rPr lang="en-US" altLang="zh-TW" dirty="0"/>
              <a:t>I-cache: 0.02 × 100 = 2</a:t>
            </a:r>
          </a:p>
          <a:p>
            <a:pPr lvl="1">
              <a:lnSpc>
                <a:spcPct val="80000"/>
              </a:lnSpc>
            </a:pPr>
            <a:r>
              <a:rPr lang="en-US" altLang="zh-TW" dirty="0"/>
              <a:t>D-cache: 0.36 × 0.04 × 100 = 1.44</a:t>
            </a:r>
          </a:p>
          <a:p>
            <a:pPr lvl="1">
              <a:lnSpc>
                <a:spcPct val="80000"/>
              </a:lnSpc>
            </a:pPr>
            <a:endParaRPr lang="en-US" altLang="zh-TW" dirty="0"/>
          </a:p>
          <a:p>
            <a:pPr>
              <a:lnSpc>
                <a:spcPct val="80000"/>
              </a:lnSpc>
            </a:pPr>
            <a:r>
              <a:rPr lang="en-US" altLang="zh-TW" dirty="0"/>
              <a:t>Actual CPI = 2 + 2 + 1.44 = 5.44</a:t>
            </a:r>
          </a:p>
          <a:p>
            <a:pPr lvl="1">
              <a:lnSpc>
                <a:spcPct val="80000"/>
              </a:lnSpc>
            </a:pPr>
            <a:r>
              <a:rPr lang="en-US" altLang="zh-TW" dirty="0"/>
              <a:t>Ideal CPU is 5.44/2 =2.72 times faster</a:t>
            </a:r>
            <a:endParaRPr lang="en-AU" altLang="zh-TW" dirty="0">
              <a:ea typeface="新細明體" pitchFamily="18" charset="-120"/>
            </a:endParaRPr>
          </a:p>
        </p:txBody>
      </p:sp>
      <p:sp>
        <p:nvSpPr>
          <p:cNvPr id="51204" name="投影片編號版面配置區 1"/>
          <p:cNvSpPr>
            <a:spLocks noGrp="1"/>
          </p:cNvSpPr>
          <p:nvPr>
            <p:ph type="sldNum" sz="quarter" idx="12"/>
          </p:nvPr>
        </p:nvSpPr>
        <p:spPr>
          <a:noFill/>
          <a:ln>
            <a:miter lim="800000"/>
            <a:headEnd/>
            <a:tailEnd/>
          </a:ln>
        </p:spPr>
        <p:txBody>
          <a:bodyPr/>
          <a:lstStyle/>
          <a:p>
            <a:pPr defTabSz="762000"/>
            <a:fld id="{9C08D315-FCB7-402A-ADC0-3F8DE56288B8}" type="slidenum">
              <a:rPr lang="zh-TW" altLang="en-US"/>
              <a:pPr defTabSz="762000"/>
              <a:t>49</a:t>
            </a:fld>
            <a:endParaRPr lang="en-US" altLang="zh-TW"/>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42950" y="173038"/>
            <a:ext cx="8420100" cy="901700"/>
          </a:xfrm>
        </p:spPr>
        <p:txBody>
          <a:bodyPr/>
          <a:lstStyle/>
          <a:p>
            <a:r>
              <a:rPr lang="en-AU" altLang="zh-TW" dirty="0">
                <a:ea typeface="新細明體" pitchFamily="18" charset="-120"/>
              </a:rPr>
              <a:t>Average Access Time</a:t>
            </a:r>
          </a:p>
        </p:txBody>
      </p:sp>
      <p:sp>
        <p:nvSpPr>
          <p:cNvPr id="52227" name="Rectangle 3"/>
          <p:cNvSpPr>
            <a:spLocks noGrp="1" noChangeArrowheads="1"/>
          </p:cNvSpPr>
          <p:nvPr>
            <p:ph type="body" idx="1"/>
          </p:nvPr>
        </p:nvSpPr>
        <p:spPr/>
        <p:txBody>
          <a:bodyPr/>
          <a:lstStyle/>
          <a:p>
            <a:r>
              <a:rPr lang="en-AU" altLang="zh-TW" dirty="0">
                <a:ea typeface="新細明體" pitchFamily="18" charset="-120"/>
              </a:rPr>
              <a:t>Hit time is also important for performance</a:t>
            </a:r>
          </a:p>
          <a:p>
            <a:r>
              <a:rPr lang="en-AU" altLang="zh-TW" dirty="0">
                <a:ea typeface="新細明體" pitchFamily="18" charset="-120"/>
              </a:rPr>
              <a:t>Average memory access time (AMAT)</a:t>
            </a:r>
          </a:p>
          <a:p>
            <a:pPr lvl="1"/>
            <a:r>
              <a:rPr lang="en-AU" altLang="zh-TW" dirty="0">
                <a:ea typeface="新細明體" pitchFamily="18" charset="-120"/>
              </a:rPr>
              <a:t>AMAT = Hit time + Miss rate </a:t>
            </a:r>
            <a:r>
              <a:rPr lang="en-US" altLang="zh-TW" dirty="0">
                <a:cs typeface="Arial" pitchFamily="34" charset="0"/>
              </a:rPr>
              <a:t>× Miss penalty</a:t>
            </a:r>
          </a:p>
          <a:p>
            <a:r>
              <a:rPr lang="en-US" altLang="zh-TW" dirty="0">
                <a:cs typeface="Arial" pitchFamily="34" charset="0"/>
              </a:rPr>
              <a:t>Example</a:t>
            </a:r>
          </a:p>
          <a:p>
            <a:pPr lvl="1"/>
            <a:r>
              <a:rPr lang="en-US" altLang="zh-TW" dirty="0">
                <a:cs typeface="Arial" pitchFamily="34" charset="0"/>
              </a:rPr>
              <a:t>CPU with 1ns clock, hit time = 1 cycle, miss penalty = 20 cycles, I-cache miss rate = 5%</a:t>
            </a:r>
          </a:p>
          <a:p>
            <a:pPr lvl="1"/>
            <a:r>
              <a:rPr lang="en-US" altLang="zh-TW" dirty="0">
                <a:cs typeface="Arial" pitchFamily="34" charset="0"/>
              </a:rPr>
              <a:t>AMAT = 1 + 0.05 × 20 = 2ns</a:t>
            </a:r>
          </a:p>
          <a:p>
            <a:pPr lvl="2"/>
            <a:r>
              <a:rPr lang="en-US" altLang="zh-TW" sz="2200" dirty="0">
                <a:cs typeface="Arial" pitchFamily="34" charset="0"/>
              </a:rPr>
              <a:t>2 cycles per instruction</a:t>
            </a:r>
          </a:p>
        </p:txBody>
      </p:sp>
      <p:sp>
        <p:nvSpPr>
          <p:cNvPr id="52228" name="投影片編號版面配置區 1"/>
          <p:cNvSpPr>
            <a:spLocks noGrp="1"/>
          </p:cNvSpPr>
          <p:nvPr>
            <p:ph type="sldNum" sz="quarter" idx="12"/>
          </p:nvPr>
        </p:nvSpPr>
        <p:spPr>
          <a:noFill/>
          <a:ln>
            <a:miter lim="800000"/>
            <a:headEnd/>
            <a:tailEnd/>
          </a:ln>
        </p:spPr>
        <p:txBody>
          <a:bodyPr/>
          <a:lstStyle/>
          <a:p>
            <a:pPr defTabSz="762000"/>
            <a:fld id="{984C7FE4-2100-4F54-A4C6-F8DFB300310C}" type="slidenum">
              <a:rPr lang="zh-TW" altLang="en-US"/>
              <a:pPr defTabSz="762000"/>
              <a:t>50</a:t>
            </a:fld>
            <a:endParaRPr lang="en-US" altLang="zh-TW"/>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42950" y="173038"/>
            <a:ext cx="8420100" cy="901700"/>
          </a:xfrm>
        </p:spPr>
        <p:txBody>
          <a:bodyPr/>
          <a:lstStyle/>
          <a:p>
            <a:r>
              <a:rPr lang="en-US" altLang="zh-TW"/>
              <a:t>Performance Summary</a:t>
            </a:r>
            <a:endParaRPr lang="en-AU" altLang="zh-TW">
              <a:ea typeface="新細明體" pitchFamily="18" charset="-120"/>
            </a:endParaRPr>
          </a:p>
        </p:txBody>
      </p:sp>
      <p:sp>
        <p:nvSpPr>
          <p:cNvPr id="53251" name="Rectangle 3"/>
          <p:cNvSpPr>
            <a:spLocks noGrp="1" noChangeArrowheads="1"/>
          </p:cNvSpPr>
          <p:nvPr>
            <p:ph type="body" idx="1"/>
          </p:nvPr>
        </p:nvSpPr>
        <p:spPr/>
        <p:txBody>
          <a:bodyPr/>
          <a:lstStyle/>
          <a:p>
            <a:r>
              <a:rPr lang="en-US" altLang="zh-TW"/>
              <a:t>When CPU performance increased</a:t>
            </a:r>
          </a:p>
          <a:p>
            <a:pPr lvl="1"/>
            <a:r>
              <a:rPr lang="en-US" altLang="zh-TW"/>
              <a:t>Miss penalty becomes more significant</a:t>
            </a:r>
          </a:p>
          <a:p>
            <a:r>
              <a:rPr lang="en-US" altLang="zh-TW"/>
              <a:t>Decreasing base CPI</a:t>
            </a:r>
          </a:p>
          <a:p>
            <a:pPr lvl="1"/>
            <a:r>
              <a:rPr lang="en-US" altLang="zh-TW"/>
              <a:t>Greater proportion of time spent on memory stalls</a:t>
            </a:r>
          </a:p>
          <a:p>
            <a:r>
              <a:rPr lang="en-US" altLang="zh-TW"/>
              <a:t>Increasing clock rate</a:t>
            </a:r>
          </a:p>
          <a:p>
            <a:pPr lvl="1"/>
            <a:r>
              <a:rPr lang="en-US" altLang="zh-TW"/>
              <a:t>Memory stalls account for more CPU cycles</a:t>
            </a:r>
          </a:p>
          <a:p>
            <a:r>
              <a:rPr lang="en-US" altLang="zh-TW"/>
              <a:t>Can’t neglect cache behavior when evaluating system performance</a:t>
            </a:r>
            <a:endParaRPr lang="en-AU" altLang="zh-TW">
              <a:ea typeface="新細明體" pitchFamily="18" charset="-120"/>
            </a:endParaRPr>
          </a:p>
        </p:txBody>
      </p:sp>
      <p:sp>
        <p:nvSpPr>
          <p:cNvPr id="53252" name="投影片編號版面配置區 1"/>
          <p:cNvSpPr>
            <a:spLocks noGrp="1"/>
          </p:cNvSpPr>
          <p:nvPr>
            <p:ph type="sldNum" sz="quarter" idx="12"/>
          </p:nvPr>
        </p:nvSpPr>
        <p:spPr>
          <a:noFill/>
          <a:ln>
            <a:miter lim="800000"/>
            <a:headEnd/>
            <a:tailEnd/>
          </a:ln>
        </p:spPr>
        <p:txBody>
          <a:bodyPr/>
          <a:lstStyle/>
          <a:p>
            <a:pPr defTabSz="762000"/>
            <a:fld id="{05821C15-7844-4837-82A8-7E8B5EEBFDC3}" type="slidenum">
              <a:rPr lang="zh-TW" altLang="en-US"/>
              <a:pPr defTabSz="762000"/>
              <a:t>51</a:t>
            </a:fld>
            <a:endParaRPr lang="en-US" altLang="zh-TW"/>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42950" y="173038"/>
            <a:ext cx="8420100" cy="901700"/>
          </a:xfrm>
        </p:spPr>
        <p:txBody>
          <a:bodyPr/>
          <a:lstStyle/>
          <a:p>
            <a:r>
              <a:rPr lang="en-US" altLang="zh-TW"/>
              <a:t>Improving Cache Performance</a:t>
            </a:r>
          </a:p>
        </p:txBody>
      </p:sp>
      <p:sp>
        <p:nvSpPr>
          <p:cNvPr id="544771" name="Rectangle 3"/>
          <p:cNvSpPr>
            <a:spLocks noGrp="1" noChangeArrowheads="1"/>
          </p:cNvSpPr>
          <p:nvPr>
            <p:ph type="body" idx="1"/>
          </p:nvPr>
        </p:nvSpPr>
        <p:spPr/>
        <p:txBody>
          <a:bodyPr/>
          <a:lstStyle/>
          <a:p>
            <a:endParaRPr lang="en-US" altLang="zh-TW"/>
          </a:p>
          <a:p>
            <a:r>
              <a:rPr lang="en-US" altLang="zh-TW"/>
              <a:t>Reduce the time to hit in the cache</a:t>
            </a:r>
          </a:p>
          <a:p>
            <a:r>
              <a:rPr lang="en-US" altLang="zh-TW"/>
              <a:t>Decreasing the miss ratio</a:t>
            </a:r>
          </a:p>
          <a:p>
            <a:r>
              <a:rPr lang="en-US" altLang="zh-TW"/>
              <a:t>Decreasing the miss penalty</a:t>
            </a:r>
          </a:p>
          <a:p>
            <a:endParaRPr lang="en-US" altLang="zh-TW"/>
          </a:p>
        </p:txBody>
      </p:sp>
      <p:sp>
        <p:nvSpPr>
          <p:cNvPr id="54276" name="投影片編號版面配置區 1"/>
          <p:cNvSpPr>
            <a:spLocks noGrp="1"/>
          </p:cNvSpPr>
          <p:nvPr>
            <p:ph type="sldNum" sz="quarter" idx="12"/>
          </p:nvPr>
        </p:nvSpPr>
        <p:spPr>
          <a:noFill/>
          <a:ln>
            <a:miter lim="800000"/>
            <a:headEnd/>
            <a:tailEnd/>
          </a:ln>
        </p:spPr>
        <p:txBody>
          <a:bodyPr/>
          <a:lstStyle/>
          <a:p>
            <a:pPr defTabSz="762000"/>
            <a:fld id="{1BEC5C16-AF22-4D8F-9D08-F7B321FB310B}" type="slidenum">
              <a:rPr lang="zh-TW" altLang="en-US"/>
              <a:pPr defTabSz="762000"/>
              <a:t>52</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4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4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7171" name="Rectangle 3"/>
          <p:cNvSpPr>
            <a:spLocks noGrp="1" noChangeArrowheads="1"/>
          </p:cNvSpPr>
          <p:nvPr>
            <p:ph type="body" idx="1"/>
          </p:nvPr>
        </p:nvSpPr>
        <p:spPr>
          <a:xfrm>
            <a:off x="742950" y="11096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t>Address sub-division</a:t>
            </a:r>
          </a:p>
          <a:p>
            <a:pPr lvl="1"/>
            <a:r>
              <a:rPr lang="en-US" altLang="zh-TW" sz="2000" dirty="0"/>
              <a:t>Cache hit and miss</a:t>
            </a:r>
          </a:p>
          <a:p>
            <a:pPr lvl="1"/>
            <a:r>
              <a:rPr lang="en-US" altLang="zh-TW" sz="2000" dirty="0"/>
              <a:t>Memory support</a:t>
            </a:r>
          </a:p>
          <a:p>
            <a:r>
              <a:rPr lang="en-US" altLang="zh-TW" sz="2000" dirty="0"/>
              <a:t>Measuring cache performance</a:t>
            </a:r>
          </a:p>
          <a:p>
            <a:r>
              <a:rPr lang="en-US" altLang="zh-TW" sz="2000" dirty="0">
                <a:solidFill>
                  <a:schemeClr val="accent2"/>
                </a:solidFill>
              </a:rPr>
              <a:t>Improving cache performance</a:t>
            </a:r>
          </a:p>
          <a:p>
            <a:pPr lvl="1"/>
            <a:r>
              <a:rPr lang="en-US" altLang="zh-TW" sz="2000" dirty="0">
                <a:solidFill>
                  <a:schemeClr val="accent2"/>
                </a:solidFill>
              </a:rPr>
              <a:t>Set associative cache</a:t>
            </a:r>
          </a:p>
          <a:p>
            <a:pPr lvl="1"/>
            <a:r>
              <a:rPr lang="en-US" altLang="zh-TW" sz="2000" dirty="0"/>
              <a:t>Multiple level cache</a:t>
            </a:r>
          </a:p>
          <a:p>
            <a:r>
              <a:rPr lang="en-US" altLang="zh-TW" sz="2000" dirty="0"/>
              <a:t>Virtual memory</a:t>
            </a:r>
          </a:p>
          <a:p>
            <a:pPr lvl="1"/>
            <a:r>
              <a:rPr lang="en-US" altLang="zh-TW" sz="2000" dirty="0"/>
              <a:t>Basics</a:t>
            </a:r>
          </a:p>
          <a:p>
            <a:pPr lvl="1"/>
            <a:r>
              <a:rPr lang="en-US" altLang="zh-TW" sz="2000" dirty="0"/>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t>TLB and cache</a:t>
            </a:r>
          </a:p>
          <a:p>
            <a:r>
              <a:rPr lang="en-US" altLang="zh-TW" sz="2000" dirty="0"/>
              <a:t>A common framework for memory hierarchy</a:t>
            </a:r>
          </a:p>
        </p:txBody>
      </p:sp>
      <p:sp>
        <p:nvSpPr>
          <p:cNvPr id="7172"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93D8D55D-0564-4E80-8BC4-0EEC22DC8EC2}" type="slidenum">
              <a:rPr kumimoji="0" lang="zh-TW" altLang="en-US" sz="1400" smtClean="0">
                <a:latin typeface="Arial" pitchFamily="34" charset="0"/>
              </a:rPr>
              <a:pPr/>
              <a:t>53</a:t>
            </a:fld>
            <a:endParaRPr kumimoji="0" lang="en-US" altLang="zh-TW" sz="1400">
              <a:latin typeface="Arial" pitchFamily="34" charset="0"/>
            </a:endParaRPr>
          </a:p>
        </p:txBody>
      </p:sp>
    </p:spTree>
    <p:extLst>
      <p:ext uri="{BB962C8B-B14F-4D97-AF65-F5344CB8AC3E}">
        <p14:creationId xmlns:p14="http://schemas.microsoft.com/office/powerpoint/2010/main" val="3790416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44475" y="312738"/>
            <a:ext cx="1112838" cy="477837"/>
          </a:xfrm>
          <a:prstGeom prst="rect">
            <a:avLst/>
          </a:prstGeom>
          <a:noFill/>
          <a:ln w="12700">
            <a:noFill/>
            <a:miter lim="800000"/>
            <a:headEnd/>
            <a:tailEnd/>
          </a:ln>
        </p:spPr>
        <p:txBody>
          <a:bodyPr wrap="none" anchor="ctr"/>
          <a:lstStyle/>
          <a:p>
            <a:endParaRPr lang="zh-TW" altLang="en-US"/>
          </a:p>
        </p:txBody>
      </p:sp>
      <p:sp>
        <p:nvSpPr>
          <p:cNvPr id="55299" name="Rectangle 3"/>
          <p:cNvSpPr>
            <a:spLocks noGrp="1" noChangeArrowheads="1"/>
          </p:cNvSpPr>
          <p:nvPr>
            <p:ph type="title"/>
          </p:nvPr>
        </p:nvSpPr>
        <p:spPr>
          <a:xfrm>
            <a:off x="742950" y="173038"/>
            <a:ext cx="8420100" cy="901700"/>
          </a:xfrm>
        </p:spPr>
        <p:txBody>
          <a:bodyPr/>
          <a:lstStyle/>
          <a:p>
            <a:r>
              <a:rPr lang="en-US" altLang="zh-TW"/>
              <a:t>Direct Mapped</a:t>
            </a:r>
          </a:p>
        </p:txBody>
      </p:sp>
      <p:sp>
        <p:nvSpPr>
          <p:cNvPr id="55300" name="Rectangle 4"/>
          <p:cNvSpPr>
            <a:spLocks noGrp="1" noChangeArrowheads="1"/>
          </p:cNvSpPr>
          <p:nvPr>
            <p:ph type="body" idx="1"/>
          </p:nvPr>
        </p:nvSpPr>
        <p:spPr>
          <a:xfrm>
            <a:off x="742950" y="1211263"/>
            <a:ext cx="8335963" cy="2857500"/>
          </a:xfrm>
        </p:spPr>
        <p:txBody>
          <a:bodyPr/>
          <a:lstStyle/>
          <a:p>
            <a:r>
              <a:rPr lang="en-US" altLang="zh-TW"/>
              <a:t>Block Placement :</a:t>
            </a:r>
          </a:p>
          <a:p>
            <a:pPr lvl="1"/>
            <a:r>
              <a:rPr lang="en-US" altLang="zh-TW"/>
              <a:t>For each item of data at the lower level, there is exactly one location in cache where it might be</a:t>
            </a:r>
          </a:p>
          <a:p>
            <a:pPr lvl="1"/>
            <a:r>
              <a:rPr lang="en-US" altLang="zh-TW"/>
              <a:t>Address mapping: modulo number of blocks</a:t>
            </a:r>
          </a:p>
        </p:txBody>
      </p:sp>
      <p:sp>
        <p:nvSpPr>
          <p:cNvPr id="55301" name="Rectangle 6"/>
          <p:cNvSpPr>
            <a:spLocks noChangeArrowheads="1"/>
          </p:cNvSpPr>
          <p:nvPr/>
        </p:nvSpPr>
        <p:spPr bwMode="auto">
          <a:xfrm>
            <a:off x="4565650" y="6805613"/>
            <a:ext cx="282575"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M</a:t>
            </a:r>
            <a:endParaRPr lang="en-US" altLang="zh-TW"/>
          </a:p>
        </p:txBody>
      </p:sp>
      <p:sp>
        <p:nvSpPr>
          <p:cNvPr id="55302" name="Rectangle 7"/>
          <p:cNvSpPr>
            <a:spLocks noChangeArrowheads="1"/>
          </p:cNvSpPr>
          <p:nvPr/>
        </p:nvSpPr>
        <p:spPr bwMode="auto">
          <a:xfrm>
            <a:off x="4735513" y="6805613"/>
            <a:ext cx="227012"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e</a:t>
            </a:r>
            <a:endParaRPr lang="en-US" altLang="zh-TW"/>
          </a:p>
        </p:txBody>
      </p:sp>
      <p:sp>
        <p:nvSpPr>
          <p:cNvPr id="55303" name="Rectangle 8"/>
          <p:cNvSpPr>
            <a:spLocks noChangeArrowheads="1"/>
          </p:cNvSpPr>
          <p:nvPr/>
        </p:nvSpPr>
        <p:spPr bwMode="auto">
          <a:xfrm>
            <a:off x="4854575" y="6805613"/>
            <a:ext cx="295275"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m</a:t>
            </a:r>
            <a:endParaRPr lang="en-US" altLang="zh-TW"/>
          </a:p>
        </p:txBody>
      </p:sp>
      <p:sp>
        <p:nvSpPr>
          <p:cNvPr id="55304" name="Rectangle 9"/>
          <p:cNvSpPr>
            <a:spLocks noChangeArrowheads="1"/>
          </p:cNvSpPr>
          <p:nvPr/>
        </p:nvSpPr>
        <p:spPr bwMode="auto">
          <a:xfrm>
            <a:off x="5030788" y="6805613"/>
            <a:ext cx="227012"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o</a:t>
            </a:r>
            <a:endParaRPr lang="en-US" altLang="zh-TW"/>
          </a:p>
        </p:txBody>
      </p:sp>
      <p:sp>
        <p:nvSpPr>
          <p:cNvPr id="55305" name="Rectangle 10"/>
          <p:cNvSpPr>
            <a:spLocks noChangeArrowheads="1"/>
          </p:cNvSpPr>
          <p:nvPr/>
        </p:nvSpPr>
        <p:spPr bwMode="auto">
          <a:xfrm>
            <a:off x="5143500" y="6805613"/>
            <a:ext cx="176213"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r</a:t>
            </a:r>
            <a:endParaRPr lang="en-US" altLang="zh-TW"/>
          </a:p>
        </p:txBody>
      </p:sp>
      <p:sp>
        <p:nvSpPr>
          <p:cNvPr id="55306" name="Rectangle 11"/>
          <p:cNvSpPr>
            <a:spLocks noChangeArrowheads="1"/>
          </p:cNvSpPr>
          <p:nvPr/>
        </p:nvSpPr>
        <p:spPr bwMode="auto">
          <a:xfrm>
            <a:off x="5213350" y="6805613"/>
            <a:ext cx="207963" cy="174625"/>
          </a:xfrm>
          <a:prstGeom prst="rect">
            <a:avLst/>
          </a:prstGeom>
          <a:noFill/>
          <a:ln w="9525">
            <a:noFill/>
            <a:miter lim="800000"/>
            <a:headEnd/>
            <a:tailEnd/>
          </a:ln>
        </p:spPr>
        <p:txBody>
          <a:bodyPr wrap="none" lIns="0" tIns="0" rIns="0" bIns="0">
            <a:spAutoFit/>
          </a:bodyPr>
          <a:lstStyle/>
          <a:p>
            <a:r>
              <a:rPr lang="en-US" altLang="zh-TW" sz="900">
                <a:solidFill>
                  <a:srgbClr val="000000"/>
                </a:solidFill>
                <a:latin typeface="Arial" pitchFamily="34" charset="0"/>
              </a:rPr>
              <a:t>y</a:t>
            </a:r>
            <a:endParaRPr lang="en-US" altLang="zh-TW"/>
          </a:p>
        </p:txBody>
      </p:sp>
      <p:grpSp>
        <p:nvGrpSpPr>
          <p:cNvPr id="55307" name="Group 141"/>
          <p:cNvGrpSpPr>
            <a:grpSpLocks/>
          </p:cNvGrpSpPr>
          <p:nvPr/>
        </p:nvGrpSpPr>
        <p:grpSpPr bwMode="auto">
          <a:xfrm>
            <a:off x="917575" y="2862263"/>
            <a:ext cx="8194675" cy="2933700"/>
            <a:chOff x="578" y="2424"/>
            <a:chExt cx="5162" cy="1848"/>
          </a:xfrm>
        </p:grpSpPr>
        <p:sp>
          <p:nvSpPr>
            <p:cNvPr id="55309" name="Line 12"/>
            <p:cNvSpPr>
              <a:spLocks noChangeShapeType="1"/>
            </p:cNvSpPr>
            <p:nvPr/>
          </p:nvSpPr>
          <p:spPr bwMode="auto">
            <a:xfrm>
              <a:off x="3589" y="2577"/>
              <a:ext cx="4" cy="620"/>
            </a:xfrm>
            <a:prstGeom prst="line">
              <a:avLst/>
            </a:prstGeom>
            <a:noFill/>
            <a:ln w="25400">
              <a:solidFill>
                <a:srgbClr val="000000"/>
              </a:solidFill>
              <a:round/>
              <a:headEnd/>
              <a:tailEnd/>
            </a:ln>
          </p:spPr>
          <p:txBody>
            <a:bodyPr/>
            <a:lstStyle/>
            <a:p>
              <a:endParaRPr lang="zh-TW" altLang="en-US"/>
            </a:p>
          </p:txBody>
        </p:sp>
        <p:sp>
          <p:nvSpPr>
            <p:cNvPr id="55310" name="Line 13"/>
            <p:cNvSpPr>
              <a:spLocks noChangeShapeType="1"/>
            </p:cNvSpPr>
            <p:nvPr/>
          </p:nvSpPr>
          <p:spPr bwMode="auto">
            <a:xfrm>
              <a:off x="3113" y="2577"/>
              <a:ext cx="1" cy="620"/>
            </a:xfrm>
            <a:prstGeom prst="line">
              <a:avLst/>
            </a:prstGeom>
            <a:noFill/>
            <a:ln w="25400">
              <a:solidFill>
                <a:srgbClr val="000000"/>
              </a:solidFill>
              <a:round/>
              <a:headEnd/>
              <a:tailEnd/>
            </a:ln>
          </p:spPr>
          <p:txBody>
            <a:bodyPr/>
            <a:lstStyle/>
            <a:p>
              <a:endParaRPr lang="zh-TW" altLang="en-US"/>
            </a:p>
          </p:txBody>
        </p:sp>
        <p:sp>
          <p:nvSpPr>
            <p:cNvPr id="55311" name="Line 14"/>
            <p:cNvSpPr>
              <a:spLocks noChangeShapeType="1"/>
            </p:cNvSpPr>
            <p:nvPr/>
          </p:nvSpPr>
          <p:spPr bwMode="auto">
            <a:xfrm>
              <a:off x="2951" y="2577"/>
              <a:ext cx="4" cy="620"/>
            </a:xfrm>
            <a:prstGeom prst="line">
              <a:avLst/>
            </a:prstGeom>
            <a:noFill/>
            <a:ln w="25400">
              <a:solidFill>
                <a:srgbClr val="000000"/>
              </a:solidFill>
              <a:round/>
              <a:headEnd/>
              <a:tailEnd/>
            </a:ln>
          </p:spPr>
          <p:txBody>
            <a:bodyPr/>
            <a:lstStyle/>
            <a:p>
              <a:endParaRPr lang="zh-TW" altLang="en-US"/>
            </a:p>
          </p:txBody>
        </p:sp>
        <p:sp>
          <p:nvSpPr>
            <p:cNvPr id="55312" name="Freeform 15"/>
            <p:cNvSpPr>
              <a:spLocks/>
            </p:cNvSpPr>
            <p:nvPr/>
          </p:nvSpPr>
          <p:spPr bwMode="auto">
            <a:xfrm>
              <a:off x="3272" y="2577"/>
              <a:ext cx="162" cy="620"/>
            </a:xfrm>
            <a:custGeom>
              <a:avLst/>
              <a:gdLst>
                <a:gd name="T0" fmla="*/ 0 w 162"/>
                <a:gd name="T1" fmla="*/ 620 h 620"/>
                <a:gd name="T2" fmla="*/ 0 w 162"/>
                <a:gd name="T3" fmla="*/ 0 h 620"/>
                <a:gd name="T4" fmla="*/ 162 w 162"/>
                <a:gd name="T5" fmla="*/ 0 h 620"/>
                <a:gd name="T6" fmla="*/ 162 w 162"/>
                <a:gd name="T7" fmla="*/ 620 h 620"/>
                <a:gd name="T8" fmla="*/ 0 w 162"/>
                <a:gd name="T9" fmla="*/ 620 h 620"/>
                <a:gd name="T10" fmla="*/ 0 w 162"/>
                <a:gd name="T11" fmla="*/ 620 h 620"/>
                <a:gd name="T12" fmla="*/ 0 60000 65536"/>
                <a:gd name="T13" fmla="*/ 0 60000 65536"/>
                <a:gd name="T14" fmla="*/ 0 60000 65536"/>
                <a:gd name="T15" fmla="*/ 0 60000 65536"/>
                <a:gd name="T16" fmla="*/ 0 60000 65536"/>
                <a:gd name="T17" fmla="*/ 0 60000 65536"/>
                <a:gd name="T18" fmla="*/ 0 w 162"/>
                <a:gd name="T19" fmla="*/ 0 h 620"/>
                <a:gd name="T20" fmla="*/ 162 w 162"/>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162" h="620">
                  <a:moveTo>
                    <a:pt x="0" y="620"/>
                  </a:moveTo>
                  <a:lnTo>
                    <a:pt x="0" y="0"/>
                  </a:lnTo>
                  <a:lnTo>
                    <a:pt x="162" y="0"/>
                  </a:lnTo>
                  <a:lnTo>
                    <a:pt x="162" y="620"/>
                  </a:lnTo>
                  <a:lnTo>
                    <a:pt x="0" y="620"/>
                  </a:lnTo>
                  <a:close/>
                </a:path>
              </a:pathLst>
            </a:custGeom>
            <a:solidFill>
              <a:srgbClr val="EB7500"/>
            </a:solidFill>
            <a:ln w="9525">
              <a:noFill/>
              <a:round/>
              <a:headEnd/>
              <a:tailEnd/>
            </a:ln>
          </p:spPr>
          <p:txBody>
            <a:bodyPr/>
            <a:lstStyle/>
            <a:p>
              <a:endParaRPr lang="zh-TW" altLang="en-US"/>
            </a:p>
          </p:txBody>
        </p:sp>
        <p:sp>
          <p:nvSpPr>
            <p:cNvPr id="55313" name="Freeform 16"/>
            <p:cNvSpPr>
              <a:spLocks/>
            </p:cNvSpPr>
            <p:nvPr/>
          </p:nvSpPr>
          <p:spPr bwMode="auto">
            <a:xfrm>
              <a:off x="3272" y="2577"/>
              <a:ext cx="162" cy="620"/>
            </a:xfrm>
            <a:custGeom>
              <a:avLst/>
              <a:gdLst>
                <a:gd name="T0" fmla="*/ 0 w 162"/>
                <a:gd name="T1" fmla="*/ 620 h 620"/>
                <a:gd name="T2" fmla="*/ 0 w 162"/>
                <a:gd name="T3" fmla="*/ 0 h 620"/>
                <a:gd name="T4" fmla="*/ 162 w 162"/>
                <a:gd name="T5" fmla="*/ 0 h 620"/>
                <a:gd name="T6" fmla="*/ 162 w 162"/>
                <a:gd name="T7" fmla="*/ 620 h 620"/>
                <a:gd name="T8" fmla="*/ 0 w 162"/>
                <a:gd name="T9" fmla="*/ 620 h 620"/>
                <a:gd name="T10" fmla="*/ 0 w 162"/>
                <a:gd name="T11" fmla="*/ 620 h 620"/>
                <a:gd name="T12" fmla="*/ 0 60000 65536"/>
                <a:gd name="T13" fmla="*/ 0 60000 65536"/>
                <a:gd name="T14" fmla="*/ 0 60000 65536"/>
                <a:gd name="T15" fmla="*/ 0 60000 65536"/>
                <a:gd name="T16" fmla="*/ 0 60000 65536"/>
                <a:gd name="T17" fmla="*/ 0 60000 65536"/>
                <a:gd name="T18" fmla="*/ 0 w 162"/>
                <a:gd name="T19" fmla="*/ 0 h 620"/>
                <a:gd name="T20" fmla="*/ 162 w 162"/>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162" h="620">
                  <a:moveTo>
                    <a:pt x="0" y="620"/>
                  </a:moveTo>
                  <a:lnTo>
                    <a:pt x="0" y="0"/>
                  </a:lnTo>
                  <a:lnTo>
                    <a:pt x="162" y="0"/>
                  </a:lnTo>
                  <a:lnTo>
                    <a:pt x="162" y="620"/>
                  </a:lnTo>
                  <a:lnTo>
                    <a:pt x="0" y="620"/>
                  </a:lnTo>
                </a:path>
              </a:pathLst>
            </a:custGeom>
            <a:noFill/>
            <a:ln w="25400">
              <a:solidFill>
                <a:srgbClr val="000000"/>
              </a:solidFill>
              <a:round/>
              <a:headEnd/>
              <a:tailEnd/>
            </a:ln>
          </p:spPr>
          <p:txBody>
            <a:bodyPr/>
            <a:lstStyle/>
            <a:p>
              <a:endParaRPr lang="zh-TW" altLang="en-US"/>
            </a:p>
          </p:txBody>
        </p:sp>
        <p:sp>
          <p:nvSpPr>
            <p:cNvPr id="55314" name="Freeform 17"/>
            <p:cNvSpPr>
              <a:spLocks/>
            </p:cNvSpPr>
            <p:nvPr/>
          </p:nvSpPr>
          <p:spPr bwMode="auto">
            <a:xfrm>
              <a:off x="2634" y="2577"/>
              <a:ext cx="159" cy="620"/>
            </a:xfrm>
            <a:custGeom>
              <a:avLst/>
              <a:gdLst>
                <a:gd name="T0" fmla="*/ 0 w 159"/>
                <a:gd name="T1" fmla="*/ 620 h 620"/>
                <a:gd name="T2" fmla="*/ 0 w 159"/>
                <a:gd name="T3" fmla="*/ 0 h 620"/>
                <a:gd name="T4" fmla="*/ 159 w 159"/>
                <a:gd name="T5" fmla="*/ 0 h 620"/>
                <a:gd name="T6" fmla="*/ 159 w 159"/>
                <a:gd name="T7" fmla="*/ 620 h 620"/>
                <a:gd name="T8" fmla="*/ 0 w 159"/>
                <a:gd name="T9" fmla="*/ 620 h 620"/>
                <a:gd name="T10" fmla="*/ 0 w 159"/>
                <a:gd name="T11" fmla="*/ 620 h 620"/>
                <a:gd name="T12" fmla="*/ 0 60000 65536"/>
                <a:gd name="T13" fmla="*/ 0 60000 65536"/>
                <a:gd name="T14" fmla="*/ 0 60000 65536"/>
                <a:gd name="T15" fmla="*/ 0 60000 65536"/>
                <a:gd name="T16" fmla="*/ 0 60000 65536"/>
                <a:gd name="T17" fmla="*/ 0 60000 65536"/>
                <a:gd name="T18" fmla="*/ 0 w 159"/>
                <a:gd name="T19" fmla="*/ 0 h 620"/>
                <a:gd name="T20" fmla="*/ 159 w 159"/>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159" h="620">
                  <a:moveTo>
                    <a:pt x="0" y="620"/>
                  </a:moveTo>
                  <a:lnTo>
                    <a:pt x="0" y="0"/>
                  </a:lnTo>
                  <a:lnTo>
                    <a:pt x="159" y="0"/>
                  </a:lnTo>
                  <a:lnTo>
                    <a:pt x="159" y="620"/>
                  </a:lnTo>
                  <a:lnTo>
                    <a:pt x="0" y="620"/>
                  </a:lnTo>
                  <a:close/>
                </a:path>
              </a:pathLst>
            </a:custGeom>
            <a:solidFill>
              <a:srgbClr val="CCCCCC"/>
            </a:solidFill>
            <a:ln w="9525">
              <a:noFill/>
              <a:round/>
              <a:headEnd/>
              <a:tailEnd/>
            </a:ln>
          </p:spPr>
          <p:txBody>
            <a:bodyPr/>
            <a:lstStyle/>
            <a:p>
              <a:endParaRPr lang="zh-TW" altLang="en-US"/>
            </a:p>
          </p:txBody>
        </p:sp>
        <p:sp>
          <p:nvSpPr>
            <p:cNvPr id="55315" name="Freeform 18"/>
            <p:cNvSpPr>
              <a:spLocks/>
            </p:cNvSpPr>
            <p:nvPr/>
          </p:nvSpPr>
          <p:spPr bwMode="auto">
            <a:xfrm>
              <a:off x="2634" y="2577"/>
              <a:ext cx="159" cy="620"/>
            </a:xfrm>
            <a:custGeom>
              <a:avLst/>
              <a:gdLst>
                <a:gd name="T0" fmla="*/ 0 w 159"/>
                <a:gd name="T1" fmla="*/ 620 h 620"/>
                <a:gd name="T2" fmla="*/ 0 w 159"/>
                <a:gd name="T3" fmla="*/ 0 h 620"/>
                <a:gd name="T4" fmla="*/ 159 w 159"/>
                <a:gd name="T5" fmla="*/ 0 h 620"/>
                <a:gd name="T6" fmla="*/ 159 w 159"/>
                <a:gd name="T7" fmla="*/ 620 h 620"/>
                <a:gd name="T8" fmla="*/ 0 w 159"/>
                <a:gd name="T9" fmla="*/ 620 h 620"/>
                <a:gd name="T10" fmla="*/ 0 w 159"/>
                <a:gd name="T11" fmla="*/ 620 h 620"/>
                <a:gd name="T12" fmla="*/ 0 60000 65536"/>
                <a:gd name="T13" fmla="*/ 0 60000 65536"/>
                <a:gd name="T14" fmla="*/ 0 60000 65536"/>
                <a:gd name="T15" fmla="*/ 0 60000 65536"/>
                <a:gd name="T16" fmla="*/ 0 60000 65536"/>
                <a:gd name="T17" fmla="*/ 0 60000 65536"/>
                <a:gd name="T18" fmla="*/ 0 w 159"/>
                <a:gd name="T19" fmla="*/ 0 h 620"/>
                <a:gd name="T20" fmla="*/ 159 w 159"/>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159" h="620">
                  <a:moveTo>
                    <a:pt x="0" y="620"/>
                  </a:moveTo>
                  <a:lnTo>
                    <a:pt x="0" y="0"/>
                  </a:lnTo>
                  <a:lnTo>
                    <a:pt x="159" y="0"/>
                  </a:lnTo>
                  <a:lnTo>
                    <a:pt x="159" y="620"/>
                  </a:lnTo>
                  <a:lnTo>
                    <a:pt x="0" y="620"/>
                  </a:lnTo>
                </a:path>
              </a:pathLst>
            </a:custGeom>
            <a:noFill/>
            <a:ln w="25400">
              <a:solidFill>
                <a:srgbClr val="000000"/>
              </a:solidFill>
              <a:round/>
              <a:headEnd/>
              <a:tailEnd/>
            </a:ln>
          </p:spPr>
          <p:txBody>
            <a:bodyPr/>
            <a:lstStyle/>
            <a:p>
              <a:endParaRPr lang="zh-TW" altLang="en-US"/>
            </a:p>
          </p:txBody>
        </p:sp>
        <p:sp>
          <p:nvSpPr>
            <p:cNvPr id="55316" name="Freeform 19"/>
            <p:cNvSpPr>
              <a:spLocks/>
            </p:cNvSpPr>
            <p:nvPr/>
          </p:nvSpPr>
          <p:spPr bwMode="auto">
            <a:xfrm>
              <a:off x="2476" y="2577"/>
              <a:ext cx="1263" cy="620"/>
            </a:xfrm>
            <a:custGeom>
              <a:avLst/>
              <a:gdLst>
                <a:gd name="T0" fmla="*/ 1263 w 1263"/>
                <a:gd name="T1" fmla="*/ 620 h 620"/>
                <a:gd name="T2" fmla="*/ 1263 w 1263"/>
                <a:gd name="T3" fmla="*/ 0 h 620"/>
                <a:gd name="T4" fmla="*/ 0 w 1263"/>
                <a:gd name="T5" fmla="*/ 0 h 620"/>
                <a:gd name="T6" fmla="*/ 0 w 1263"/>
                <a:gd name="T7" fmla="*/ 620 h 620"/>
                <a:gd name="T8" fmla="*/ 1263 w 1263"/>
                <a:gd name="T9" fmla="*/ 620 h 620"/>
                <a:gd name="T10" fmla="*/ 1263 w 1263"/>
                <a:gd name="T11" fmla="*/ 620 h 620"/>
                <a:gd name="T12" fmla="*/ 0 60000 65536"/>
                <a:gd name="T13" fmla="*/ 0 60000 65536"/>
                <a:gd name="T14" fmla="*/ 0 60000 65536"/>
                <a:gd name="T15" fmla="*/ 0 60000 65536"/>
                <a:gd name="T16" fmla="*/ 0 60000 65536"/>
                <a:gd name="T17" fmla="*/ 0 60000 65536"/>
                <a:gd name="T18" fmla="*/ 0 w 1263"/>
                <a:gd name="T19" fmla="*/ 0 h 620"/>
                <a:gd name="T20" fmla="*/ 1263 w 1263"/>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1263" h="620">
                  <a:moveTo>
                    <a:pt x="1263" y="620"/>
                  </a:moveTo>
                  <a:lnTo>
                    <a:pt x="1263" y="0"/>
                  </a:lnTo>
                  <a:lnTo>
                    <a:pt x="0" y="0"/>
                  </a:lnTo>
                  <a:lnTo>
                    <a:pt x="0" y="620"/>
                  </a:lnTo>
                  <a:lnTo>
                    <a:pt x="1263" y="620"/>
                  </a:lnTo>
                </a:path>
              </a:pathLst>
            </a:custGeom>
            <a:noFill/>
            <a:ln w="25400">
              <a:solidFill>
                <a:srgbClr val="000000"/>
              </a:solidFill>
              <a:round/>
              <a:headEnd/>
              <a:tailEnd/>
            </a:ln>
          </p:spPr>
          <p:txBody>
            <a:bodyPr/>
            <a:lstStyle/>
            <a:p>
              <a:endParaRPr lang="zh-TW" altLang="en-US"/>
            </a:p>
          </p:txBody>
        </p:sp>
        <p:sp>
          <p:nvSpPr>
            <p:cNvPr id="55317" name="Rectangle 20"/>
            <p:cNvSpPr>
              <a:spLocks noChangeArrowheads="1"/>
            </p:cNvSpPr>
            <p:nvPr/>
          </p:nvSpPr>
          <p:spPr bwMode="auto">
            <a:xfrm>
              <a:off x="621"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18" name="Rectangle 21"/>
            <p:cNvSpPr>
              <a:spLocks noChangeArrowheads="1"/>
            </p:cNvSpPr>
            <p:nvPr/>
          </p:nvSpPr>
          <p:spPr bwMode="auto">
            <a:xfrm>
              <a:off x="693"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19" name="Rectangle 22"/>
            <p:cNvSpPr>
              <a:spLocks noChangeArrowheads="1"/>
            </p:cNvSpPr>
            <p:nvPr/>
          </p:nvSpPr>
          <p:spPr bwMode="auto">
            <a:xfrm>
              <a:off x="768"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20" name="Rectangle 23"/>
            <p:cNvSpPr>
              <a:spLocks noChangeArrowheads="1"/>
            </p:cNvSpPr>
            <p:nvPr/>
          </p:nvSpPr>
          <p:spPr bwMode="auto">
            <a:xfrm>
              <a:off x="839"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21" name="Rectangle 24"/>
            <p:cNvSpPr>
              <a:spLocks noChangeArrowheads="1"/>
            </p:cNvSpPr>
            <p:nvPr/>
          </p:nvSpPr>
          <p:spPr bwMode="auto">
            <a:xfrm>
              <a:off x="915"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322" name="Line 25"/>
            <p:cNvSpPr>
              <a:spLocks noChangeShapeType="1"/>
            </p:cNvSpPr>
            <p:nvPr/>
          </p:nvSpPr>
          <p:spPr bwMode="auto">
            <a:xfrm>
              <a:off x="5051" y="3544"/>
              <a:ext cx="1" cy="619"/>
            </a:xfrm>
            <a:prstGeom prst="line">
              <a:avLst/>
            </a:prstGeom>
            <a:noFill/>
            <a:ln w="25400">
              <a:solidFill>
                <a:srgbClr val="000000"/>
              </a:solidFill>
              <a:round/>
              <a:headEnd/>
              <a:tailEnd/>
            </a:ln>
          </p:spPr>
          <p:txBody>
            <a:bodyPr/>
            <a:lstStyle/>
            <a:p>
              <a:endParaRPr lang="zh-TW" altLang="en-US"/>
            </a:p>
          </p:txBody>
        </p:sp>
        <p:sp>
          <p:nvSpPr>
            <p:cNvPr id="55323" name="Line 26"/>
            <p:cNvSpPr>
              <a:spLocks noChangeShapeType="1"/>
            </p:cNvSpPr>
            <p:nvPr/>
          </p:nvSpPr>
          <p:spPr bwMode="auto">
            <a:xfrm>
              <a:off x="4892" y="3544"/>
              <a:ext cx="1" cy="619"/>
            </a:xfrm>
            <a:prstGeom prst="line">
              <a:avLst/>
            </a:prstGeom>
            <a:noFill/>
            <a:ln w="25400">
              <a:solidFill>
                <a:srgbClr val="000000"/>
              </a:solidFill>
              <a:round/>
              <a:headEnd/>
              <a:tailEnd/>
            </a:ln>
          </p:spPr>
          <p:txBody>
            <a:bodyPr/>
            <a:lstStyle/>
            <a:p>
              <a:endParaRPr lang="zh-TW" altLang="en-US"/>
            </a:p>
          </p:txBody>
        </p:sp>
        <p:sp>
          <p:nvSpPr>
            <p:cNvPr id="55324" name="Line 27"/>
            <p:cNvSpPr>
              <a:spLocks noChangeShapeType="1"/>
            </p:cNvSpPr>
            <p:nvPr/>
          </p:nvSpPr>
          <p:spPr bwMode="auto">
            <a:xfrm>
              <a:off x="4413" y="3544"/>
              <a:ext cx="1" cy="619"/>
            </a:xfrm>
            <a:prstGeom prst="line">
              <a:avLst/>
            </a:prstGeom>
            <a:noFill/>
            <a:ln w="25400">
              <a:solidFill>
                <a:srgbClr val="000000"/>
              </a:solidFill>
              <a:round/>
              <a:headEnd/>
              <a:tailEnd/>
            </a:ln>
          </p:spPr>
          <p:txBody>
            <a:bodyPr/>
            <a:lstStyle/>
            <a:p>
              <a:endParaRPr lang="zh-TW" altLang="en-US"/>
            </a:p>
          </p:txBody>
        </p:sp>
        <p:sp>
          <p:nvSpPr>
            <p:cNvPr id="55325" name="Line 28"/>
            <p:cNvSpPr>
              <a:spLocks noChangeShapeType="1"/>
            </p:cNvSpPr>
            <p:nvPr/>
          </p:nvSpPr>
          <p:spPr bwMode="auto">
            <a:xfrm>
              <a:off x="4251" y="3544"/>
              <a:ext cx="4" cy="619"/>
            </a:xfrm>
            <a:prstGeom prst="line">
              <a:avLst/>
            </a:prstGeom>
            <a:noFill/>
            <a:ln w="25400">
              <a:solidFill>
                <a:srgbClr val="000000"/>
              </a:solidFill>
              <a:round/>
              <a:headEnd/>
              <a:tailEnd/>
            </a:ln>
          </p:spPr>
          <p:txBody>
            <a:bodyPr/>
            <a:lstStyle/>
            <a:p>
              <a:endParaRPr lang="zh-TW" altLang="en-US"/>
            </a:p>
          </p:txBody>
        </p:sp>
        <p:sp>
          <p:nvSpPr>
            <p:cNvPr id="55326" name="Line 29"/>
            <p:cNvSpPr>
              <a:spLocks noChangeShapeType="1"/>
            </p:cNvSpPr>
            <p:nvPr/>
          </p:nvSpPr>
          <p:spPr bwMode="auto">
            <a:xfrm>
              <a:off x="3775" y="3544"/>
              <a:ext cx="1" cy="619"/>
            </a:xfrm>
            <a:prstGeom prst="line">
              <a:avLst/>
            </a:prstGeom>
            <a:noFill/>
            <a:ln w="25400">
              <a:solidFill>
                <a:srgbClr val="000000"/>
              </a:solidFill>
              <a:round/>
              <a:headEnd/>
              <a:tailEnd/>
            </a:ln>
          </p:spPr>
          <p:txBody>
            <a:bodyPr/>
            <a:lstStyle/>
            <a:p>
              <a:endParaRPr lang="zh-TW" altLang="en-US"/>
            </a:p>
          </p:txBody>
        </p:sp>
        <p:sp>
          <p:nvSpPr>
            <p:cNvPr id="55327" name="Line 30"/>
            <p:cNvSpPr>
              <a:spLocks noChangeShapeType="1"/>
            </p:cNvSpPr>
            <p:nvPr/>
          </p:nvSpPr>
          <p:spPr bwMode="auto">
            <a:xfrm>
              <a:off x="3613" y="3544"/>
              <a:ext cx="4" cy="619"/>
            </a:xfrm>
            <a:prstGeom prst="line">
              <a:avLst/>
            </a:prstGeom>
            <a:noFill/>
            <a:ln w="25400">
              <a:solidFill>
                <a:srgbClr val="000000"/>
              </a:solidFill>
              <a:round/>
              <a:headEnd/>
              <a:tailEnd/>
            </a:ln>
          </p:spPr>
          <p:txBody>
            <a:bodyPr/>
            <a:lstStyle/>
            <a:p>
              <a:endParaRPr lang="zh-TW" altLang="en-US"/>
            </a:p>
          </p:txBody>
        </p:sp>
        <p:sp>
          <p:nvSpPr>
            <p:cNvPr id="55328" name="Line 31"/>
            <p:cNvSpPr>
              <a:spLocks noChangeShapeType="1"/>
            </p:cNvSpPr>
            <p:nvPr/>
          </p:nvSpPr>
          <p:spPr bwMode="auto">
            <a:xfrm>
              <a:off x="3133" y="3544"/>
              <a:ext cx="4" cy="619"/>
            </a:xfrm>
            <a:prstGeom prst="line">
              <a:avLst/>
            </a:prstGeom>
            <a:noFill/>
            <a:ln w="25400">
              <a:solidFill>
                <a:srgbClr val="000000"/>
              </a:solidFill>
              <a:round/>
              <a:headEnd/>
              <a:tailEnd/>
            </a:ln>
          </p:spPr>
          <p:txBody>
            <a:bodyPr/>
            <a:lstStyle/>
            <a:p>
              <a:endParaRPr lang="zh-TW" altLang="en-US"/>
            </a:p>
          </p:txBody>
        </p:sp>
        <p:sp>
          <p:nvSpPr>
            <p:cNvPr id="55329" name="Line 32"/>
            <p:cNvSpPr>
              <a:spLocks noChangeShapeType="1"/>
            </p:cNvSpPr>
            <p:nvPr/>
          </p:nvSpPr>
          <p:spPr bwMode="auto">
            <a:xfrm>
              <a:off x="2975" y="3544"/>
              <a:ext cx="1" cy="619"/>
            </a:xfrm>
            <a:prstGeom prst="line">
              <a:avLst/>
            </a:prstGeom>
            <a:noFill/>
            <a:ln w="25400">
              <a:solidFill>
                <a:srgbClr val="000000"/>
              </a:solidFill>
              <a:round/>
              <a:headEnd/>
              <a:tailEnd/>
            </a:ln>
          </p:spPr>
          <p:txBody>
            <a:bodyPr/>
            <a:lstStyle/>
            <a:p>
              <a:endParaRPr lang="zh-TW" altLang="en-US"/>
            </a:p>
          </p:txBody>
        </p:sp>
        <p:sp>
          <p:nvSpPr>
            <p:cNvPr id="55330" name="Line 33"/>
            <p:cNvSpPr>
              <a:spLocks noChangeShapeType="1"/>
            </p:cNvSpPr>
            <p:nvPr/>
          </p:nvSpPr>
          <p:spPr bwMode="auto">
            <a:xfrm>
              <a:off x="2495" y="3544"/>
              <a:ext cx="1" cy="619"/>
            </a:xfrm>
            <a:prstGeom prst="line">
              <a:avLst/>
            </a:prstGeom>
            <a:noFill/>
            <a:ln w="25400">
              <a:solidFill>
                <a:srgbClr val="000000"/>
              </a:solidFill>
              <a:round/>
              <a:headEnd/>
              <a:tailEnd/>
            </a:ln>
          </p:spPr>
          <p:txBody>
            <a:bodyPr/>
            <a:lstStyle/>
            <a:p>
              <a:endParaRPr lang="zh-TW" altLang="en-US"/>
            </a:p>
          </p:txBody>
        </p:sp>
        <p:sp>
          <p:nvSpPr>
            <p:cNvPr id="55331" name="Line 34"/>
            <p:cNvSpPr>
              <a:spLocks noChangeShapeType="1"/>
            </p:cNvSpPr>
            <p:nvPr/>
          </p:nvSpPr>
          <p:spPr bwMode="auto">
            <a:xfrm>
              <a:off x="2337" y="3544"/>
              <a:ext cx="1" cy="619"/>
            </a:xfrm>
            <a:prstGeom prst="line">
              <a:avLst/>
            </a:prstGeom>
            <a:noFill/>
            <a:ln w="25400">
              <a:solidFill>
                <a:srgbClr val="000000"/>
              </a:solidFill>
              <a:round/>
              <a:headEnd/>
              <a:tailEnd/>
            </a:ln>
          </p:spPr>
          <p:txBody>
            <a:bodyPr/>
            <a:lstStyle/>
            <a:p>
              <a:endParaRPr lang="zh-TW" altLang="en-US"/>
            </a:p>
          </p:txBody>
        </p:sp>
        <p:sp>
          <p:nvSpPr>
            <p:cNvPr id="55332" name="Line 35"/>
            <p:cNvSpPr>
              <a:spLocks noChangeShapeType="1"/>
            </p:cNvSpPr>
            <p:nvPr/>
          </p:nvSpPr>
          <p:spPr bwMode="auto">
            <a:xfrm>
              <a:off x="1858" y="3544"/>
              <a:ext cx="1" cy="619"/>
            </a:xfrm>
            <a:prstGeom prst="line">
              <a:avLst/>
            </a:prstGeom>
            <a:noFill/>
            <a:ln w="25400">
              <a:solidFill>
                <a:srgbClr val="000000"/>
              </a:solidFill>
              <a:round/>
              <a:headEnd/>
              <a:tailEnd/>
            </a:ln>
          </p:spPr>
          <p:txBody>
            <a:bodyPr/>
            <a:lstStyle/>
            <a:p>
              <a:endParaRPr lang="zh-TW" altLang="en-US"/>
            </a:p>
          </p:txBody>
        </p:sp>
        <p:sp>
          <p:nvSpPr>
            <p:cNvPr id="55333" name="Line 36"/>
            <p:cNvSpPr>
              <a:spLocks noChangeShapeType="1"/>
            </p:cNvSpPr>
            <p:nvPr/>
          </p:nvSpPr>
          <p:spPr bwMode="auto">
            <a:xfrm>
              <a:off x="1695" y="3544"/>
              <a:ext cx="4" cy="619"/>
            </a:xfrm>
            <a:prstGeom prst="line">
              <a:avLst/>
            </a:prstGeom>
            <a:noFill/>
            <a:ln w="25400">
              <a:solidFill>
                <a:srgbClr val="000000"/>
              </a:solidFill>
              <a:round/>
              <a:headEnd/>
              <a:tailEnd/>
            </a:ln>
          </p:spPr>
          <p:txBody>
            <a:bodyPr/>
            <a:lstStyle/>
            <a:p>
              <a:endParaRPr lang="zh-TW" altLang="en-US"/>
            </a:p>
          </p:txBody>
        </p:sp>
        <p:sp>
          <p:nvSpPr>
            <p:cNvPr id="55334" name="Line 37"/>
            <p:cNvSpPr>
              <a:spLocks noChangeShapeType="1"/>
            </p:cNvSpPr>
            <p:nvPr/>
          </p:nvSpPr>
          <p:spPr bwMode="auto">
            <a:xfrm>
              <a:off x="1216" y="3544"/>
              <a:ext cx="4" cy="619"/>
            </a:xfrm>
            <a:prstGeom prst="line">
              <a:avLst/>
            </a:prstGeom>
            <a:noFill/>
            <a:ln w="25400">
              <a:solidFill>
                <a:srgbClr val="000000"/>
              </a:solidFill>
              <a:round/>
              <a:headEnd/>
              <a:tailEnd/>
            </a:ln>
          </p:spPr>
          <p:txBody>
            <a:bodyPr/>
            <a:lstStyle/>
            <a:p>
              <a:endParaRPr lang="zh-TW" altLang="en-US"/>
            </a:p>
          </p:txBody>
        </p:sp>
        <p:sp>
          <p:nvSpPr>
            <p:cNvPr id="55335" name="Line 38"/>
            <p:cNvSpPr>
              <a:spLocks noChangeShapeType="1"/>
            </p:cNvSpPr>
            <p:nvPr/>
          </p:nvSpPr>
          <p:spPr bwMode="auto">
            <a:xfrm>
              <a:off x="1057" y="3544"/>
              <a:ext cx="1" cy="619"/>
            </a:xfrm>
            <a:prstGeom prst="line">
              <a:avLst/>
            </a:prstGeom>
            <a:noFill/>
            <a:ln w="25400">
              <a:solidFill>
                <a:srgbClr val="000000"/>
              </a:solidFill>
              <a:round/>
              <a:headEnd/>
              <a:tailEnd/>
            </a:ln>
          </p:spPr>
          <p:txBody>
            <a:bodyPr/>
            <a:lstStyle/>
            <a:p>
              <a:endParaRPr lang="zh-TW" altLang="en-US"/>
            </a:p>
          </p:txBody>
        </p:sp>
        <p:sp>
          <p:nvSpPr>
            <p:cNvPr id="55336" name="Freeform 39"/>
            <p:cNvSpPr>
              <a:spLocks/>
            </p:cNvSpPr>
            <p:nvPr/>
          </p:nvSpPr>
          <p:spPr bwMode="auto">
            <a:xfrm>
              <a:off x="5209"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w 163"/>
                <a:gd name="T13" fmla="*/ 619 h 619"/>
                <a:gd name="T14" fmla="*/ 0 60000 65536"/>
                <a:gd name="T15" fmla="*/ 0 60000 65536"/>
                <a:gd name="T16" fmla="*/ 0 60000 65536"/>
                <a:gd name="T17" fmla="*/ 0 60000 65536"/>
                <a:gd name="T18" fmla="*/ 0 60000 65536"/>
                <a:gd name="T19" fmla="*/ 0 60000 65536"/>
                <a:gd name="T20" fmla="*/ 0 60000 65536"/>
                <a:gd name="T21" fmla="*/ 0 w 163"/>
                <a:gd name="T22" fmla="*/ 0 h 619"/>
                <a:gd name="T23" fmla="*/ 163 w 163"/>
                <a:gd name="T24" fmla="*/ 619 h 6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619">
                  <a:moveTo>
                    <a:pt x="0" y="619"/>
                  </a:moveTo>
                  <a:lnTo>
                    <a:pt x="4" y="0"/>
                  </a:lnTo>
                  <a:lnTo>
                    <a:pt x="163" y="0"/>
                  </a:lnTo>
                  <a:lnTo>
                    <a:pt x="163" y="619"/>
                  </a:lnTo>
                  <a:lnTo>
                    <a:pt x="4" y="619"/>
                  </a:lnTo>
                  <a:lnTo>
                    <a:pt x="0" y="619"/>
                  </a:lnTo>
                  <a:close/>
                </a:path>
              </a:pathLst>
            </a:custGeom>
            <a:solidFill>
              <a:srgbClr val="EB7500"/>
            </a:solidFill>
            <a:ln w="9525">
              <a:noFill/>
              <a:round/>
              <a:headEnd/>
              <a:tailEnd/>
            </a:ln>
          </p:spPr>
          <p:txBody>
            <a:bodyPr/>
            <a:lstStyle/>
            <a:p>
              <a:endParaRPr lang="zh-TW" altLang="en-US"/>
            </a:p>
          </p:txBody>
        </p:sp>
        <p:sp>
          <p:nvSpPr>
            <p:cNvPr id="55337" name="Freeform 40"/>
            <p:cNvSpPr>
              <a:spLocks/>
            </p:cNvSpPr>
            <p:nvPr/>
          </p:nvSpPr>
          <p:spPr bwMode="auto">
            <a:xfrm>
              <a:off x="5209"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60000 65536"/>
                <a:gd name="T13" fmla="*/ 0 60000 65536"/>
                <a:gd name="T14" fmla="*/ 0 60000 65536"/>
                <a:gd name="T15" fmla="*/ 0 60000 65536"/>
                <a:gd name="T16" fmla="*/ 0 60000 65536"/>
                <a:gd name="T17" fmla="*/ 0 60000 65536"/>
                <a:gd name="T18" fmla="*/ 0 w 163"/>
                <a:gd name="T19" fmla="*/ 0 h 619"/>
                <a:gd name="T20" fmla="*/ 163 w 163"/>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3" h="619">
                  <a:moveTo>
                    <a:pt x="0" y="619"/>
                  </a:moveTo>
                  <a:lnTo>
                    <a:pt x="4" y="0"/>
                  </a:lnTo>
                  <a:lnTo>
                    <a:pt x="163" y="0"/>
                  </a:lnTo>
                  <a:lnTo>
                    <a:pt x="163" y="619"/>
                  </a:lnTo>
                  <a:lnTo>
                    <a:pt x="4" y="619"/>
                  </a:lnTo>
                </a:path>
              </a:pathLst>
            </a:custGeom>
            <a:noFill/>
            <a:ln w="25400">
              <a:solidFill>
                <a:srgbClr val="000000"/>
              </a:solidFill>
              <a:round/>
              <a:headEnd/>
              <a:tailEnd/>
            </a:ln>
          </p:spPr>
          <p:txBody>
            <a:bodyPr/>
            <a:lstStyle/>
            <a:p>
              <a:endParaRPr lang="zh-TW" altLang="en-US"/>
            </a:p>
          </p:txBody>
        </p:sp>
        <p:sp>
          <p:nvSpPr>
            <p:cNvPr id="55338" name="Freeform 41"/>
            <p:cNvSpPr>
              <a:spLocks/>
            </p:cNvSpPr>
            <p:nvPr/>
          </p:nvSpPr>
          <p:spPr bwMode="auto">
            <a:xfrm>
              <a:off x="3934" y="3544"/>
              <a:ext cx="162" cy="619"/>
            </a:xfrm>
            <a:custGeom>
              <a:avLst/>
              <a:gdLst>
                <a:gd name="T0" fmla="*/ 0 w 162"/>
                <a:gd name="T1" fmla="*/ 619 h 619"/>
                <a:gd name="T2" fmla="*/ 0 w 162"/>
                <a:gd name="T3" fmla="*/ 0 h 619"/>
                <a:gd name="T4" fmla="*/ 162 w 162"/>
                <a:gd name="T5" fmla="*/ 0 h 619"/>
                <a:gd name="T6" fmla="*/ 162 w 162"/>
                <a:gd name="T7" fmla="*/ 619 h 619"/>
                <a:gd name="T8" fmla="*/ 0 w 162"/>
                <a:gd name="T9" fmla="*/ 619 h 619"/>
                <a:gd name="T10" fmla="*/ 0 w 162"/>
                <a:gd name="T11" fmla="*/ 619 h 619"/>
                <a:gd name="T12" fmla="*/ 0 60000 65536"/>
                <a:gd name="T13" fmla="*/ 0 60000 65536"/>
                <a:gd name="T14" fmla="*/ 0 60000 65536"/>
                <a:gd name="T15" fmla="*/ 0 60000 65536"/>
                <a:gd name="T16" fmla="*/ 0 60000 65536"/>
                <a:gd name="T17" fmla="*/ 0 60000 65536"/>
                <a:gd name="T18" fmla="*/ 0 w 162"/>
                <a:gd name="T19" fmla="*/ 0 h 619"/>
                <a:gd name="T20" fmla="*/ 162 w 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2" h="619">
                  <a:moveTo>
                    <a:pt x="0" y="619"/>
                  </a:moveTo>
                  <a:lnTo>
                    <a:pt x="0" y="0"/>
                  </a:lnTo>
                  <a:lnTo>
                    <a:pt x="162" y="0"/>
                  </a:lnTo>
                  <a:lnTo>
                    <a:pt x="162" y="619"/>
                  </a:lnTo>
                  <a:lnTo>
                    <a:pt x="0" y="619"/>
                  </a:lnTo>
                  <a:close/>
                </a:path>
              </a:pathLst>
            </a:custGeom>
            <a:solidFill>
              <a:srgbClr val="EB7500"/>
            </a:solidFill>
            <a:ln w="9525">
              <a:noFill/>
              <a:round/>
              <a:headEnd/>
              <a:tailEnd/>
            </a:ln>
          </p:spPr>
          <p:txBody>
            <a:bodyPr/>
            <a:lstStyle/>
            <a:p>
              <a:endParaRPr lang="zh-TW" altLang="en-US"/>
            </a:p>
          </p:txBody>
        </p:sp>
        <p:sp>
          <p:nvSpPr>
            <p:cNvPr id="55339" name="Freeform 42"/>
            <p:cNvSpPr>
              <a:spLocks/>
            </p:cNvSpPr>
            <p:nvPr/>
          </p:nvSpPr>
          <p:spPr bwMode="auto">
            <a:xfrm>
              <a:off x="3934" y="3544"/>
              <a:ext cx="162" cy="619"/>
            </a:xfrm>
            <a:custGeom>
              <a:avLst/>
              <a:gdLst>
                <a:gd name="T0" fmla="*/ 0 w 162"/>
                <a:gd name="T1" fmla="*/ 619 h 619"/>
                <a:gd name="T2" fmla="*/ 0 w 162"/>
                <a:gd name="T3" fmla="*/ 0 h 619"/>
                <a:gd name="T4" fmla="*/ 162 w 162"/>
                <a:gd name="T5" fmla="*/ 0 h 619"/>
                <a:gd name="T6" fmla="*/ 162 w 162"/>
                <a:gd name="T7" fmla="*/ 619 h 619"/>
                <a:gd name="T8" fmla="*/ 0 w 162"/>
                <a:gd name="T9" fmla="*/ 619 h 619"/>
                <a:gd name="T10" fmla="*/ 0 w 162"/>
                <a:gd name="T11" fmla="*/ 619 h 619"/>
                <a:gd name="T12" fmla="*/ 0 60000 65536"/>
                <a:gd name="T13" fmla="*/ 0 60000 65536"/>
                <a:gd name="T14" fmla="*/ 0 60000 65536"/>
                <a:gd name="T15" fmla="*/ 0 60000 65536"/>
                <a:gd name="T16" fmla="*/ 0 60000 65536"/>
                <a:gd name="T17" fmla="*/ 0 60000 65536"/>
                <a:gd name="T18" fmla="*/ 0 w 162"/>
                <a:gd name="T19" fmla="*/ 0 h 619"/>
                <a:gd name="T20" fmla="*/ 162 w 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2" h="619">
                  <a:moveTo>
                    <a:pt x="0" y="619"/>
                  </a:moveTo>
                  <a:lnTo>
                    <a:pt x="0" y="0"/>
                  </a:lnTo>
                  <a:lnTo>
                    <a:pt x="162" y="0"/>
                  </a:lnTo>
                  <a:lnTo>
                    <a:pt x="162" y="619"/>
                  </a:lnTo>
                  <a:lnTo>
                    <a:pt x="0" y="619"/>
                  </a:lnTo>
                </a:path>
              </a:pathLst>
            </a:custGeom>
            <a:noFill/>
            <a:ln w="25400">
              <a:solidFill>
                <a:srgbClr val="000000"/>
              </a:solidFill>
              <a:round/>
              <a:headEnd/>
              <a:tailEnd/>
            </a:ln>
          </p:spPr>
          <p:txBody>
            <a:bodyPr/>
            <a:lstStyle/>
            <a:p>
              <a:endParaRPr lang="zh-TW" altLang="en-US"/>
            </a:p>
          </p:txBody>
        </p:sp>
        <p:sp>
          <p:nvSpPr>
            <p:cNvPr id="55340" name="Freeform 43"/>
            <p:cNvSpPr>
              <a:spLocks/>
            </p:cNvSpPr>
            <p:nvPr/>
          </p:nvSpPr>
          <p:spPr bwMode="auto">
            <a:xfrm>
              <a:off x="2654" y="3544"/>
              <a:ext cx="162" cy="619"/>
            </a:xfrm>
            <a:custGeom>
              <a:avLst/>
              <a:gdLst>
                <a:gd name="T0" fmla="*/ 0 w 162"/>
                <a:gd name="T1" fmla="*/ 619 h 619"/>
                <a:gd name="T2" fmla="*/ 4 w 162"/>
                <a:gd name="T3" fmla="*/ 0 h 619"/>
                <a:gd name="T4" fmla="*/ 162 w 162"/>
                <a:gd name="T5" fmla="*/ 0 h 619"/>
                <a:gd name="T6" fmla="*/ 162 w 162"/>
                <a:gd name="T7" fmla="*/ 619 h 619"/>
                <a:gd name="T8" fmla="*/ 4 w 162"/>
                <a:gd name="T9" fmla="*/ 619 h 619"/>
                <a:gd name="T10" fmla="*/ 4 w 162"/>
                <a:gd name="T11" fmla="*/ 619 h 619"/>
                <a:gd name="T12" fmla="*/ 0 w 162"/>
                <a:gd name="T13" fmla="*/ 619 h 619"/>
                <a:gd name="T14" fmla="*/ 0 60000 65536"/>
                <a:gd name="T15" fmla="*/ 0 60000 65536"/>
                <a:gd name="T16" fmla="*/ 0 60000 65536"/>
                <a:gd name="T17" fmla="*/ 0 60000 65536"/>
                <a:gd name="T18" fmla="*/ 0 60000 65536"/>
                <a:gd name="T19" fmla="*/ 0 60000 65536"/>
                <a:gd name="T20" fmla="*/ 0 60000 65536"/>
                <a:gd name="T21" fmla="*/ 0 w 162"/>
                <a:gd name="T22" fmla="*/ 0 h 619"/>
                <a:gd name="T23" fmla="*/ 162 w 162"/>
                <a:gd name="T24" fmla="*/ 619 h 6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619">
                  <a:moveTo>
                    <a:pt x="0" y="619"/>
                  </a:moveTo>
                  <a:lnTo>
                    <a:pt x="4" y="0"/>
                  </a:lnTo>
                  <a:lnTo>
                    <a:pt x="162" y="0"/>
                  </a:lnTo>
                  <a:lnTo>
                    <a:pt x="162" y="619"/>
                  </a:lnTo>
                  <a:lnTo>
                    <a:pt x="4" y="619"/>
                  </a:lnTo>
                  <a:lnTo>
                    <a:pt x="0" y="619"/>
                  </a:lnTo>
                  <a:close/>
                </a:path>
              </a:pathLst>
            </a:custGeom>
            <a:solidFill>
              <a:srgbClr val="EB7500"/>
            </a:solidFill>
            <a:ln w="9525">
              <a:noFill/>
              <a:round/>
              <a:headEnd/>
              <a:tailEnd/>
            </a:ln>
          </p:spPr>
          <p:txBody>
            <a:bodyPr/>
            <a:lstStyle/>
            <a:p>
              <a:endParaRPr lang="zh-TW" altLang="en-US"/>
            </a:p>
          </p:txBody>
        </p:sp>
        <p:sp>
          <p:nvSpPr>
            <p:cNvPr id="55341" name="Freeform 44"/>
            <p:cNvSpPr>
              <a:spLocks/>
            </p:cNvSpPr>
            <p:nvPr/>
          </p:nvSpPr>
          <p:spPr bwMode="auto">
            <a:xfrm>
              <a:off x="2654" y="3544"/>
              <a:ext cx="162" cy="619"/>
            </a:xfrm>
            <a:custGeom>
              <a:avLst/>
              <a:gdLst>
                <a:gd name="T0" fmla="*/ 0 w 162"/>
                <a:gd name="T1" fmla="*/ 619 h 619"/>
                <a:gd name="T2" fmla="*/ 4 w 162"/>
                <a:gd name="T3" fmla="*/ 0 h 619"/>
                <a:gd name="T4" fmla="*/ 162 w 162"/>
                <a:gd name="T5" fmla="*/ 0 h 619"/>
                <a:gd name="T6" fmla="*/ 162 w 162"/>
                <a:gd name="T7" fmla="*/ 619 h 619"/>
                <a:gd name="T8" fmla="*/ 4 w 162"/>
                <a:gd name="T9" fmla="*/ 619 h 619"/>
                <a:gd name="T10" fmla="*/ 4 w 162"/>
                <a:gd name="T11" fmla="*/ 619 h 619"/>
                <a:gd name="T12" fmla="*/ 0 60000 65536"/>
                <a:gd name="T13" fmla="*/ 0 60000 65536"/>
                <a:gd name="T14" fmla="*/ 0 60000 65536"/>
                <a:gd name="T15" fmla="*/ 0 60000 65536"/>
                <a:gd name="T16" fmla="*/ 0 60000 65536"/>
                <a:gd name="T17" fmla="*/ 0 60000 65536"/>
                <a:gd name="T18" fmla="*/ 0 w 162"/>
                <a:gd name="T19" fmla="*/ 0 h 619"/>
                <a:gd name="T20" fmla="*/ 162 w 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2" h="619">
                  <a:moveTo>
                    <a:pt x="0" y="619"/>
                  </a:moveTo>
                  <a:lnTo>
                    <a:pt x="4" y="0"/>
                  </a:lnTo>
                  <a:lnTo>
                    <a:pt x="162" y="0"/>
                  </a:lnTo>
                  <a:lnTo>
                    <a:pt x="162" y="619"/>
                  </a:lnTo>
                  <a:lnTo>
                    <a:pt x="4" y="619"/>
                  </a:lnTo>
                </a:path>
              </a:pathLst>
            </a:custGeom>
            <a:noFill/>
            <a:ln w="25400">
              <a:solidFill>
                <a:srgbClr val="000000"/>
              </a:solidFill>
              <a:round/>
              <a:headEnd/>
              <a:tailEnd/>
            </a:ln>
          </p:spPr>
          <p:txBody>
            <a:bodyPr/>
            <a:lstStyle/>
            <a:p>
              <a:endParaRPr lang="zh-TW" altLang="en-US"/>
            </a:p>
          </p:txBody>
        </p:sp>
        <p:sp>
          <p:nvSpPr>
            <p:cNvPr id="55342" name="Freeform 45"/>
            <p:cNvSpPr>
              <a:spLocks/>
            </p:cNvSpPr>
            <p:nvPr/>
          </p:nvSpPr>
          <p:spPr bwMode="auto">
            <a:xfrm>
              <a:off x="1378" y="3544"/>
              <a:ext cx="159" cy="619"/>
            </a:xfrm>
            <a:custGeom>
              <a:avLst/>
              <a:gdLst>
                <a:gd name="T0" fmla="*/ 0 w 159"/>
                <a:gd name="T1" fmla="*/ 619 h 619"/>
                <a:gd name="T2" fmla="*/ 0 w 159"/>
                <a:gd name="T3" fmla="*/ 0 h 619"/>
                <a:gd name="T4" fmla="*/ 159 w 159"/>
                <a:gd name="T5" fmla="*/ 0 h 619"/>
                <a:gd name="T6" fmla="*/ 159 w 159"/>
                <a:gd name="T7" fmla="*/ 619 h 619"/>
                <a:gd name="T8" fmla="*/ 0 w 159"/>
                <a:gd name="T9" fmla="*/ 619 h 619"/>
                <a:gd name="T10" fmla="*/ 0 w 159"/>
                <a:gd name="T11" fmla="*/ 619 h 619"/>
                <a:gd name="T12" fmla="*/ 0 60000 65536"/>
                <a:gd name="T13" fmla="*/ 0 60000 65536"/>
                <a:gd name="T14" fmla="*/ 0 60000 65536"/>
                <a:gd name="T15" fmla="*/ 0 60000 65536"/>
                <a:gd name="T16" fmla="*/ 0 60000 65536"/>
                <a:gd name="T17" fmla="*/ 0 60000 65536"/>
                <a:gd name="T18" fmla="*/ 0 w 159"/>
                <a:gd name="T19" fmla="*/ 0 h 619"/>
                <a:gd name="T20" fmla="*/ 159 w 159"/>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59" h="619">
                  <a:moveTo>
                    <a:pt x="0" y="619"/>
                  </a:moveTo>
                  <a:lnTo>
                    <a:pt x="0" y="0"/>
                  </a:lnTo>
                  <a:lnTo>
                    <a:pt x="159" y="0"/>
                  </a:lnTo>
                  <a:lnTo>
                    <a:pt x="159" y="619"/>
                  </a:lnTo>
                  <a:lnTo>
                    <a:pt x="0" y="619"/>
                  </a:lnTo>
                  <a:close/>
                </a:path>
              </a:pathLst>
            </a:custGeom>
            <a:solidFill>
              <a:srgbClr val="EB7500"/>
            </a:solidFill>
            <a:ln w="9525">
              <a:noFill/>
              <a:round/>
              <a:headEnd/>
              <a:tailEnd/>
            </a:ln>
          </p:spPr>
          <p:txBody>
            <a:bodyPr/>
            <a:lstStyle/>
            <a:p>
              <a:endParaRPr lang="zh-TW" altLang="en-US"/>
            </a:p>
          </p:txBody>
        </p:sp>
        <p:sp>
          <p:nvSpPr>
            <p:cNvPr id="55343" name="Freeform 46"/>
            <p:cNvSpPr>
              <a:spLocks/>
            </p:cNvSpPr>
            <p:nvPr/>
          </p:nvSpPr>
          <p:spPr bwMode="auto">
            <a:xfrm>
              <a:off x="1378" y="3544"/>
              <a:ext cx="159" cy="619"/>
            </a:xfrm>
            <a:custGeom>
              <a:avLst/>
              <a:gdLst>
                <a:gd name="T0" fmla="*/ 0 w 159"/>
                <a:gd name="T1" fmla="*/ 619 h 619"/>
                <a:gd name="T2" fmla="*/ 0 w 159"/>
                <a:gd name="T3" fmla="*/ 0 h 619"/>
                <a:gd name="T4" fmla="*/ 159 w 159"/>
                <a:gd name="T5" fmla="*/ 0 h 619"/>
                <a:gd name="T6" fmla="*/ 159 w 159"/>
                <a:gd name="T7" fmla="*/ 619 h 619"/>
                <a:gd name="T8" fmla="*/ 0 w 159"/>
                <a:gd name="T9" fmla="*/ 619 h 619"/>
                <a:gd name="T10" fmla="*/ 0 w 159"/>
                <a:gd name="T11" fmla="*/ 619 h 619"/>
                <a:gd name="T12" fmla="*/ 0 60000 65536"/>
                <a:gd name="T13" fmla="*/ 0 60000 65536"/>
                <a:gd name="T14" fmla="*/ 0 60000 65536"/>
                <a:gd name="T15" fmla="*/ 0 60000 65536"/>
                <a:gd name="T16" fmla="*/ 0 60000 65536"/>
                <a:gd name="T17" fmla="*/ 0 60000 65536"/>
                <a:gd name="T18" fmla="*/ 0 w 159"/>
                <a:gd name="T19" fmla="*/ 0 h 619"/>
                <a:gd name="T20" fmla="*/ 159 w 159"/>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59" h="619">
                  <a:moveTo>
                    <a:pt x="0" y="619"/>
                  </a:moveTo>
                  <a:lnTo>
                    <a:pt x="0" y="0"/>
                  </a:lnTo>
                  <a:lnTo>
                    <a:pt x="159" y="0"/>
                  </a:lnTo>
                  <a:lnTo>
                    <a:pt x="159" y="619"/>
                  </a:lnTo>
                  <a:lnTo>
                    <a:pt x="0" y="619"/>
                  </a:lnTo>
                </a:path>
              </a:pathLst>
            </a:custGeom>
            <a:noFill/>
            <a:ln w="25400">
              <a:solidFill>
                <a:srgbClr val="000000"/>
              </a:solidFill>
              <a:round/>
              <a:headEnd/>
              <a:tailEnd/>
            </a:ln>
          </p:spPr>
          <p:txBody>
            <a:bodyPr/>
            <a:lstStyle/>
            <a:p>
              <a:endParaRPr lang="zh-TW" altLang="en-US"/>
            </a:p>
          </p:txBody>
        </p:sp>
        <p:sp>
          <p:nvSpPr>
            <p:cNvPr id="55344" name="Freeform 47"/>
            <p:cNvSpPr>
              <a:spLocks/>
            </p:cNvSpPr>
            <p:nvPr/>
          </p:nvSpPr>
          <p:spPr bwMode="auto">
            <a:xfrm>
              <a:off x="4571"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w 163"/>
                <a:gd name="T13" fmla="*/ 619 h 619"/>
                <a:gd name="T14" fmla="*/ 0 60000 65536"/>
                <a:gd name="T15" fmla="*/ 0 60000 65536"/>
                <a:gd name="T16" fmla="*/ 0 60000 65536"/>
                <a:gd name="T17" fmla="*/ 0 60000 65536"/>
                <a:gd name="T18" fmla="*/ 0 60000 65536"/>
                <a:gd name="T19" fmla="*/ 0 60000 65536"/>
                <a:gd name="T20" fmla="*/ 0 60000 65536"/>
                <a:gd name="T21" fmla="*/ 0 w 163"/>
                <a:gd name="T22" fmla="*/ 0 h 619"/>
                <a:gd name="T23" fmla="*/ 163 w 163"/>
                <a:gd name="T24" fmla="*/ 619 h 6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619">
                  <a:moveTo>
                    <a:pt x="0" y="619"/>
                  </a:moveTo>
                  <a:lnTo>
                    <a:pt x="4" y="0"/>
                  </a:lnTo>
                  <a:lnTo>
                    <a:pt x="163" y="0"/>
                  </a:lnTo>
                  <a:lnTo>
                    <a:pt x="163" y="619"/>
                  </a:lnTo>
                  <a:lnTo>
                    <a:pt x="4" y="619"/>
                  </a:lnTo>
                  <a:lnTo>
                    <a:pt x="0" y="619"/>
                  </a:lnTo>
                  <a:close/>
                </a:path>
              </a:pathLst>
            </a:custGeom>
            <a:solidFill>
              <a:srgbClr val="CCCCCC"/>
            </a:solidFill>
            <a:ln w="9525">
              <a:noFill/>
              <a:round/>
              <a:headEnd/>
              <a:tailEnd/>
            </a:ln>
          </p:spPr>
          <p:txBody>
            <a:bodyPr/>
            <a:lstStyle/>
            <a:p>
              <a:endParaRPr lang="zh-TW" altLang="en-US"/>
            </a:p>
          </p:txBody>
        </p:sp>
        <p:sp>
          <p:nvSpPr>
            <p:cNvPr id="55345" name="Freeform 48"/>
            <p:cNvSpPr>
              <a:spLocks/>
            </p:cNvSpPr>
            <p:nvPr/>
          </p:nvSpPr>
          <p:spPr bwMode="auto">
            <a:xfrm>
              <a:off x="4571"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60000 65536"/>
                <a:gd name="T13" fmla="*/ 0 60000 65536"/>
                <a:gd name="T14" fmla="*/ 0 60000 65536"/>
                <a:gd name="T15" fmla="*/ 0 60000 65536"/>
                <a:gd name="T16" fmla="*/ 0 60000 65536"/>
                <a:gd name="T17" fmla="*/ 0 60000 65536"/>
                <a:gd name="T18" fmla="*/ 0 w 163"/>
                <a:gd name="T19" fmla="*/ 0 h 619"/>
                <a:gd name="T20" fmla="*/ 163 w 163"/>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3" h="619">
                  <a:moveTo>
                    <a:pt x="0" y="619"/>
                  </a:moveTo>
                  <a:lnTo>
                    <a:pt x="4" y="0"/>
                  </a:lnTo>
                  <a:lnTo>
                    <a:pt x="163" y="0"/>
                  </a:lnTo>
                  <a:lnTo>
                    <a:pt x="163" y="619"/>
                  </a:lnTo>
                  <a:lnTo>
                    <a:pt x="4" y="619"/>
                  </a:lnTo>
                </a:path>
              </a:pathLst>
            </a:custGeom>
            <a:noFill/>
            <a:ln w="25400">
              <a:solidFill>
                <a:srgbClr val="000000"/>
              </a:solidFill>
              <a:round/>
              <a:headEnd/>
              <a:tailEnd/>
            </a:ln>
          </p:spPr>
          <p:txBody>
            <a:bodyPr/>
            <a:lstStyle/>
            <a:p>
              <a:endParaRPr lang="zh-TW" altLang="en-US"/>
            </a:p>
          </p:txBody>
        </p:sp>
        <p:sp>
          <p:nvSpPr>
            <p:cNvPr id="55346" name="Freeform 49"/>
            <p:cNvSpPr>
              <a:spLocks/>
            </p:cNvSpPr>
            <p:nvPr/>
          </p:nvSpPr>
          <p:spPr bwMode="auto">
            <a:xfrm>
              <a:off x="3296" y="3544"/>
              <a:ext cx="158" cy="619"/>
            </a:xfrm>
            <a:custGeom>
              <a:avLst/>
              <a:gdLst>
                <a:gd name="T0" fmla="*/ 0 w 158"/>
                <a:gd name="T1" fmla="*/ 619 h 619"/>
                <a:gd name="T2" fmla="*/ 0 w 158"/>
                <a:gd name="T3" fmla="*/ 0 h 619"/>
                <a:gd name="T4" fmla="*/ 158 w 158"/>
                <a:gd name="T5" fmla="*/ 0 h 619"/>
                <a:gd name="T6" fmla="*/ 158 w 158"/>
                <a:gd name="T7" fmla="*/ 619 h 619"/>
                <a:gd name="T8" fmla="*/ 0 w 158"/>
                <a:gd name="T9" fmla="*/ 619 h 619"/>
                <a:gd name="T10" fmla="*/ 0 w 158"/>
                <a:gd name="T11" fmla="*/ 619 h 619"/>
                <a:gd name="T12" fmla="*/ 0 60000 65536"/>
                <a:gd name="T13" fmla="*/ 0 60000 65536"/>
                <a:gd name="T14" fmla="*/ 0 60000 65536"/>
                <a:gd name="T15" fmla="*/ 0 60000 65536"/>
                <a:gd name="T16" fmla="*/ 0 60000 65536"/>
                <a:gd name="T17" fmla="*/ 0 60000 65536"/>
                <a:gd name="T18" fmla="*/ 0 w 158"/>
                <a:gd name="T19" fmla="*/ 0 h 619"/>
                <a:gd name="T20" fmla="*/ 158 w 158"/>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58" h="619">
                  <a:moveTo>
                    <a:pt x="0" y="619"/>
                  </a:moveTo>
                  <a:lnTo>
                    <a:pt x="0" y="0"/>
                  </a:lnTo>
                  <a:lnTo>
                    <a:pt x="158" y="0"/>
                  </a:lnTo>
                  <a:lnTo>
                    <a:pt x="158" y="619"/>
                  </a:lnTo>
                  <a:lnTo>
                    <a:pt x="0" y="619"/>
                  </a:lnTo>
                  <a:close/>
                </a:path>
              </a:pathLst>
            </a:custGeom>
            <a:solidFill>
              <a:srgbClr val="CCCCCC"/>
            </a:solidFill>
            <a:ln w="9525">
              <a:noFill/>
              <a:round/>
              <a:headEnd/>
              <a:tailEnd/>
            </a:ln>
          </p:spPr>
          <p:txBody>
            <a:bodyPr/>
            <a:lstStyle/>
            <a:p>
              <a:endParaRPr lang="zh-TW" altLang="en-US"/>
            </a:p>
          </p:txBody>
        </p:sp>
        <p:sp>
          <p:nvSpPr>
            <p:cNvPr id="55347" name="Freeform 50"/>
            <p:cNvSpPr>
              <a:spLocks/>
            </p:cNvSpPr>
            <p:nvPr/>
          </p:nvSpPr>
          <p:spPr bwMode="auto">
            <a:xfrm>
              <a:off x="3296" y="3544"/>
              <a:ext cx="158" cy="619"/>
            </a:xfrm>
            <a:custGeom>
              <a:avLst/>
              <a:gdLst>
                <a:gd name="T0" fmla="*/ 0 w 158"/>
                <a:gd name="T1" fmla="*/ 619 h 619"/>
                <a:gd name="T2" fmla="*/ 0 w 158"/>
                <a:gd name="T3" fmla="*/ 0 h 619"/>
                <a:gd name="T4" fmla="*/ 158 w 158"/>
                <a:gd name="T5" fmla="*/ 0 h 619"/>
                <a:gd name="T6" fmla="*/ 158 w 158"/>
                <a:gd name="T7" fmla="*/ 619 h 619"/>
                <a:gd name="T8" fmla="*/ 0 w 158"/>
                <a:gd name="T9" fmla="*/ 619 h 619"/>
                <a:gd name="T10" fmla="*/ 0 w 158"/>
                <a:gd name="T11" fmla="*/ 619 h 619"/>
                <a:gd name="T12" fmla="*/ 0 60000 65536"/>
                <a:gd name="T13" fmla="*/ 0 60000 65536"/>
                <a:gd name="T14" fmla="*/ 0 60000 65536"/>
                <a:gd name="T15" fmla="*/ 0 60000 65536"/>
                <a:gd name="T16" fmla="*/ 0 60000 65536"/>
                <a:gd name="T17" fmla="*/ 0 60000 65536"/>
                <a:gd name="T18" fmla="*/ 0 w 158"/>
                <a:gd name="T19" fmla="*/ 0 h 619"/>
                <a:gd name="T20" fmla="*/ 158 w 158"/>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58" h="619">
                  <a:moveTo>
                    <a:pt x="0" y="619"/>
                  </a:moveTo>
                  <a:lnTo>
                    <a:pt x="0" y="0"/>
                  </a:lnTo>
                  <a:lnTo>
                    <a:pt x="158" y="0"/>
                  </a:lnTo>
                  <a:lnTo>
                    <a:pt x="158" y="619"/>
                  </a:lnTo>
                  <a:lnTo>
                    <a:pt x="0" y="619"/>
                  </a:lnTo>
                </a:path>
              </a:pathLst>
            </a:custGeom>
            <a:noFill/>
            <a:ln w="25400">
              <a:solidFill>
                <a:srgbClr val="000000"/>
              </a:solidFill>
              <a:round/>
              <a:headEnd/>
              <a:tailEnd/>
            </a:ln>
          </p:spPr>
          <p:txBody>
            <a:bodyPr/>
            <a:lstStyle/>
            <a:p>
              <a:endParaRPr lang="zh-TW" altLang="en-US"/>
            </a:p>
          </p:txBody>
        </p:sp>
        <p:sp>
          <p:nvSpPr>
            <p:cNvPr id="55348" name="Freeform 51"/>
            <p:cNvSpPr>
              <a:spLocks/>
            </p:cNvSpPr>
            <p:nvPr/>
          </p:nvSpPr>
          <p:spPr bwMode="auto">
            <a:xfrm>
              <a:off x="2016" y="3544"/>
              <a:ext cx="162" cy="619"/>
            </a:xfrm>
            <a:custGeom>
              <a:avLst/>
              <a:gdLst>
                <a:gd name="T0" fmla="*/ 0 w 162"/>
                <a:gd name="T1" fmla="*/ 619 h 619"/>
                <a:gd name="T2" fmla="*/ 0 w 162"/>
                <a:gd name="T3" fmla="*/ 0 h 619"/>
                <a:gd name="T4" fmla="*/ 162 w 162"/>
                <a:gd name="T5" fmla="*/ 0 h 619"/>
                <a:gd name="T6" fmla="*/ 162 w 162"/>
                <a:gd name="T7" fmla="*/ 619 h 619"/>
                <a:gd name="T8" fmla="*/ 0 w 162"/>
                <a:gd name="T9" fmla="*/ 619 h 619"/>
                <a:gd name="T10" fmla="*/ 0 w 162"/>
                <a:gd name="T11" fmla="*/ 619 h 619"/>
                <a:gd name="T12" fmla="*/ 0 60000 65536"/>
                <a:gd name="T13" fmla="*/ 0 60000 65536"/>
                <a:gd name="T14" fmla="*/ 0 60000 65536"/>
                <a:gd name="T15" fmla="*/ 0 60000 65536"/>
                <a:gd name="T16" fmla="*/ 0 60000 65536"/>
                <a:gd name="T17" fmla="*/ 0 60000 65536"/>
                <a:gd name="T18" fmla="*/ 0 w 162"/>
                <a:gd name="T19" fmla="*/ 0 h 619"/>
                <a:gd name="T20" fmla="*/ 162 w 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2" h="619">
                  <a:moveTo>
                    <a:pt x="0" y="619"/>
                  </a:moveTo>
                  <a:lnTo>
                    <a:pt x="0" y="0"/>
                  </a:lnTo>
                  <a:lnTo>
                    <a:pt x="162" y="0"/>
                  </a:lnTo>
                  <a:lnTo>
                    <a:pt x="162" y="619"/>
                  </a:lnTo>
                  <a:lnTo>
                    <a:pt x="0" y="619"/>
                  </a:lnTo>
                  <a:close/>
                </a:path>
              </a:pathLst>
            </a:custGeom>
            <a:solidFill>
              <a:srgbClr val="CCCCCC"/>
            </a:solidFill>
            <a:ln w="9525">
              <a:noFill/>
              <a:round/>
              <a:headEnd/>
              <a:tailEnd/>
            </a:ln>
          </p:spPr>
          <p:txBody>
            <a:bodyPr/>
            <a:lstStyle/>
            <a:p>
              <a:endParaRPr lang="zh-TW" altLang="en-US"/>
            </a:p>
          </p:txBody>
        </p:sp>
        <p:sp>
          <p:nvSpPr>
            <p:cNvPr id="55349" name="Freeform 52"/>
            <p:cNvSpPr>
              <a:spLocks/>
            </p:cNvSpPr>
            <p:nvPr/>
          </p:nvSpPr>
          <p:spPr bwMode="auto">
            <a:xfrm>
              <a:off x="2016" y="3544"/>
              <a:ext cx="162" cy="619"/>
            </a:xfrm>
            <a:custGeom>
              <a:avLst/>
              <a:gdLst>
                <a:gd name="T0" fmla="*/ 0 w 162"/>
                <a:gd name="T1" fmla="*/ 619 h 619"/>
                <a:gd name="T2" fmla="*/ 0 w 162"/>
                <a:gd name="T3" fmla="*/ 0 h 619"/>
                <a:gd name="T4" fmla="*/ 162 w 162"/>
                <a:gd name="T5" fmla="*/ 0 h 619"/>
                <a:gd name="T6" fmla="*/ 162 w 162"/>
                <a:gd name="T7" fmla="*/ 619 h 619"/>
                <a:gd name="T8" fmla="*/ 0 w 162"/>
                <a:gd name="T9" fmla="*/ 619 h 619"/>
                <a:gd name="T10" fmla="*/ 0 w 162"/>
                <a:gd name="T11" fmla="*/ 619 h 619"/>
                <a:gd name="T12" fmla="*/ 0 60000 65536"/>
                <a:gd name="T13" fmla="*/ 0 60000 65536"/>
                <a:gd name="T14" fmla="*/ 0 60000 65536"/>
                <a:gd name="T15" fmla="*/ 0 60000 65536"/>
                <a:gd name="T16" fmla="*/ 0 60000 65536"/>
                <a:gd name="T17" fmla="*/ 0 60000 65536"/>
                <a:gd name="T18" fmla="*/ 0 w 162"/>
                <a:gd name="T19" fmla="*/ 0 h 619"/>
                <a:gd name="T20" fmla="*/ 162 w 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2" h="619">
                  <a:moveTo>
                    <a:pt x="0" y="619"/>
                  </a:moveTo>
                  <a:lnTo>
                    <a:pt x="0" y="0"/>
                  </a:lnTo>
                  <a:lnTo>
                    <a:pt x="162" y="0"/>
                  </a:lnTo>
                  <a:lnTo>
                    <a:pt x="162" y="619"/>
                  </a:lnTo>
                  <a:lnTo>
                    <a:pt x="0" y="619"/>
                  </a:lnTo>
                </a:path>
              </a:pathLst>
            </a:custGeom>
            <a:noFill/>
            <a:ln w="25400">
              <a:solidFill>
                <a:srgbClr val="000000"/>
              </a:solidFill>
              <a:round/>
              <a:headEnd/>
              <a:tailEnd/>
            </a:ln>
          </p:spPr>
          <p:txBody>
            <a:bodyPr/>
            <a:lstStyle/>
            <a:p>
              <a:endParaRPr lang="zh-TW" altLang="en-US"/>
            </a:p>
          </p:txBody>
        </p:sp>
        <p:sp>
          <p:nvSpPr>
            <p:cNvPr id="55350" name="Freeform 53"/>
            <p:cNvSpPr>
              <a:spLocks/>
            </p:cNvSpPr>
            <p:nvPr/>
          </p:nvSpPr>
          <p:spPr bwMode="auto">
            <a:xfrm>
              <a:off x="736"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w 163"/>
                <a:gd name="T13" fmla="*/ 619 h 619"/>
                <a:gd name="T14" fmla="*/ 0 60000 65536"/>
                <a:gd name="T15" fmla="*/ 0 60000 65536"/>
                <a:gd name="T16" fmla="*/ 0 60000 65536"/>
                <a:gd name="T17" fmla="*/ 0 60000 65536"/>
                <a:gd name="T18" fmla="*/ 0 60000 65536"/>
                <a:gd name="T19" fmla="*/ 0 60000 65536"/>
                <a:gd name="T20" fmla="*/ 0 60000 65536"/>
                <a:gd name="T21" fmla="*/ 0 w 163"/>
                <a:gd name="T22" fmla="*/ 0 h 619"/>
                <a:gd name="T23" fmla="*/ 163 w 163"/>
                <a:gd name="T24" fmla="*/ 619 h 6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619">
                  <a:moveTo>
                    <a:pt x="0" y="619"/>
                  </a:moveTo>
                  <a:lnTo>
                    <a:pt x="4" y="0"/>
                  </a:lnTo>
                  <a:lnTo>
                    <a:pt x="163" y="0"/>
                  </a:lnTo>
                  <a:lnTo>
                    <a:pt x="163" y="619"/>
                  </a:lnTo>
                  <a:lnTo>
                    <a:pt x="4" y="619"/>
                  </a:lnTo>
                  <a:lnTo>
                    <a:pt x="0" y="619"/>
                  </a:lnTo>
                  <a:close/>
                </a:path>
              </a:pathLst>
            </a:custGeom>
            <a:solidFill>
              <a:srgbClr val="CCCCCC"/>
            </a:solidFill>
            <a:ln w="9525">
              <a:noFill/>
              <a:round/>
              <a:headEnd/>
              <a:tailEnd/>
            </a:ln>
          </p:spPr>
          <p:txBody>
            <a:bodyPr/>
            <a:lstStyle/>
            <a:p>
              <a:endParaRPr lang="zh-TW" altLang="en-US"/>
            </a:p>
          </p:txBody>
        </p:sp>
        <p:sp>
          <p:nvSpPr>
            <p:cNvPr id="55351" name="Freeform 54"/>
            <p:cNvSpPr>
              <a:spLocks/>
            </p:cNvSpPr>
            <p:nvPr/>
          </p:nvSpPr>
          <p:spPr bwMode="auto">
            <a:xfrm>
              <a:off x="736" y="3544"/>
              <a:ext cx="163" cy="619"/>
            </a:xfrm>
            <a:custGeom>
              <a:avLst/>
              <a:gdLst>
                <a:gd name="T0" fmla="*/ 0 w 163"/>
                <a:gd name="T1" fmla="*/ 619 h 619"/>
                <a:gd name="T2" fmla="*/ 4 w 163"/>
                <a:gd name="T3" fmla="*/ 0 h 619"/>
                <a:gd name="T4" fmla="*/ 163 w 163"/>
                <a:gd name="T5" fmla="*/ 0 h 619"/>
                <a:gd name="T6" fmla="*/ 163 w 163"/>
                <a:gd name="T7" fmla="*/ 619 h 619"/>
                <a:gd name="T8" fmla="*/ 4 w 163"/>
                <a:gd name="T9" fmla="*/ 619 h 619"/>
                <a:gd name="T10" fmla="*/ 4 w 163"/>
                <a:gd name="T11" fmla="*/ 619 h 619"/>
                <a:gd name="T12" fmla="*/ 0 60000 65536"/>
                <a:gd name="T13" fmla="*/ 0 60000 65536"/>
                <a:gd name="T14" fmla="*/ 0 60000 65536"/>
                <a:gd name="T15" fmla="*/ 0 60000 65536"/>
                <a:gd name="T16" fmla="*/ 0 60000 65536"/>
                <a:gd name="T17" fmla="*/ 0 60000 65536"/>
                <a:gd name="T18" fmla="*/ 0 w 163"/>
                <a:gd name="T19" fmla="*/ 0 h 619"/>
                <a:gd name="T20" fmla="*/ 163 w 163"/>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163" h="619">
                  <a:moveTo>
                    <a:pt x="0" y="619"/>
                  </a:moveTo>
                  <a:lnTo>
                    <a:pt x="4" y="0"/>
                  </a:lnTo>
                  <a:lnTo>
                    <a:pt x="163" y="0"/>
                  </a:lnTo>
                  <a:lnTo>
                    <a:pt x="163" y="619"/>
                  </a:lnTo>
                  <a:lnTo>
                    <a:pt x="4" y="619"/>
                  </a:lnTo>
                </a:path>
              </a:pathLst>
            </a:custGeom>
            <a:noFill/>
            <a:ln w="25400">
              <a:solidFill>
                <a:srgbClr val="000000"/>
              </a:solidFill>
              <a:round/>
              <a:headEnd/>
              <a:tailEnd/>
            </a:ln>
          </p:spPr>
          <p:txBody>
            <a:bodyPr/>
            <a:lstStyle/>
            <a:p>
              <a:endParaRPr lang="zh-TW" altLang="en-US"/>
            </a:p>
          </p:txBody>
        </p:sp>
        <p:sp>
          <p:nvSpPr>
            <p:cNvPr id="55352" name="Freeform 55"/>
            <p:cNvSpPr>
              <a:spLocks/>
            </p:cNvSpPr>
            <p:nvPr/>
          </p:nvSpPr>
          <p:spPr bwMode="auto">
            <a:xfrm>
              <a:off x="578" y="3544"/>
              <a:ext cx="5162" cy="619"/>
            </a:xfrm>
            <a:custGeom>
              <a:avLst/>
              <a:gdLst>
                <a:gd name="T0" fmla="*/ 5158 w 5162"/>
                <a:gd name="T1" fmla="*/ 619 h 619"/>
                <a:gd name="T2" fmla="*/ 5162 w 5162"/>
                <a:gd name="T3" fmla="*/ 0 h 619"/>
                <a:gd name="T4" fmla="*/ 0 w 5162"/>
                <a:gd name="T5" fmla="*/ 0 h 619"/>
                <a:gd name="T6" fmla="*/ 0 w 5162"/>
                <a:gd name="T7" fmla="*/ 619 h 619"/>
                <a:gd name="T8" fmla="*/ 5162 w 5162"/>
                <a:gd name="T9" fmla="*/ 619 h 619"/>
                <a:gd name="T10" fmla="*/ 5162 w 5162"/>
                <a:gd name="T11" fmla="*/ 619 h 619"/>
                <a:gd name="T12" fmla="*/ 0 60000 65536"/>
                <a:gd name="T13" fmla="*/ 0 60000 65536"/>
                <a:gd name="T14" fmla="*/ 0 60000 65536"/>
                <a:gd name="T15" fmla="*/ 0 60000 65536"/>
                <a:gd name="T16" fmla="*/ 0 60000 65536"/>
                <a:gd name="T17" fmla="*/ 0 60000 65536"/>
                <a:gd name="T18" fmla="*/ 0 w 5162"/>
                <a:gd name="T19" fmla="*/ 0 h 619"/>
                <a:gd name="T20" fmla="*/ 5162 w 5162"/>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5162" h="619">
                  <a:moveTo>
                    <a:pt x="5158" y="619"/>
                  </a:moveTo>
                  <a:lnTo>
                    <a:pt x="5162" y="0"/>
                  </a:lnTo>
                  <a:lnTo>
                    <a:pt x="0" y="0"/>
                  </a:lnTo>
                  <a:lnTo>
                    <a:pt x="0" y="619"/>
                  </a:lnTo>
                  <a:lnTo>
                    <a:pt x="5162" y="619"/>
                  </a:lnTo>
                </a:path>
              </a:pathLst>
            </a:custGeom>
            <a:noFill/>
            <a:ln w="25400">
              <a:solidFill>
                <a:srgbClr val="000000"/>
              </a:solidFill>
              <a:round/>
              <a:headEnd/>
              <a:tailEnd/>
            </a:ln>
          </p:spPr>
          <p:txBody>
            <a:bodyPr/>
            <a:lstStyle/>
            <a:p>
              <a:endParaRPr lang="zh-TW" altLang="en-US"/>
            </a:p>
          </p:txBody>
        </p:sp>
        <p:sp>
          <p:nvSpPr>
            <p:cNvPr id="55353" name="Freeform 56"/>
            <p:cNvSpPr>
              <a:spLocks/>
            </p:cNvSpPr>
            <p:nvPr/>
          </p:nvSpPr>
          <p:spPr bwMode="auto">
            <a:xfrm>
              <a:off x="2634" y="2879"/>
              <a:ext cx="71" cy="41"/>
            </a:xfrm>
            <a:custGeom>
              <a:avLst/>
              <a:gdLst>
                <a:gd name="T0" fmla="*/ 0 w 71"/>
                <a:gd name="T1" fmla="*/ 13 h 41"/>
                <a:gd name="T2" fmla="*/ 48 w 71"/>
                <a:gd name="T3" fmla="*/ 41 h 41"/>
                <a:gd name="T4" fmla="*/ 71 w 71"/>
                <a:gd name="T5" fmla="*/ 0 h 41"/>
                <a:gd name="T6" fmla="*/ 0 w 71"/>
                <a:gd name="T7" fmla="*/ 13 h 41"/>
                <a:gd name="T8" fmla="*/ 0 w 71"/>
                <a:gd name="T9" fmla="*/ 13 h 41"/>
                <a:gd name="T10" fmla="*/ 0 60000 65536"/>
                <a:gd name="T11" fmla="*/ 0 60000 65536"/>
                <a:gd name="T12" fmla="*/ 0 60000 65536"/>
                <a:gd name="T13" fmla="*/ 0 60000 65536"/>
                <a:gd name="T14" fmla="*/ 0 60000 65536"/>
                <a:gd name="T15" fmla="*/ 0 w 71"/>
                <a:gd name="T16" fmla="*/ 0 h 41"/>
                <a:gd name="T17" fmla="*/ 71 w 71"/>
                <a:gd name="T18" fmla="*/ 41 h 41"/>
              </a:gdLst>
              <a:ahLst/>
              <a:cxnLst>
                <a:cxn ang="T10">
                  <a:pos x="T0" y="T1"/>
                </a:cxn>
                <a:cxn ang="T11">
                  <a:pos x="T2" y="T3"/>
                </a:cxn>
                <a:cxn ang="T12">
                  <a:pos x="T4" y="T5"/>
                </a:cxn>
                <a:cxn ang="T13">
                  <a:pos x="T6" y="T7"/>
                </a:cxn>
                <a:cxn ang="T14">
                  <a:pos x="T8" y="T9"/>
                </a:cxn>
              </a:cxnLst>
              <a:rect l="T15" t="T16" r="T17" b="T18"/>
              <a:pathLst>
                <a:path w="71" h="41">
                  <a:moveTo>
                    <a:pt x="0" y="13"/>
                  </a:moveTo>
                  <a:lnTo>
                    <a:pt x="48" y="41"/>
                  </a:lnTo>
                  <a:lnTo>
                    <a:pt x="71" y="0"/>
                  </a:lnTo>
                  <a:lnTo>
                    <a:pt x="0" y="13"/>
                  </a:lnTo>
                  <a:close/>
                </a:path>
              </a:pathLst>
            </a:custGeom>
            <a:solidFill>
              <a:srgbClr val="000000"/>
            </a:solidFill>
            <a:ln w="9525">
              <a:noFill/>
              <a:round/>
              <a:headEnd/>
              <a:tailEnd/>
            </a:ln>
          </p:spPr>
          <p:txBody>
            <a:bodyPr/>
            <a:lstStyle/>
            <a:p>
              <a:endParaRPr lang="zh-TW" altLang="en-US"/>
            </a:p>
          </p:txBody>
        </p:sp>
        <p:sp>
          <p:nvSpPr>
            <p:cNvPr id="55354" name="Freeform 57"/>
            <p:cNvSpPr>
              <a:spLocks/>
            </p:cNvSpPr>
            <p:nvPr/>
          </p:nvSpPr>
          <p:spPr bwMode="auto">
            <a:xfrm>
              <a:off x="2650" y="2915"/>
              <a:ext cx="67" cy="41"/>
            </a:xfrm>
            <a:custGeom>
              <a:avLst/>
              <a:gdLst>
                <a:gd name="T0" fmla="*/ 0 w 67"/>
                <a:gd name="T1" fmla="*/ 32 h 41"/>
                <a:gd name="T2" fmla="*/ 67 w 67"/>
                <a:gd name="T3" fmla="*/ 41 h 41"/>
                <a:gd name="T4" fmla="*/ 47 w 67"/>
                <a:gd name="T5" fmla="*/ 0 h 41"/>
                <a:gd name="T6" fmla="*/ 4 w 67"/>
                <a:gd name="T7" fmla="*/ 34 h 41"/>
                <a:gd name="T8" fmla="*/ 4 w 67"/>
                <a:gd name="T9" fmla="*/ 34 h 41"/>
                <a:gd name="T10" fmla="*/ 0 w 67"/>
                <a:gd name="T11" fmla="*/ 32 h 41"/>
                <a:gd name="T12" fmla="*/ 0 60000 65536"/>
                <a:gd name="T13" fmla="*/ 0 60000 65536"/>
                <a:gd name="T14" fmla="*/ 0 60000 65536"/>
                <a:gd name="T15" fmla="*/ 0 60000 65536"/>
                <a:gd name="T16" fmla="*/ 0 60000 65536"/>
                <a:gd name="T17" fmla="*/ 0 60000 65536"/>
                <a:gd name="T18" fmla="*/ 0 w 67"/>
                <a:gd name="T19" fmla="*/ 0 h 41"/>
                <a:gd name="T20" fmla="*/ 67 w 6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67" h="41">
                  <a:moveTo>
                    <a:pt x="0" y="32"/>
                  </a:moveTo>
                  <a:lnTo>
                    <a:pt x="67" y="41"/>
                  </a:lnTo>
                  <a:lnTo>
                    <a:pt x="47" y="0"/>
                  </a:lnTo>
                  <a:lnTo>
                    <a:pt x="4" y="34"/>
                  </a:lnTo>
                  <a:lnTo>
                    <a:pt x="0" y="32"/>
                  </a:lnTo>
                  <a:close/>
                </a:path>
              </a:pathLst>
            </a:custGeom>
            <a:solidFill>
              <a:srgbClr val="000000"/>
            </a:solidFill>
            <a:ln w="9525">
              <a:noFill/>
              <a:round/>
              <a:headEnd/>
              <a:tailEnd/>
            </a:ln>
          </p:spPr>
          <p:txBody>
            <a:bodyPr/>
            <a:lstStyle/>
            <a:p>
              <a:endParaRPr lang="zh-TW" altLang="en-US"/>
            </a:p>
          </p:txBody>
        </p:sp>
        <p:sp>
          <p:nvSpPr>
            <p:cNvPr id="55355" name="Freeform 58"/>
            <p:cNvSpPr>
              <a:spLocks/>
            </p:cNvSpPr>
            <p:nvPr/>
          </p:nvSpPr>
          <p:spPr bwMode="auto">
            <a:xfrm>
              <a:off x="2729" y="2931"/>
              <a:ext cx="64" cy="43"/>
            </a:xfrm>
            <a:custGeom>
              <a:avLst/>
              <a:gdLst>
                <a:gd name="T0" fmla="*/ 4 w 64"/>
                <a:gd name="T1" fmla="*/ 43 h 43"/>
                <a:gd name="T2" fmla="*/ 64 w 64"/>
                <a:gd name="T3" fmla="*/ 25 h 43"/>
                <a:gd name="T4" fmla="*/ 0 w 64"/>
                <a:gd name="T5" fmla="*/ 0 h 43"/>
                <a:gd name="T6" fmla="*/ 4 w 64"/>
                <a:gd name="T7" fmla="*/ 43 h 43"/>
                <a:gd name="T8" fmla="*/ 4 w 64"/>
                <a:gd name="T9" fmla="*/ 43 h 43"/>
                <a:gd name="T10" fmla="*/ 0 60000 65536"/>
                <a:gd name="T11" fmla="*/ 0 60000 65536"/>
                <a:gd name="T12" fmla="*/ 0 60000 65536"/>
                <a:gd name="T13" fmla="*/ 0 60000 65536"/>
                <a:gd name="T14" fmla="*/ 0 60000 65536"/>
                <a:gd name="T15" fmla="*/ 0 w 64"/>
                <a:gd name="T16" fmla="*/ 0 h 43"/>
                <a:gd name="T17" fmla="*/ 64 w 64"/>
                <a:gd name="T18" fmla="*/ 43 h 43"/>
              </a:gdLst>
              <a:ahLst/>
              <a:cxnLst>
                <a:cxn ang="T10">
                  <a:pos x="T0" y="T1"/>
                </a:cxn>
                <a:cxn ang="T11">
                  <a:pos x="T2" y="T3"/>
                </a:cxn>
                <a:cxn ang="T12">
                  <a:pos x="T4" y="T5"/>
                </a:cxn>
                <a:cxn ang="T13">
                  <a:pos x="T6" y="T7"/>
                </a:cxn>
                <a:cxn ang="T14">
                  <a:pos x="T8" y="T9"/>
                </a:cxn>
              </a:cxnLst>
              <a:rect l="T15" t="T16" r="T17" b="T18"/>
              <a:pathLst>
                <a:path w="64" h="43">
                  <a:moveTo>
                    <a:pt x="4" y="43"/>
                  </a:moveTo>
                  <a:lnTo>
                    <a:pt x="64" y="25"/>
                  </a:lnTo>
                  <a:lnTo>
                    <a:pt x="0" y="0"/>
                  </a:lnTo>
                  <a:lnTo>
                    <a:pt x="4" y="43"/>
                  </a:lnTo>
                  <a:close/>
                </a:path>
              </a:pathLst>
            </a:custGeom>
            <a:solidFill>
              <a:srgbClr val="000000"/>
            </a:solidFill>
            <a:ln w="9525">
              <a:noFill/>
              <a:round/>
              <a:headEnd/>
              <a:tailEnd/>
            </a:ln>
          </p:spPr>
          <p:txBody>
            <a:bodyPr/>
            <a:lstStyle/>
            <a:p>
              <a:endParaRPr lang="zh-TW" altLang="en-US"/>
            </a:p>
          </p:txBody>
        </p:sp>
        <p:sp>
          <p:nvSpPr>
            <p:cNvPr id="55356" name="Freeform 59"/>
            <p:cNvSpPr>
              <a:spLocks/>
            </p:cNvSpPr>
            <p:nvPr/>
          </p:nvSpPr>
          <p:spPr bwMode="auto">
            <a:xfrm>
              <a:off x="2733" y="2897"/>
              <a:ext cx="75" cy="36"/>
            </a:xfrm>
            <a:custGeom>
              <a:avLst/>
              <a:gdLst>
                <a:gd name="T0" fmla="*/ 32 w 75"/>
                <a:gd name="T1" fmla="*/ 36 h 36"/>
                <a:gd name="T2" fmla="*/ 75 w 75"/>
                <a:gd name="T3" fmla="*/ 7 h 36"/>
                <a:gd name="T4" fmla="*/ 0 w 75"/>
                <a:gd name="T5" fmla="*/ 0 h 36"/>
                <a:gd name="T6" fmla="*/ 32 w 75"/>
                <a:gd name="T7" fmla="*/ 36 h 36"/>
                <a:gd name="T8" fmla="*/ 32 w 75"/>
                <a:gd name="T9" fmla="*/ 36 h 36"/>
                <a:gd name="T10" fmla="*/ 0 60000 65536"/>
                <a:gd name="T11" fmla="*/ 0 60000 65536"/>
                <a:gd name="T12" fmla="*/ 0 60000 65536"/>
                <a:gd name="T13" fmla="*/ 0 60000 65536"/>
                <a:gd name="T14" fmla="*/ 0 60000 65536"/>
                <a:gd name="T15" fmla="*/ 0 w 75"/>
                <a:gd name="T16" fmla="*/ 0 h 36"/>
                <a:gd name="T17" fmla="*/ 75 w 75"/>
                <a:gd name="T18" fmla="*/ 36 h 36"/>
              </a:gdLst>
              <a:ahLst/>
              <a:cxnLst>
                <a:cxn ang="T10">
                  <a:pos x="T0" y="T1"/>
                </a:cxn>
                <a:cxn ang="T11">
                  <a:pos x="T2" y="T3"/>
                </a:cxn>
                <a:cxn ang="T12">
                  <a:pos x="T4" y="T5"/>
                </a:cxn>
                <a:cxn ang="T13">
                  <a:pos x="T6" y="T7"/>
                </a:cxn>
                <a:cxn ang="T14">
                  <a:pos x="T8" y="T9"/>
                </a:cxn>
              </a:cxnLst>
              <a:rect l="T15" t="T16" r="T17" b="T18"/>
              <a:pathLst>
                <a:path w="75" h="36">
                  <a:moveTo>
                    <a:pt x="32" y="36"/>
                  </a:moveTo>
                  <a:lnTo>
                    <a:pt x="75" y="7"/>
                  </a:lnTo>
                  <a:lnTo>
                    <a:pt x="0" y="0"/>
                  </a:lnTo>
                  <a:lnTo>
                    <a:pt x="32" y="36"/>
                  </a:lnTo>
                  <a:close/>
                </a:path>
              </a:pathLst>
            </a:custGeom>
            <a:solidFill>
              <a:srgbClr val="000000"/>
            </a:solidFill>
            <a:ln w="9525">
              <a:noFill/>
              <a:round/>
              <a:headEnd/>
              <a:tailEnd/>
            </a:ln>
          </p:spPr>
          <p:txBody>
            <a:bodyPr/>
            <a:lstStyle/>
            <a:p>
              <a:endParaRPr lang="zh-TW" altLang="en-US"/>
            </a:p>
          </p:txBody>
        </p:sp>
        <p:sp>
          <p:nvSpPr>
            <p:cNvPr id="55357" name="Line 60"/>
            <p:cNvSpPr>
              <a:spLocks noChangeShapeType="1"/>
            </p:cNvSpPr>
            <p:nvPr/>
          </p:nvSpPr>
          <p:spPr bwMode="auto">
            <a:xfrm flipV="1">
              <a:off x="820" y="2897"/>
              <a:ext cx="1858" cy="955"/>
            </a:xfrm>
            <a:prstGeom prst="line">
              <a:avLst/>
            </a:prstGeom>
            <a:noFill/>
            <a:ln w="25400">
              <a:solidFill>
                <a:srgbClr val="000000"/>
              </a:solidFill>
              <a:round/>
              <a:headEnd/>
              <a:tailEnd/>
            </a:ln>
          </p:spPr>
          <p:txBody>
            <a:bodyPr/>
            <a:lstStyle/>
            <a:p>
              <a:endParaRPr lang="zh-TW" altLang="en-US"/>
            </a:p>
          </p:txBody>
        </p:sp>
        <p:sp>
          <p:nvSpPr>
            <p:cNvPr id="55358" name="Line 61"/>
            <p:cNvSpPr>
              <a:spLocks noChangeShapeType="1"/>
            </p:cNvSpPr>
            <p:nvPr/>
          </p:nvSpPr>
          <p:spPr bwMode="auto">
            <a:xfrm flipV="1">
              <a:off x="2095" y="2940"/>
              <a:ext cx="595" cy="912"/>
            </a:xfrm>
            <a:prstGeom prst="line">
              <a:avLst/>
            </a:prstGeom>
            <a:noFill/>
            <a:ln w="25400">
              <a:solidFill>
                <a:srgbClr val="000000"/>
              </a:solidFill>
              <a:round/>
              <a:headEnd/>
              <a:tailEnd/>
            </a:ln>
          </p:spPr>
          <p:txBody>
            <a:bodyPr/>
            <a:lstStyle/>
            <a:p>
              <a:endParaRPr lang="zh-TW" altLang="en-US"/>
            </a:p>
          </p:txBody>
        </p:sp>
        <p:sp>
          <p:nvSpPr>
            <p:cNvPr id="55359" name="Line 62"/>
            <p:cNvSpPr>
              <a:spLocks noChangeShapeType="1"/>
            </p:cNvSpPr>
            <p:nvPr/>
          </p:nvSpPr>
          <p:spPr bwMode="auto">
            <a:xfrm flipH="1" flipV="1">
              <a:off x="2749" y="2953"/>
              <a:ext cx="626" cy="899"/>
            </a:xfrm>
            <a:prstGeom prst="line">
              <a:avLst/>
            </a:prstGeom>
            <a:noFill/>
            <a:ln w="25400">
              <a:solidFill>
                <a:srgbClr val="000000"/>
              </a:solidFill>
              <a:round/>
              <a:headEnd/>
              <a:tailEnd/>
            </a:ln>
          </p:spPr>
          <p:txBody>
            <a:bodyPr/>
            <a:lstStyle/>
            <a:p>
              <a:endParaRPr lang="zh-TW" altLang="en-US"/>
            </a:p>
          </p:txBody>
        </p:sp>
        <p:sp>
          <p:nvSpPr>
            <p:cNvPr id="55360" name="Line 63"/>
            <p:cNvSpPr>
              <a:spLocks noChangeShapeType="1"/>
            </p:cNvSpPr>
            <p:nvPr/>
          </p:nvSpPr>
          <p:spPr bwMode="auto">
            <a:xfrm flipH="1" flipV="1">
              <a:off x="2769" y="2910"/>
              <a:ext cx="1886" cy="942"/>
            </a:xfrm>
            <a:prstGeom prst="line">
              <a:avLst/>
            </a:prstGeom>
            <a:noFill/>
            <a:ln w="25400">
              <a:solidFill>
                <a:srgbClr val="000000"/>
              </a:solidFill>
              <a:round/>
              <a:headEnd/>
              <a:tailEnd/>
            </a:ln>
          </p:spPr>
          <p:txBody>
            <a:bodyPr/>
            <a:lstStyle/>
            <a:p>
              <a:endParaRPr lang="zh-TW" altLang="en-US"/>
            </a:p>
          </p:txBody>
        </p:sp>
        <p:sp>
          <p:nvSpPr>
            <p:cNvPr id="55361" name="Freeform 64"/>
            <p:cNvSpPr>
              <a:spLocks/>
            </p:cNvSpPr>
            <p:nvPr/>
          </p:nvSpPr>
          <p:spPr bwMode="auto">
            <a:xfrm>
              <a:off x="3399" y="2888"/>
              <a:ext cx="67" cy="41"/>
            </a:xfrm>
            <a:custGeom>
              <a:avLst/>
              <a:gdLst>
                <a:gd name="T0" fmla="*/ 67 w 67"/>
                <a:gd name="T1" fmla="*/ 13 h 41"/>
                <a:gd name="T2" fmla="*/ 20 w 67"/>
                <a:gd name="T3" fmla="*/ 41 h 41"/>
                <a:gd name="T4" fmla="*/ 0 w 67"/>
                <a:gd name="T5" fmla="*/ 0 h 41"/>
                <a:gd name="T6" fmla="*/ 67 w 67"/>
                <a:gd name="T7" fmla="*/ 13 h 41"/>
                <a:gd name="T8" fmla="*/ 67 w 67"/>
                <a:gd name="T9" fmla="*/ 13 h 41"/>
                <a:gd name="T10" fmla="*/ 0 60000 65536"/>
                <a:gd name="T11" fmla="*/ 0 60000 65536"/>
                <a:gd name="T12" fmla="*/ 0 60000 65536"/>
                <a:gd name="T13" fmla="*/ 0 60000 65536"/>
                <a:gd name="T14" fmla="*/ 0 60000 65536"/>
                <a:gd name="T15" fmla="*/ 0 w 67"/>
                <a:gd name="T16" fmla="*/ 0 h 41"/>
                <a:gd name="T17" fmla="*/ 67 w 67"/>
                <a:gd name="T18" fmla="*/ 41 h 41"/>
              </a:gdLst>
              <a:ahLst/>
              <a:cxnLst>
                <a:cxn ang="T10">
                  <a:pos x="T0" y="T1"/>
                </a:cxn>
                <a:cxn ang="T11">
                  <a:pos x="T2" y="T3"/>
                </a:cxn>
                <a:cxn ang="T12">
                  <a:pos x="T4" y="T5"/>
                </a:cxn>
                <a:cxn ang="T13">
                  <a:pos x="T6" y="T7"/>
                </a:cxn>
                <a:cxn ang="T14">
                  <a:pos x="T8" y="T9"/>
                </a:cxn>
              </a:cxnLst>
              <a:rect l="T15" t="T16" r="T17" b="T18"/>
              <a:pathLst>
                <a:path w="67" h="41">
                  <a:moveTo>
                    <a:pt x="67" y="13"/>
                  </a:moveTo>
                  <a:lnTo>
                    <a:pt x="20" y="41"/>
                  </a:lnTo>
                  <a:lnTo>
                    <a:pt x="0" y="0"/>
                  </a:lnTo>
                  <a:lnTo>
                    <a:pt x="67" y="13"/>
                  </a:lnTo>
                  <a:close/>
                </a:path>
              </a:pathLst>
            </a:custGeom>
            <a:solidFill>
              <a:srgbClr val="000000"/>
            </a:solidFill>
            <a:ln w="9525">
              <a:noFill/>
              <a:round/>
              <a:headEnd/>
              <a:tailEnd/>
            </a:ln>
          </p:spPr>
          <p:txBody>
            <a:bodyPr/>
            <a:lstStyle/>
            <a:p>
              <a:endParaRPr lang="zh-TW" altLang="en-US"/>
            </a:p>
          </p:txBody>
        </p:sp>
        <p:sp>
          <p:nvSpPr>
            <p:cNvPr id="55362" name="Freeform 65"/>
            <p:cNvSpPr>
              <a:spLocks/>
            </p:cNvSpPr>
            <p:nvPr/>
          </p:nvSpPr>
          <p:spPr bwMode="auto">
            <a:xfrm>
              <a:off x="3371" y="2926"/>
              <a:ext cx="63" cy="41"/>
            </a:xfrm>
            <a:custGeom>
              <a:avLst/>
              <a:gdLst>
                <a:gd name="T0" fmla="*/ 63 w 63"/>
                <a:gd name="T1" fmla="*/ 32 h 41"/>
                <a:gd name="T2" fmla="*/ 0 w 63"/>
                <a:gd name="T3" fmla="*/ 41 h 41"/>
                <a:gd name="T4" fmla="*/ 16 w 63"/>
                <a:gd name="T5" fmla="*/ 0 h 41"/>
                <a:gd name="T6" fmla="*/ 63 w 63"/>
                <a:gd name="T7" fmla="*/ 32 h 41"/>
                <a:gd name="T8" fmla="*/ 63 w 63"/>
                <a:gd name="T9" fmla="*/ 32 h 41"/>
                <a:gd name="T10" fmla="*/ 0 60000 65536"/>
                <a:gd name="T11" fmla="*/ 0 60000 65536"/>
                <a:gd name="T12" fmla="*/ 0 60000 65536"/>
                <a:gd name="T13" fmla="*/ 0 60000 65536"/>
                <a:gd name="T14" fmla="*/ 0 60000 65536"/>
                <a:gd name="T15" fmla="*/ 0 w 63"/>
                <a:gd name="T16" fmla="*/ 0 h 41"/>
                <a:gd name="T17" fmla="*/ 63 w 63"/>
                <a:gd name="T18" fmla="*/ 41 h 41"/>
              </a:gdLst>
              <a:ahLst/>
              <a:cxnLst>
                <a:cxn ang="T10">
                  <a:pos x="T0" y="T1"/>
                </a:cxn>
                <a:cxn ang="T11">
                  <a:pos x="T2" y="T3"/>
                </a:cxn>
                <a:cxn ang="T12">
                  <a:pos x="T4" y="T5"/>
                </a:cxn>
                <a:cxn ang="T13">
                  <a:pos x="T6" y="T7"/>
                </a:cxn>
                <a:cxn ang="T14">
                  <a:pos x="T8" y="T9"/>
                </a:cxn>
              </a:cxnLst>
              <a:rect l="T15" t="T16" r="T17" b="T18"/>
              <a:pathLst>
                <a:path w="63" h="41">
                  <a:moveTo>
                    <a:pt x="63" y="32"/>
                  </a:moveTo>
                  <a:lnTo>
                    <a:pt x="0" y="41"/>
                  </a:lnTo>
                  <a:lnTo>
                    <a:pt x="16" y="0"/>
                  </a:lnTo>
                  <a:lnTo>
                    <a:pt x="63" y="32"/>
                  </a:lnTo>
                  <a:close/>
                </a:path>
              </a:pathLst>
            </a:custGeom>
            <a:solidFill>
              <a:srgbClr val="000000"/>
            </a:solidFill>
            <a:ln w="9525">
              <a:noFill/>
              <a:round/>
              <a:headEnd/>
              <a:tailEnd/>
            </a:ln>
          </p:spPr>
          <p:txBody>
            <a:bodyPr/>
            <a:lstStyle/>
            <a:p>
              <a:endParaRPr lang="zh-TW" altLang="en-US"/>
            </a:p>
          </p:txBody>
        </p:sp>
        <p:sp>
          <p:nvSpPr>
            <p:cNvPr id="55363" name="Freeform 66"/>
            <p:cNvSpPr>
              <a:spLocks/>
            </p:cNvSpPr>
            <p:nvPr/>
          </p:nvSpPr>
          <p:spPr bwMode="auto">
            <a:xfrm>
              <a:off x="3288" y="2931"/>
              <a:ext cx="59" cy="43"/>
            </a:xfrm>
            <a:custGeom>
              <a:avLst/>
              <a:gdLst>
                <a:gd name="T0" fmla="*/ 55 w 59"/>
                <a:gd name="T1" fmla="*/ 43 h 43"/>
                <a:gd name="T2" fmla="*/ 0 w 59"/>
                <a:gd name="T3" fmla="*/ 25 h 43"/>
                <a:gd name="T4" fmla="*/ 59 w 59"/>
                <a:gd name="T5" fmla="*/ 0 h 43"/>
                <a:gd name="T6" fmla="*/ 59 w 59"/>
                <a:gd name="T7" fmla="*/ 43 h 43"/>
                <a:gd name="T8" fmla="*/ 59 w 59"/>
                <a:gd name="T9" fmla="*/ 43 h 43"/>
                <a:gd name="T10" fmla="*/ 55 w 59"/>
                <a:gd name="T11" fmla="*/ 43 h 43"/>
                <a:gd name="T12" fmla="*/ 0 60000 65536"/>
                <a:gd name="T13" fmla="*/ 0 60000 65536"/>
                <a:gd name="T14" fmla="*/ 0 60000 65536"/>
                <a:gd name="T15" fmla="*/ 0 60000 65536"/>
                <a:gd name="T16" fmla="*/ 0 60000 65536"/>
                <a:gd name="T17" fmla="*/ 0 60000 65536"/>
                <a:gd name="T18" fmla="*/ 0 w 59"/>
                <a:gd name="T19" fmla="*/ 0 h 43"/>
                <a:gd name="T20" fmla="*/ 59 w 59"/>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9" h="43">
                  <a:moveTo>
                    <a:pt x="55" y="43"/>
                  </a:moveTo>
                  <a:lnTo>
                    <a:pt x="0" y="25"/>
                  </a:lnTo>
                  <a:lnTo>
                    <a:pt x="59" y="0"/>
                  </a:lnTo>
                  <a:lnTo>
                    <a:pt x="59" y="43"/>
                  </a:lnTo>
                  <a:lnTo>
                    <a:pt x="55" y="43"/>
                  </a:lnTo>
                  <a:close/>
                </a:path>
              </a:pathLst>
            </a:custGeom>
            <a:solidFill>
              <a:srgbClr val="000000"/>
            </a:solidFill>
            <a:ln w="9525">
              <a:noFill/>
              <a:round/>
              <a:headEnd/>
              <a:tailEnd/>
            </a:ln>
          </p:spPr>
          <p:txBody>
            <a:bodyPr/>
            <a:lstStyle/>
            <a:p>
              <a:endParaRPr lang="zh-TW" altLang="en-US"/>
            </a:p>
          </p:txBody>
        </p:sp>
        <p:sp>
          <p:nvSpPr>
            <p:cNvPr id="55364" name="Freeform 67"/>
            <p:cNvSpPr>
              <a:spLocks/>
            </p:cNvSpPr>
            <p:nvPr/>
          </p:nvSpPr>
          <p:spPr bwMode="auto">
            <a:xfrm>
              <a:off x="3240" y="2910"/>
              <a:ext cx="72" cy="39"/>
            </a:xfrm>
            <a:custGeom>
              <a:avLst/>
              <a:gdLst>
                <a:gd name="T0" fmla="*/ 36 w 72"/>
                <a:gd name="T1" fmla="*/ 37 h 39"/>
                <a:gd name="T2" fmla="*/ 0 w 72"/>
                <a:gd name="T3" fmla="*/ 7 h 39"/>
                <a:gd name="T4" fmla="*/ 72 w 72"/>
                <a:gd name="T5" fmla="*/ 0 h 39"/>
                <a:gd name="T6" fmla="*/ 40 w 72"/>
                <a:gd name="T7" fmla="*/ 39 h 39"/>
                <a:gd name="T8" fmla="*/ 40 w 72"/>
                <a:gd name="T9" fmla="*/ 39 h 39"/>
                <a:gd name="T10" fmla="*/ 36 w 72"/>
                <a:gd name="T11" fmla="*/ 37 h 39"/>
                <a:gd name="T12" fmla="*/ 0 60000 65536"/>
                <a:gd name="T13" fmla="*/ 0 60000 65536"/>
                <a:gd name="T14" fmla="*/ 0 60000 65536"/>
                <a:gd name="T15" fmla="*/ 0 60000 65536"/>
                <a:gd name="T16" fmla="*/ 0 60000 65536"/>
                <a:gd name="T17" fmla="*/ 0 60000 65536"/>
                <a:gd name="T18" fmla="*/ 0 w 72"/>
                <a:gd name="T19" fmla="*/ 0 h 39"/>
                <a:gd name="T20" fmla="*/ 72 w 7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72" h="39">
                  <a:moveTo>
                    <a:pt x="36" y="37"/>
                  </a:moveTo>
                  <a:lnTo>
                    <a:pt x="0" y="7"/>
                  </a:lnTo>
                  <a:lnTo>
                    <a:pt x="72" y="0"/>
                  </a:lnTo>
                  <a:lnTo>
                    <a:pt x="40" y="39"/>
                  </a:lnTo>
                  <a:lnTo>
                    <a:pt x="36" y="37"/>
                  </a:lnTo>
                  <a:close/>
                </a:path>
              </a:pathLst>
            </a:custGeom>
            <a:solidFill>
              <a:srgbClr val="000000"/>
            </a:solidFill>
            <a:ln w="9525">
              <a:noFill/>
              <a:round/>
              <a:headEnd/>
              <a:tailEnd/>
            </a:ln>
          </p:spPr>
          <p:txBody>
            <a:bodyPr/>
            <a:lstStyle/>
            <a:p>
              <a:endParaRPr lang="zh-TW" altLang="en-US"/>
            </a:p>
          </p:txBody>
        </p:sp>
        <p:sp>
          <p:nvSpPr>
            <p:cNvPr id="55365" name="Line 68"/>
            <p:cNvSpPr>
              <a:spLocks noChangeShapeType="1"/>
            </p:cNvSpPr>
            <p:nvPr/>
          </p:nvSpPr>
          <p:spPr bwMode="auto">
            <a:xfrm flipV="1">
              <a:off x="1457" y="2924"/>
              <a:ext cx="1823" cy="928"/>
            </a:xfrm>
            <a:prstGeom prst="line">
              <a:avLst/>
            </a:prstGeom>
            <a:noFill/>
            <a:ln w="25400">
              <a:solidFill>
                <a:srgbClr val="000000"/>
              </a:solidFill>
              <a:round/>
              <a:headEnd/>
              <a:tailEnd/>
            </a:ln>
          </p:spPr>
          <p:txBody>
            <a:bodyPr/>
            <a:lstStyle/>
            <a:p>
              <a:endParaRPr lang="zh-TW" altLang="en-US"/>
            </a:p>
          </p:txBody>
        </p:sp>
        <p:sp>
          <p:nvSpPr>
            <p:cNvPr id="55366" name="Line 69"/>
            <p:cNvSpPr>
              <a:spLocks noChangeShapeType="1"/>
            </p:cNvSpPr>
            <p:nvPr/>
          </p:nvSpPr>
          <p:spPr bwMode="auto">
            <a:xfrm flipV="1">
              <a:off x="2737" y="2953"/>
              <a:ext cx="590" cy="899"/>
            </a:xfrm>
            <a:prstGeom prst="line">
              <a:avLst/>
            </a:prstGeom>
            <a:noFill/>
            <a:ln w="25400">
              <a:solidFill>
                <a:srgbClr val="000000"/>
              </a:solidFill>
              <a:round/>
              <a:headEnd/>
              <a:tailEnd/>
            </a:ln>
          </p:spPr>
          <p:txBody>
            <a:bodyPr/>
            <a:lstStyle/>
            <a:p>
              <a:endParaRPr lang="zh-TW" altLang="en-US"/>
            </a:p>
          </p:txBody>
        </p:sp>
        <p:sp>
          <p:nvSpPr>
            <p:cNvPr id="55367" name="Line 70"/>
            <p:cNvSpPr>
              <a:spLocks noChangeShapeType="1"/>
            </p:cNvSpPr>
            <p:nvPr/>
          </p:nvSpPr>
          <p:spPr bwMode="auto">
            <a:xfrm flipH="1" flipV="1">
              <a:off x="3399" y="2949"/>
              <a:ext cx="618" cy="903"/>
            </a:xfrm>
            <a:prstGeom prst="line">
              <a:avLst/>
            </a:prstGeom>
            <a:noFill/>
            <a:ln w="25400">
              <a:solidFill>
                <a:srgbClr val="000000"/>
              </a:solidFill>
              <a:round/>
              <a:headEnd/>
              <a:tailEnd/>
            </a:ln>
          </p:spPr>
          <p:txBody>
            <a:bodyPr/>
            <a:lstStyle/>
            <a:p>
              <a:endParaRPr lang="zh-TW" altLang="en-US"/>
            </a:p>
          </p:txBody>
        </p:sp>
        <p:sp>
          <p:nvSpPr>
            <p:cNvPr id="55368" name="Line 71"/>
            <p:cNvSpPr>
              <a:spLocks noChangeShapeType="1"/>
            </p:cNvSpPr>
            <p:nvPr/>
          </p:nvSpPr>
          <p:spPr bwMode="auto">
            <a:xfrm flipH="1" flipV="1">
              <a:off x="3426" y="2906"/>
              <a:ext cx="1870" cy="946"/>
            </a:xfrm>
            <a:prstGeom prst="line">
              <a:avLst/>
            </a:prstGeom>
            <a:noFill/>
            <a:ln w="25400">
              <a:solidFill>
                <a:srgbClr val="000000"/>
              </a:solidFill>
              <a:round/>
              <a:headEnd/>
              <a:tailEnd/>
            </a:ln>
          </p:spPr>
          <p:txBody>
            <a:bodyPr/>
            <a:lstStyle/>
            <a:p>
              <a:endParaRPr lang="zh-TW" altLang="en-US"/>
            </a:p>
          </p:txBody>
        </p:sp>
        <p:sp>
          <p:nvSpPr>
            <p:cNvPr id="55369" name="Freeform 72"/>
            <p:cNvSpPr>
              <a:spLocks/>
            </p:cNvSpPr>
            <p:nvPr/>
          </p:nvSpPr>
          <p:spPr bwMode="auto">
            <a:xfrm>
              <a:off x="788" y="3834"/>
              <a:ext cx="67" cy="39"/>
            </a:xfrm>
            <a:custGeom>
              <a:avLst/>
              <a:gdLst>
                <a:gd name="T0" fmla="*/ 32 w 67"/>
                <a:gd name="T1" fmla="*/ 39 h 39"/>
                <a:gd name="T2" fmla="*/ 39 w 67"/>
                <a:gd name="T3" fmla="*/ 39 h 39"/>
                <a:gd name="T4" fmla="*/ 43 w 67"/>
                <a:gd name="T5" fmla="*/ 39 h 39"/>
                <a:gd name="T6" fmla="*/ 47 w 67"/>
                <a:gd name="T7" fmla="*/ 36 h 39"/>
                <a:gd name="T8" fmla="*/ 51 w 67"/>
                <a:gd name="T9" fmla="*/ 34 h 39"/>
                <a:gd name="T10" fmla="*/ 55 w 67"/>
                <a:gd name="T11" fmla="*/ 34 h 39"/>
                <a:gd name="T12" fmla="*/ 59 w 67"/>
                <a:gd name="T13" fmla="*/ 32 h 39"/>
                <a:gd name="T14" fmla="*/ 63 w 67"/>
                <a:gd name="T15" fmla="*/ 27 h 39"/>
                <a:gd name="T16" fmla="*/ 63 w 67"/>
                <a:gd name="T17" fmla="*/ 25 h 39"/>
                <a:gd name="T18" fmla="*/ 63 w 67"/>
                <a:gd name="T19" fmla="*/ 23 h 39"/>
                <a:gd name="T20" fmla="*/ 67 w 67"/>
                <a:gd name="T21" fmla="*/ 21 h 39"/>
                <a:gd name="T22" fmla="*/ 63 w 67"/>
                <a:gd name="T23" fmla="*/ 16 h 39"/>
                <a:gd name="T24" fmla="*/ 63 w 67"/>
                <a:gd name="T25" fmla="*/ 14 h 39"/>
                <a:gd name="T26" fmla="*/ 63 w 67"/>
                <a:gd name="T27" fmla="*/ 12 h 39"/>
                <a:gd name="T28" fmla="*/ 59 w 67"/>
                <a:gd name="T29" fmla="*/ 9 h 39"/>
                <a:gd name="T30" fmla="*/ 55 w 67"/>
                <a:gd name="T31" fmla="*/ 7 h 39"/>
                <a:gd name="T32" fmla="*/ 51 w 67"/>
                <a:gd name="T33" fmla="*/ 5 h 39"/>
                <a:gd name="T34" fmla="*/ 47 w 67"/>
                <a:gd name="T35" fmla="*/ 3 h 39"/>
                <a:gd name="T36" fmla="*/ 43 w 67"/>
                <a:gd name="T37" fmla="*/ 3 h 39"/>
                <a:gd name="T38" fmla="*/ 39 w 67"/>
                <a:gd name="T39" fmla="*/ 0 h 39"/>
                <a:gd name="T40" fmla="*/ 32 w 67"/>
                <a:gd name="T41" fmla="*/ 0 h 39"/>
                <a:gd name="T42" fmla="*/ 28 w 67"/>
                <a:gd name="T43" fmla="*/ 0 h 39"/>
                <a:gd name="T44" fmla="*/ 24 w 67"/>
                <a:gd name="T45" fmla="*/ 3 h 39"/>
                <a:gd name="T46" fmla="*/ 16 w 67"/>
                <a:gd name="T47" fmla="*/ 3 h 39"/>
                <a:gd name="T48" fmla="*/ 12 w 67"/>
                <a:gd name="T49" fmla="*/ 5 h 39"/>
                <a:gd name="T50" fmla="*/ 8 w 67"/>
                <a:gd name="T51" fmla="*/ 7 h 39"/>
                <a:gd name="T52" fmla="*/ 8 w 67"/>
                <a:gd name="T53" fmla="*/ 9 h 39"/>
                <a:gd name="T54" fmla="*/ 4 w 67"/>
                <a:gd name="T55" fmla="*/ 12 h 39"/>
                <a:gd name="T56" fmla="*/ 0 w 67"/>
                <a:gd name="T57" fmla="*/ 14 h 39"/>
                <a:gd name="T58" fmla="*/ 0 w 67"/>
                <a:gd name="T59" fmla="*/ 16 h 39"/>
                <a:gd name="T60" fmla="*/ 0 w 67"/>
                <a:gd name="T61" fmla="*/ 21 h 39"/>
                <a:gd name="T62" fmla="*/ 0 w 67"/>
                <a:gd name="T63" fmla="*/ 23 h 39"/>
                <a:gd name="T64" fmla="*/ 0 w 67"/>
                <a:gd name="T65" fmla="*/ 25 h 39"/>
                <a:gd name="T66" fmla="*/ 4 w 67"/>
                <a:gd name="T67" fmla="*/ 27 h 39"/>
                <a:gd name="T68" fmla="*/ 8 w 67"/>
                <a:gd name="T69" fmla="*/ 32 h 39"/>
                <a:gd name="T70" fmla="*/ 8 w 67"/>
                <a:gd name="T71" fmla="*/ 34 h 39"/>
                <a:gd name="T72" fmla="*/ 12 w 67"/>
                <a:gd name="T73" fmla="*/ 34 h 39"/>
                <a:gd name="T74" fmla="*/ 16 w 67"/>
                <a:gd name="T75" fmla="*/ 36 h 39"/>
                <a:gd name="T76" fmla="*/ 24 w 67"/>
                <a:gd name="T77" fmla="*/ 39 h 39"/>
                <a:gd name="T78" fmla="*/ 28 w 67"/>
                <a:gd name="T79" fmla="*/ 39 h 39"/>
                <a:gd name="T80" fmla="*/ 32 w 67"/>
                <a:gd name="T81" fmla="*/ 39 h 39"/>
                <a:gd name="T82" fmla="*/ 32 w 67"/>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39"/>
                <a:gd name="T128" fmla="*/ 67 w 67"/>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39">
                  <a:moveTo>
                    <a:pt x="32" y="39"/>
                  </a:moveTo>
                  <a:lnTo>
                    <a:pt x="39" y="39"/>
                  </a:lnTo>
                  <a:lnTo>
                    <a:pt x="43" y="39"/>
                  </a:lnTo>
                  <a:lnTo>
                    <a:pt x="47" y="36"/>
                  </a:lnTo>
                  <a:lnTo>
                    <a:pt x="51" y="34"/>
                  </a:lnTo>
                  <a:lnTo>
                    <a:pt x="55" y="34"/>
                  </a:lnTo>
                  <a:lnTo>
                    <a:pt x="59" y="32"/>
                  </a:lnTo>
                  <a:lnTo>
                    <a:pt x="63" y="27"/>
                  </a:lnTo>
                  <a:lnTo>
                    <a:pt x="63" y="25"/>
                  </a:lnTo>
                  <a:lnTo>
                    <a:pt x="63" y="23"/>
                  </a:lnTo>
                  <a:lnTo>
                    <a:pt x="67" y="21"/>
                  </a:lnTo>
                  <a:lnTo>
                    <a:pt x="63" y="16"/>
                  </a:lnTo>
                  <a:lnTo>
                    <a:pt x="63" y="14"/>
                  </a:lnTo>
                  <a:lnTo>
                    <a:pt x="63" y="12"/>
                  </a:lnTo>
                  <a:lnTo>
                    <a:pt x="59" y="9"/>
                  </a:lnTo>
                  <a:lnTo>
                    <a:pt x="55" y="7"/>
                  </a:lnTo>
                  <a:lnTo>
                    <a:pt x="51" y="5"/>
                  </a:lnTo>
                  <a:lnTo>
                    <a:pt x="47" y="3"/>
                  </a:lnTo>
                  <a:lnTo>
                    <a:pt x="43" y="3"/>
                  </a:lnTo>
                  <a:lnTo>
                    <a:pt x="39" y="0"/>
                  </a:lnTo>
                  <a:lnTo>
                    <a:pt x="32" y="0"/>
                  </a:lnTo>
                  <a:lnTo>
                    <a:pt x="28" y="0"/>
                  </a:lnTo>
                  <a:lnTo>
                    <a:pt x="24" y="3"/>
                  </a:lnTo>
                  <a:lnTo>
                    <a:pt x="16" y="3"/>
                  </a:lnTo>
                  <a:lnTo>
                    <a:pt x="12" y="5"/>
                  </a:lnTo>
                  <a:lnTo>
                    <a:pt x="8" y="7"/>
                  </a:lnTo>
                  <a:lnTo>
                    <a:pt x="8" y="9"/>
                  </a:lnTo>
                  <a:lnTo>
                    <a:pt x="4" y="12"/>
                  </a:lnTo>
                  <a:lnTo>
                    <a:pt x="0" y="14"/>
                  </a:lnTo>
                  <a:lnTo>
                    <a:pt x="0" y="16"/>
                  </a:lnTo>
                  <a:lnTo>
                    <a:pt x="0" y="21"/>
                  </a:lnTo>
                  <a:lnTo>
                    <a:pt x="0" y="23"/>
                  </a:lnTo>
                  <a:lnTo>
                    <a:pt x="0" y="25"/>
                  </a:lnTo>
                  <a:lnTo>
                    <a:pt x="4" y="27"/>
                  </a:lnTo>
                  <a:lnTo>
                    <a:pt x="8" y="32"/>
                  </a:lnTo>
                  <a:lnTo>
                    <a:pt x="8" y="34"/>
                  </a:lnTo>
                  <a:lnTo>
                    <a:pt x="12" y="34"/>
                  </a:lnTo>
                  <a:lnTo>
                    <a:pt x="16" y="36"/>
                  </a:lnTo>
                  <a:lnTo>
                    <a:pt x="24" y="39"/>
                  </a:lnTo>
                  <a:lnTo>
                    <a:pt x="28" y="39"/>
                  </a:lnTo>
                  <a:lnTo>
                    <a:pt x="32" y="39"/>
                  </a:lnTo>
                  <a:close/>
                </a:path>
              </a:pathLst>
            </a:custGeom>
            <a:solidFill>
              <a:srgbClr val="000000"/>
            </a:solidFill>
            <a:ln w="9525">
              <a:noFill/>
              <a:round/>
              <a:headEnd/>
              <a:tailEnd/>
            </a:ln>
          </p:spPr>
          <p:txBody>
            <a:bodyPr/>
            <a:lstStyle/>
            <a:p>
              <a:endParaRPr lang="zh-TW" altLang="en-US"/>
            </a:p>
          </p:txBody>
        </p:sp>
        <p:sp>
          <p:nvSpPr>
            <p:cNvPr id="55370" name="Freeform 73"/>
            <p:cNvSpPr>
              <a:spLocks/>
            </p:cNvSpPr>
            <p:nvPr/>
          </p:nvSpPr>
          <p:spPr bwMode="auto">
            <a:xfrm>
              <a:off x="1426" y="3834"/>
              <a:ext cx="67" cy="39"/>
            </a:xfrm>
            <a:custGeom>
              <a:avLst/>
              <a:gdLst>
                <a:gd name="T0" fmla="*/ 31 w 67"/>
                <a:gd name="T1" fmla="*/ 39 h 39"/>
                <a:gd name="T2" fmla="*/ 39 w 67"/>
                <a:gd name="T3" fmla="*/ 39 h 39"/>
                <a:gd name="T4" fmla="*/ 43 w 67"/>
                <a:gd name="T5" fmla="*/ 39 h 39"/>
                <a:gd name="T6" fmla="*/ 51 w 67"/>
                <a:gd name="T7" fmla="*/ 36 h 39"/>
                <a:gd name="T8" fmla="*/ 55 w 67"/>
                <a:gd name="T9" fmla="*/ 34 h 39"/>
                <a:gd name="T10" fmla="*/ 59 w 67"/>
                <a:gd name="T11" fmla="*/ 34 h 39"/>
                <a:gd name="T12" fmla="*/ 59 w 67"/>
                <a:gd name="T13" fmla="*/ 32 h 39"/>
                <a:gd name="T14" fmla="*/ 63 w 67"/>
                <a:gd name="T15" fmla="*/ 27 h 39"/>
                <a:gd name="T16" fmla="*/ 67 w 67"/>
                <a:gd name="T17" fmla="*/ 25 h 39"/>
                <a:gd name="T18" fmla="*/ 67 w 67"/>
                <a:gd name="T19" fmla="*/ 23 h 39"/>
                <a:gd name="T20" fmla="*/ 67 w 67"/>
                <a:gd name="T21" fmla="*/ 21 h 39"/>
                <a:gd name="T22" fmla="*/ 67 w 67"/>
                <a:gd name="T23" fmla="*/ 16 h 39"/>
                <a:gd name="T24" fmla="*/ 67 w 67"/>
                <a:gd name="T25" fmla="*/ 14 h 39"/>
                <a:gd name="T26" fmla="*/ 63 w 67"/>
                <a:gd name="T27" fmla="*/ 12 h 39"/>
                <a:gd name="T28" fmla="*/ 59 w 67"/>
                <a:gd name="T29" fmla="*/ 9 h 39"/>
                <a:gd name="T30" fmla="*/ 59 w 67"/>
                <a:gd name="T31" fmla="*/ 7 h 39"/>
                <a:gd name="T32" fmla="*/ 55 w 67"/>
                <a:gd name="T33" fmla="*/ 5 h 39"/>
                <a:gd name="T34" fmla="*/ 51 w 67"/>
                <a:gd name="T35" fmla="*/ 3 h 39"/>
                <a:gd name="T36" fmla="*/ 43 w 67"/>
                <a:gd name="T37" fmla="*/ 3 h 39"/>
                <a:gd name="T38" fmla="*/ 39 w 67"/>
                <a:gd name="T39" fmla="*/ 0 h 39"/>
                <a:gd name="T40" fmla="*/ 35 w 67"/>
                <a:gd name="T41" fmla="*/ 0 h 39"/>
                <a:gd name="T42" fmla="*/ 27 w 67"/>
                <a:gd name="T43" fmla="*/ 0 h 39"/>
                <a:gd name="T44" fmla="*/ 23 w 67"/>
                <a:gd name="T45" fmla="*/ 3 h 39"/>
                <a:gd name="T46" fmla="*/ 20 w 67"/>
                <a:gd name="T47" fmla="*/ 3 h 39"/>
                <a:gd name="T48" fmla="*/ 16 w 67"/>
                <a:gd name="T49" fmla="*/ 5 h 39"/>
                <a:gd name="T50" fmla="*/ 12 w 67"/>
                <a:gd name="T51" fmla="*/ 7 h 39"/>
                <a:gd name="T52" fmla="*/ 8 w 67"/>
                <a:gd name="T53" fmla="*/ 9 h 39"/>
                <a:gd name="T54" fmla="*/ 4 w 67"/>
                <a:gd name="T55" fmla="*/ 12 h 39"/>
                <a:gd name="T56" fmla="*/ 4 w 67"/>
                <a:gd name="T57" fmla="*/ 14 h 39"/>
                <a:gd name="T58" fmla="*/ 0 w 67"/>
                <a:gd name="T59" fmla="*/ 16 h 39"/>
                <a:gd name="T60" fmla="*/ 0 w 67"/>
                <a:gd name="T61" fmla="*/ 21 h 39"/>
                <a:gd name="T62" fmla="*/ 0 w 67"/>
                <a:gd name="T63" fmla="*/ 23 h 39"/>
                <a:gd name="T64" fmla="*/ 4 w 67"/>
                <a:gd name="T65" fmla="*/ 25 h 39"/>
                <a:gd name="T66" fmla="*/ 4 w 67"/>
                <a:gd name="T67" fmla="*/ 27 h 39"/>
                <a:gd name="T68" fmla="*/ 8 w 67"/>
                <a:gd name="T69" fmla="*/ 32 h 39"/>
                <a:gd name="T70" fmla="*/ 12 w 67"/>
                <a:gd name="T71" fmla="*/ 34 h 39"/>
                <a:gd name="T72" fmla="*/ 16 w 67"/>
                <a:gd name="T73" fmla="*/ 34 h 39"/>
                <a:gd name="T74" fmla="*/ 20 w 67"/>
                <a:gd name="T75" fmla="*/ 36 h 39"/>
                <a:gd name="T76" fmla="*/ 23 w 67"/>
                <a:gd name="T77" fmla="*/ 39 h 39"/>
                <a:gd name="T78" fmla="*/ 27 w 67"/>
                <a:gd name="T79" fmla="*/ 39 h 39"/>
                <a:gd name="T80" fmla="*/ 35 w 67"/>
                <a:gd name="T81" fmla="*/ 39 h 39"/>
                <a:gd name="T82" fmla="*/ 35 w 67"/>
                <a:gd name="T83" fmla="*/ 39 h 39"/>
                <a:gd name="T84" fmla="*/ 31 w 67"/>
                <a:gd name="T85" fmla="*/ 39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39"/>
                <a:gd name="T131" fmla="*/ 67 w 67"/>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39">
                  <a:moveTo>
                    <a:pt x="31" y="39"/>
                  </a:moveTo>
                  <a:lnTo>
                    <a:pt x="39" y="39"/>
                  </a:lnTo>
                  <a:lnTo>
                    <a:pt x="43" y="39"/>
                  </a:lnTo>
                  <a:lnTo>
                    <a:pt x="51" y="36"/>
                  </a:lnTo>
                  <a:lnTo>
                    <a:pt x="55" y="34"/>
                  </a:lnTo>
                  <a:lnTo>
                    <a:pt x="59" y="34"/>
                  </a:lnTo>
                  <a:lnTo>
                    <a:pt x="59" y="32"/>
                  </a:lnTo>
                  <a:lnTo>
                    <a:pt x="63" y="27"/>
                  </a:lnTo>
                  <a:lnTo>
                    <a:pt x="67" y="25"/>
                  </a:lnTo>
                  <a:lnTo>
                    <a:pt x="67" y="23"/>
                  </a:lnTo>
                  <a:lnTo>
                    <a:pt x="67" y="21"/>
                  </a:lnTo>
                  <a:lnTo>
                    <a:pt x="67" y="16"/>
                  </a:lnTo>
                  <a:lnTo>
                    <a:pt x="67" y="14"/>
                  </a:lnTo>
                  <a:lnTo>
                    <a:pt x="63" y="12"/>
                  </a:lnTo>
                  <a:lnTo>
                    <a:pt x="59" y="9"/>
                  </a:lnTo>
                  <a:lnTo>
                    <a:pt x="59" y="7"/>
                  </a:lnTo>
                  <a:lnTo>
                    <a:pt x="55" y="5"/>
                  </a:lnTo>
                  <a:lnTo>
                    <a:pt x="51" y="3"/>
                  </a:lnTo>
                  <a:lnTo>
                    <a:pt x="43" y="3"/>
                  </a:lnTo>
                  <a:lnTo>
                    <a:pt x="39" y="0"/>
                  </a:lnTo>
                  <a:lnTo>
                    <a:pt x="35" y="0"/>
                  </a:lnTo>
                  <a:lnTo>
                    <a:pt x="27" y="0"/>
                  </a:lnTo>
                  <a:lnTo>
                    <a:pt x="23" y="3"/>
                  </a:lnTo>
                  <a:lnTo>
                    <a:pt x="20" y="3"/>
                  </a:lnTo>
                  <a:lnTo>
                    <a:pt x="16" y="5"/>
                  </a:lnTo>
                  <a:lnTo>
                    <a:pt x="12" y="7"/>
                  </a:lnTo>
                  <a:lnTo>
                    <a:pt x="8" y="9"/>
                  </a:lnTo>
                  <a:lnTo>
                    <a:pt x="4" y="12"/>
                  </a:lnTo>
                  <a:lnTo>
                    <a:pt x="4" y="14"/>
                  </a:lnTo>
                  <a:lnTo>
                    <a:pt x="0" y="16"/>
                  </a:lnTo>
                  <a:lnTo>
                    <a:pt x="0" y="21"/>
                  </a:lnTo>
                  <a:lnTo>
                    <a:pt x="0" y="23"/>
                  </a:lnTo>
                  <a:lnTo>
                    <a:pt x="4" y="25"/>
                  </a:lnTo>
                  <a:lnTo>
                    <a:pt x="4" y="27"/>
                  </a:lnTo>
                  <a:lnTo>
                    <a:pt x="8" y="32"/>
                  </a:lnTo>
                  <a:lnTo>
                    <a:pt x="12" y="34"/>
                  </a:lnTo>
                  <a:lnTo>
                    <a:pt x="16" y="34"/>
                  </a:lnTo>
                  <a:lnTo>
                    <a:pt x="20" y="36"/>
                  </a:lnTo>
                  <a:lnTo>
                    <a:pt x="23" y="39"/>
                  </a:lnTo>
                  <a:lnTo>
                    <a:pt x="27" y="39"/>
                  </a:lnTo>
                  <a:lnTo>
                    <a:pt x="35" y="39"/>
                  </a:lnTo>
                  <a:lnTo>
                    <a:pt x="31" y="39"/>
                  </a:lnTo>
                  <a:close/>
                </a:path>
              </a:pathLst>
            </a:custGeom>
            <a:solidFill>
              <a:srgbClr val="000000"/>
            </a:solidFill>
            <a:ln w="9525">
              <a:noFill/>
              <a:round/>
              <a:headEnd/>
              <a:tailEnd/>
            </a:ln>
          </p:spPr>
          <p:txBody>
            <a:bodyPr/>
            <a:lstStyle/>
            <a:p>
              <a:endParaRPr lang="zh-TW" altLang="en-US"/>
            </a:p>
          </p:txBody>
        </p:sp>
        <p:sp>
          <p:nvSpPr>
            <p:cNvPr id="55371" name="Freeform 74"/>
            <p:cNvSpPr>
              <a:spLocks/>
            </p:cNvSpPr>
            <p:nvPr/>
          </p:nvSpPr>
          <p:spPr bwMode="auto">
            <a:xfrm>
              <a:off x="2068" y="3834"/>
              <a:ext cx="63" cy="39"/>
            </a:xfrm>
            <a:custGeom>
              <a:avLst/>
              <a:gdLst>
                <a:gd name="T0" fmla="*/ 31 w 63"/>
                <a:gd name="T1" fmla="*/ 39 h 39"/>
                <a:gd name="T2" fmla="*/ 39 w 63"/>
                <a:gd name="T3" fmla="*/ 39 h 39"/>
                <a:gd name="T4" fmla="*/ 43 w 63"/>
                <a:gd name="T5" fmla="*/ 39 h 39"/>
                <a:gd name="T6" fmla="*/ 47 w 63"/>
                <a:gd name="T7" fmla="*/ 36 h 39"/>
                <a:gd name="T8" fmla="*/ 51 w 63"/>
                <a:gd name="T9" fmla="*/ 34 h 39"/>
                <a:gd name="T10" fmla="*/ 55 w 63"/>
                <a:gd name="T11" fmla="*/ 34 h 39"/>
                <a:gd name="T12" fmla="*/ 59 w 63"/>
                <a:gd name="T13" fmla="*/ 32 h 39"/>
                <a:gd name="T14" fmla="*/ 63 w 63"/>
                <a:gd name="T15" fmla="*/ 27 h 39"/>
                <a:gd name="T16" fmla="*/ 63 w 63"/>
                <a:gd name="T17" fmla="*/ 25 h 39"/>
                <a:gd name="T18" fmla="*/ 63 w 63"/>
                <a:gd name="T19" fmla="*/ 23 h 39"/>
                <a:gd name="T20" fmla="*/ 63 w 63"/>
                <a:gd name="T21" fmla="*/ 21 h 39"/>
                <a:gd name="T22" fmla="*/ 63 w 63"/>
                <a:gd name="T23" fmla="*/ 16 h 39"/>
                <a:gd name="T24" fmla="*/ 63 w 63"/>
                <a:gd name="T25" fmla="*/ 14 h 39"/>
                <a:gd name="T26" fmla="*/ 63 w 63"/>
                <a:gd name="T27" fmla="*/ 12 h 39"/>
                <a:gd name="T28" fmla="*/ 59 w 63"/>
                <a:gd name="T29" fmla="*/ 9 h 39"/>
                <a:gd name="T30" fmla="*/ 55 w 63"/>
                <a:gd name="T31" fmla="*/ 7 h 39"/>
                <a:gd name="T32" fmla="*/ 51 w 63"/>
                <a:gd name="T33" fmla="*/ 5 h 39"/>
                <a:gd name="T34" fmla="*/ 47 w 63"/>
                <a:gd name="T35" fmla="*/ 3 h 39"/>
                <a:gd name="T36" fmla="*/ 43 w 63"/>
                <a:gd name="T37" fmla="*/ 3 h 39"/>
                <a:gd name="T38" fmla="*/ 39 w 63"/>
                <a:gd name="T39" fmla="*/ 0 h 39"/>
                <a:gd name="T40" fmla="*/ 31 w 63"/>
                <a:gd name="T41" fmla="*/ 0 h 39"/>
                <a:gd name="T42" fmla="*/ 27 w 63"/>
                <a:gd name="T43" fmla="*/ 0 h 39"/>
                <a:gd name="T44" fmla="*/ 23 w 63"/>
                <a:gd name="T45" fmla="*/ 3 h 39"/>
                <a:gd name="T46" fmla="*/ 15 w 63"/>
                <a:gd name="T47" fmla="*/ 3 h 39"/>
                <a:gd name="T48" fmla="*/ 11 w 63"/>
                <a:gd name="T49" fmla="*/ 5 h 39"/>
                <a:gd name="T50" fmla="*/ 7 w 63"/>
                <a:gd name="T51" fmla="*/ 7 h 39"/>
                <a:gd name="T52" fmla="*/ 3 w 63"/>
                <a:gd name="T53" fmla="*/ 9 h 39"/>
                <a:gd name="T54" fmla="*/ 3 w 63"/>
                <a:gd name="T55" fmla="*/ 12 h 39"/>
                <a:gd name="T56" fmla="*/ 0 w 63"/>
                <a:gd name="T57" fmla="*/ 14 h 39"/>
                <a:gd name="T58" fmla="*/ 0 w 63"/>
                <a:gd name="T59" fmla="*/ 16 h 39"/>
                <a:gd name="T60" fmla="*/ 0 w 63"/>
                <a:gd name="T61" fmla="*/ 21 h 39"/>
                <a:gd name="T62" fmla="*/ 0 w 63"/>
                <a:gd name="T63" fmla="*/ 23 h 39"/>
                <a:gd name="T64" fmla="*/ 0 w 63"/>
                <a:gd name="T65" fmla="*/ 25 h 39"/>
                <a:gd name="T66" fmla="*/ 3 w 63"/>
                <a:gd name="T67" fmla="*/ 27 h 39"/>
                <a:gd name="T68" fmla="*/ 3 w 63"/>
                <a:gd name="T69" fmla="*/ 32 h 39"/>
                <a:gd name="T70" fmla="*/ 7 w 63"/>
                <a:gd name="T71" fmla="*/ 34 h 39"/>
                <a:gd name="T72" fmla="*/ 11 w 63"/>
                <a:gd name="T73" fmla="*/ 34 h 39"/>
                <a:gd name="T74" fmla="*/ 15 w 63"/>
                <a:gd name="T75" fmla="*/ 36 h 39"/>
                <a:gd name="T76" fmla="*/ 23 w 63"/>
                <a:gd name="T77" fmla="*/ 39 h 39"/>
                <a:gd name="T78" fmla="*/ 27 w 63"/>
                <a:gd name="T79" fmla="*/ 39 h 39"/>
                <a:gd name="T80" fmla="*/ 31 w 63"/>
                <a:gd name="T81" fmla="*/ 39 h 39"/>
                <a:gd name="T82" fmla="*/ 31 w 63"/>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39"/>
                <a:gd name="T128" fmla="*/ 63 w 63"/>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39">
                  <a:moveTo>
                    <a:pt x="31" y="39"/>
                  </a:moveTo>
                  <a:lnTo>
                    <a:pt x="39" y="39"/>
                  </a:lnTo>
                  <a:lnTo>
                    <a:pt x="43" y="39"/>
                  </a:lnTo>
                  <a:lnTo>
                    <a:pt x="47" y="36"/>
                  </a:lnTo>
                  <a:lnTo>
                    <a:pt x="51" y="34"/>
                  </a:lnTo>
                  <a:lnTo>
                    <a:pt x="55" y="34"/>
                  </a:lnTo>
                  <a:lnTo>
                    <a:pt x="59" y="32"/>
                  </a:lnTo>
                  <a:lnTo>
                    <a:pt x="63" y="27"/>
                  </a:lnTo>
                  <a:lnTo>
                    <a:pt x="63" y="25"/>
                  </a:lnTo>
                  <a:lnTo>
                    <a:pt x="63" y="23"/>
                  </a:lnTo>
                  <a:lnTo>
                    <a:pt x="63" y="21"/>
                  </a:lnTo>
                  <a:lnTo>
                    <a:pt x="63" y="16"/>
                  </a:lnTo>
                  <a:lnTo>
                    <a:pt x="63" y="14"/>
                  </a:lnTo>
                  <a:lnTo>
                    <a:pt x="63" y="12"/>
                  </a:lnTo>
                  <a:lnTo>
                    <a:pt x="59" y="9"/>
                  </a:lnTo>
                  <a:lnTo>
                    <a:pt x="55" y="7"/>
                  </a:lnTo>
                  <a:lnTo>
                    <a:pt x="51" y="5"/>
                  </a:lnTo>
                  <a:lnTo>
                    <a:pt x="47" y="3"/>
                  </a:lnTo>
                  <a:lnTo>
                    <a:pt x="43" y="3"/>
                  </a:lnTo>
                  <a:lnTo>
                    <a:pt x="39" y="0"/>
                  </a:lnTo>
                  <a:lnTo>
                    <a:pt x="31" y="0"/>
                  </a:lnTo>
                  <a:lnTo>
                    <a:pt x="27" y="0"/>
                  </a:lnTo>
                  <a:lnTo>
                    <a:pt x="23" y="3"/>
                  </a:lnTo>
                  <a:lnTo>
                    <a:pt x="15" y="3"/>
                  </a:lnTo>
                  <a:lnTo>
                    <a:pt x="11" y="5"/>
                  </a:lnTo>
                  <a:lnTo>
                    <a:pt x="7" y="7"/>
                  </a:lnTo>
                  <a:lnTo>
                    <a:pt x="3" y="9"/>
                  </a:lnTo>
                  <a:lnTo>
                    <a:pt x="3" y="12"/>
                  </a:lnTo>
                  <a:lnTo>
                    <a:pt x="0" y="14"/>
                  </a:lnTo>
                  <a:lnTo>
                    <a:pt x="0" y="16"/>
                  </a:lnTo>
                  <a:lnTo>
                    <a:pt x="0" y="21"/>
                  </a:lnTo>
                  <a:lnTo>
                    <a:pt x="0" y="23"/>
                  </a:lnTo>
                  <a:lnTo>
                    <a:pt x="0" y="25"/>
                  </a:lnTo>
                  <a:lnTo>
                    <a:pt x="3" y="27"/>
                  </a:lnTo>
                  <a:lnTo>
                    <a:pt x="3" y="32"/>
                  </a:lnTo>
                  <a:lnTo>
                    <a:pt x="7" y="34"/>
                  </a:lnTo>
                  <a:lnTo>
                    <a:pt x="11" y="34"/>
                  </a:lnTo>
                  <a:lnTo>
                    <a:pt x="15" y="36"/>
                  </a:lnTo>
                  <a:lnTo>
                    <a:pt x="23" y="39"/>
                  </a:lnTo>
                  <a:lnTo>
                    <a:pt x="27" y="39"/>
                  </a:lnTo>
                  <a:lnTo>
                    <a:pt x="31" y="39"/>
                  </a:lnTo>
                  <a:close/>
                </a:path>
              </a:pathLst>
            </a:custGeom>
            <a:solidFill>
              <a:srgbClr val="000000"/>
            </a:solidFill>
            <a:ln w="9525">
              <a:noFill/>
              <a:round/>
              <a:headEnd/>
              <a:tailEnd/>
            </a:ln>
          </p:spPr>
          <p:txBody>
            <a:bodyPr/>
            <a:lstStyle/>
            <a:p>
              <a:endParaRPr lang="zh-TW" altLang="en-US"/>
            </a:p>
          </p:txBody>
        </p:sp>
        <p:sp>
          <p:nvSpPr>
            <p:cNvPr id="55372" name="Freeform 75"/>
            <p:cNvSpPr>
              <a:spLocks/>
            </p:cNvSpPr>
            <p:nvPr/>
          </p:nvSpPr>
          <p:spPr bwMode="auto">
            <a:xfrm>
              <a:off x="2705" y="3834"/>
              <a:ext cx="68" cy="39"/>
            </a:xfrm>
            <a:custGeom>
              <a:avLst/>
              <a:gdLst>
                <a:gd name="T0" fmla="*/ 32 w 68"/>
                <a:gd name="T1" fmla="*/ 39 h 39"/>
                <a:gd name="T2" fmla="*/ 40 w 68"/>
                <a:gd name="T3" fmla="*/ 39 h 39"/>
                <a:gd name="T4" fmla="*/ 44 w 68"/>
                <a:gd name="T5" fmla="*/ 39 h 39"/>
                <a:gd name="T6" fmla="*/ 48 w 68"/>
                <a:gd name="T7" fmla="*/ 36 h 39"/>
                <a:gd name="T8" fmla="*/ 56 w 68"/>
                <a:gd name="T9" fmla="*/ 34 h 39"/>
                <a:gd name="T10" fmla="*/ 56 w 68"/>
                <a:gd name="T11" fmla="*/ 34 h 39"/>
                <a:gd name="T12" fmla="*/ 60 w 68"/>
                <a:gd name="T13" fmla="*/ 32 h 39"/>
                <a:gd name="T14" fmla="*/ 64 w 68"/>
                <a:gd name="T15" fmla="*/ 27 h 39"/>
                <a:gd name="T16" fmla="*/ 68 w 68"/>
                <a:gd name="T17" fmla="*/ 25 h 39"/>
                <a:gd name="T18" fmla="*/ 68 w 68"/>
                <a:gd name="T19" fmla="*/ 23 h 39"/>
                <a:gd name="T20" fmla="*/ 68 w 68"/>
                <a:gd name="T21" fmla="*/ 21 h 39"/>
                <a:gd name="T22" fmla="*/ 68 w 68"/>
                <a:gd name="T23" fmla="*/ 16 h 39"/>
                <a:gd name="T24" fmla="*/ 68 w 68"/>
                <a:gd name="T25" fmla="*/ 14 h 39"/>
                <a:gd name="T26" fmla="*/ 64 w 68"/>
                <a:gd name="T27" fmla="*/ 12 h 39"/>
                <a:gd name="T28" fmla="*/ 60 w 68"/>
                <a:gd name="T29" fmla="*/ 9 h 39"/>
                <a:gd name="T30" fmla="*/ 56 w 68"/>
                <a:gd name="T31" fmla="*/ 7 h 39"/>
                <a:gd name="T32" fmla="*/ 56 w 68"/>
                <a:gd name="T33" fmla="*/ 5 h 39"/>
                <a:gd name="T34" fmla="*/ 48 w 68"/>
                <a:gd name="T35" fmla="*/ 3 h 39"/>
                <a:gd name="T36" fmla="*/ 44 w 68"/>
                <a:gd name="T37" fmla="*/ 3 h 39"/>
                <a:gd name="T38" fmla="*/ 40 w 68"/>
                <a:gd name="T39" fmla="*/ 0 h 39"/>
                <a:gd name="T40" fmla="*/ 36 w 68"/>
                <a:gd name="T41" fmla="*/ 0 h 39"/>
                <a:gd name="T42" fmla="*/ 28 w 68"/>
                <a:gd name="T43" fmla="*/ 0 h 39"/>
                <a:gd name="T44" fmla="*/ 24 w 68"/>
                <a:gd name="T45" fmla="*/ 3 h 39"/>
                <a:gd name="T46" fmla="*/ 20 w 68"/>
                <a:gd name="T47" fmla="*/ 3 h 39"/>
                <a:gd name="T48" fmla="*/ 16 w 68"/>
                <a:gd name="T49" fmla="*/ 5 h 39"/>
                <a:gd name="T50" fmla="*/ 12 w 68"/>
                <a:gd name="T51" fmla="*/ 7 h 39"/>
                <a:gd name="T52" fmla="*/ 8 w 68"/>
                <a:gd name="T53" fmla="*/ 9 h 39"/>
                <a:gd name="T54" fmla="*/ 4 w 68"/>
                <a:gd name="T55" fmla="*/ 12 h 39"/>
                <a:gd name="T56" fmla="*/ 4 w 68"/>
                <a:gd name="T57" fmla="*/ 14 h 39"/>
                <a:gd name="T58" fmla="*/ 0 w 68"/>
                <a:gd name="T59" fmla="*/ 16 h 39"/>
                <a:gd name="T60" fmla="*/ 0 w 68"/>
                <a:gd name="T61" fmla="*/ 21 h 39"/>
                <a:gd name="T62" fmla="*/ 0 w 68"/>
                <a:gd name="T63" fmla="*/ 23 h 39"/>
                <a:gd name="T64" fmla="*/ 4 w 68"/>
                <a:gd name="T65" fmla="*/ 25 h 39"/>
                <a:gd name="T66" fmla="*/ 4 w 68"/>
                <a:gd name="T67" fmla="*/ 27 h 39"/>
                <a:gd name="T68" fmla="*/ 8 w 68"/>
                <a:gd name="T69" fmla="*/ 32 h 39"/>
                <a:gd name="T70" fmla="*/ 12 w 68"/>
                <a:gd name="T71" fmla="*/ 34 h 39"/>
                <a:gd name="T72" fmla="*/ 16 w 68"/>
                <a:gd name="T73" fmla="*/ 34 h 39"/>
                <a:gd name="T74" fmla="*/ 20 w 68"/>
                <a:gd name="T75" fmla="*/ 36 h 39"/>
                <a:gd name="T76" fmla="*/ 24 w 68"/>
                <a:gd name="T77" fmla="*/ 39 h 39"/>
                <a:gd name="T78" fmla="*/ 28 w 68"/>
                <a:gd name="T79" fmla="*/ 39 h 39"/>
                <a:gd name="T80" fmla="*/ 36 w 68"/>
                <a:gd name="T81" fmla="*/ 39 h 39"/>
                <a:gd name="T82" fmla="*/ 36 w 68"/>
                <a:gd name="T83" fmla="*/ 39 h 39"/>
                <a:gd name="T84" fmla="*/ 32 w 68"/>
                <a:gd name="T85" fmla="*/ 39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
                <a:gd name="T130" fmla="*/ 0 h 39"/>
                <a:gd name="T131" fmla="*/ 68 w 68"/>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 h="39">
                  <a:moveTo>
                    <a:pt x="32" y="39"/>
                  </a:moveTo>
                  <a:lnTo>
                    <a:pt x="40" y="39"/>
                  </a:lnTo>
                  <a:lnTo>
                    <a:pt x="44" y="39"/>
                  </a:lnTo>
                  <a:lnTo>
                    <a:pt x="48" y="36"/>
                  </a:lnTo>
                  <a:lnTo>
                    <a:pt x="56" y="34"/>
                  </a:lnTo>
                  <a:lnTo>
                    <a:pt x="60" y="32"/>
                  </a:lnTo>
                  <a:lnTo>
                    <a:pt x="64" y="27"/>
                  </a:lnTo>
                  <a:lnTo>
                    <a:pt x="68" y="25"/>
                  </a:lnTo>
                  <a:lnTo>
                    <a:pt x="68" y="23"/>
                  </a:lnTo>
                  <a:lnTo>
                    <a:pt x="68" y="21"/>
                  </a:lnTo>
                  <a:lnTo>
                    <a:pt x="68" y="16"/>
                  </a:lnTo>
                  <a:lnTo>
                    <a:pt x="68" y="14"/>
                  </a:lnTo>
                  <a:lnTo>
                    <a:pt x="64" y="12"/>
                  </a:lnTo>
                  <a:lnTo>
                    <a:pt x="60" y="9"/>
                  </a:lnTo>
                  <a:lnTo>
                    <a:pt x="56" y="7"/>
                  </a:lnTo>
                  <a:lnTo>
                    <a:pt x="56" y="5"/>
                  </a:lnTo>
                  <a:lnTo>
                    <a:pt x="48" y="3"/>
                  </a:lnTo>
                  <a:lnTo>
                    <a:pt x="44" y="3"/>
                  </a:lnTo>
                  <a:lnTo>
                    <a:pt x="40" y="0"/>
                  </a:lnTo>
                  <a:lnTo>
                    <a:pt x="36" y="0"/>
                  </a:lnTo>
                  <a:lnTo>
                    <a:pt x="28" y="0"/>
                  </a:lnTo>
                  <a:lnTo>
                    <a:pt x="24" y="3"/>
                  </a:lnTo>
                  <a:lnTo>
                    <a:pt x="20" y="3"/>
                  </a:lnTo>
                  <a:lnTo>
                    <a:pt x="16" y="5"/>
                  </a:lnTo>
                  <a:lnTo>
                    <a:pt x="12" y="7"/>
                  </a:lnTo>
                  <a:lnTo>
                    <a:pt x="8" y="9"/>
                  </a:lnTo>
                  <a:lnTo>
                    <a:pt x="4" y="12"/>
                  </a:lnTo>
                  <a:lnTo>
                    <a:pt x="4" y="14"/>
                  </a:lnTo>
                  <a:lnTo>
                    <a:pt x="0" y="16"/>
                  </a:lnTo>
                  <a:lnTo>
                    <a:pt x="0" y="21"/>
                  </a:lnTo>
                  <a:lnTo>
                    <a:pt x="0" y="23"/>
                  </a:lnTo>
                  <a:lnTo>
                    <a:pt x="4" y="25"/>
                  </a:lnTo>
                  <a:lnTo>
                    <a:pt x="4" y="27"/>
                  </a:lnTo>
                  <a:lnTo>
                    <a:pt x="8" y="32"/>
                  </a:lnTo>
                  <a:lnTo>
                    <a:pt x="12" y="34"/>
                  </a:lnTo>
                  <a:lnTo>
                    <a:pt x="16" y="34"/>
                  </a:lnTo>
                  <a:lnTo>
                    <a:pt x="20" y="36"/>
                  </a:lnTo>
                  <a:lnTo>
                    <a:pt x="24" y="39"/>
                  </a:lnTo>
                  <a:lnTo>
                    <a:pt x="28" y="39"/>
                  </a:lnTo>
                  <a:lnTo>
                    <a:pt x="36" y="39"/>
                  </a:lnTo>
                  <a:lnTo>
                    <a:pt x="32" y="39"/>
                  </a:lnTo>
                  <a:close/>
                </a:path>
              </a:pathLst>
            </a:custGeom>
            <a:solidFill>
              <a:srgbClr val="000000"/>
            </a:solidFill>
            <a:ln w="9525">
              <a:noFill/>
              <a:round/>
              <a:headEnd/>
              <a:tailEnd/>
            </a:ln>
          </p:spPr>
          <p:txBody>
            <a:bodyPr/>
            <a:lstStyle/>
            <a:p>
              <a:endParaRPr lang="zh-TW" altLang="en-US"/>
            </a:p>
          </p:txBody>
        </p:sp>
        <p:sp>
          <p:nvSpPr>
            <p:cNvPr id="55373" name="Freeform 76"/>
            <p:cNvSpPr>
              <a:spLocks/>
            </p:cNvSpPr>
            <p:nvPr/>
          </p:nvSpPr>
          <p:spPr bwMode="auto">
            <a:xfrm>
              <a:off x="3347" y="3834"/>
              <a:ext cx="64" cy="39"/>
            </a:xfrm>
            <a:custGeom>
              <a:avLst/>
              <a:gdLst>
                <a:gd name="T0" fmla="*/ 32 w 64"/>
                <a:gd name="T1" fmla="*/ 39 h 39"/>
                <a:gd name="T2" fmla="*/ 36 w 64"/>
                <a:gd name="T3" fmla="*/ 39 h 39"/>
                <a:gd name="T4" fmla="*/ 44 w 64"/>
                <a:gd name="T5" fmla="*/ 39 h 39"/>
                <a:gd name="T6" fmla="*/ 48 w 64"/>
                <a:gd name="T7" fmla="*/ 36 h 39"/>
                <a:gd name="T8" fmla="*/ 52 w 64"/>
                <a:gd name="T9" fmla="*/ 34 h 39"/>
                <a:gd name="T10" fmla="*/ 56 w 64"/>
                <a:gd name="T11" fmla="*/ 34 h 39"/>
                <a:gd name="T12" fmla="*/ 60 w 64"/>
                <a:gd name="T13" fmla="*/ 32 h 39"/>
                <a:gd name="T14" fmla="*/ 60 w 64"/>
                <a:gd name="T15" fmla="*/ 27 h 39"/>
                <a:gd name="T16" fmla="*/ 64 w 64"/>
                <a:gd name="T17" fmla="*/ 25 h 39"/>
                <a:gd name="T18" fmla="*/ 64 w 64"/>
                <a:gd name="T19" fmla="*/ 23 h 39"/>
                <a:gd name="T20" fmla="*/ 64 w 64"/>
                <a:gd name="T21" fmla="*/ 21 h 39"/>
                <a:gd name="T22" fmla="*/ 64 w 64"/>
                <a:gd name="T23" fmla="*/ 16 h 39"/>
                <a:gd name="T24" fmla="*/ 64 w 64"/>
                <a:gd name="T25" fmla="*/ 14 h 39"/>
                <a:gd name="T26" fmla="*/ 60 w 64"/>
                <a:gd name="T27" fmla="*/ 12 h 39"/>
                <a:gd name="T28" fmla="*/ 60 w 64"/>
                <a:gd name="T29" fmla="*/ 9 h 39"/>
                <a:gd name="T30" fmla="*/ 56 w 64"/>
                <a:gd name="T31" fmla="*/ 7 h 39"/>
                <a:gd name="T32" fmla="*/ 52 w 64"/>
                <a:gd name="T33" fmla="*/ 5 h 39"/>
                <a:gd name="T34" fmla="*/ 48 w 64"/>
                <a:gd name="T35" fmla="*/ 3 h 39"/>
                <a:gd name="T36" fmla="*/ 44 w 64"/>
                <a:gd name="T37" fmla="*/ 3 h 39"/>
                <a:gd name="T38" fmla="*/ 36 w 64"/>
                <a:gd name="T39" fmla="*/ 0 h 39"/>
                <a:gd name="T40" fmla="*/ 32 w 64"/>
                <a:gd name="T41" fmla="*/ 0 h 39"/>
                <a:gd name="T42" fmla="*/ 28 w 64"/>
                <a:gd name="T43" fmla="*/ 0 h 39"/>
                <a:gd name="T44" fmla="*/ 20 w 64"/>
                <a:gd name="T45" fmla="*/ 3 h 39"/>
                <a:gd name="T46" fmla="*/ 16 w 64"/>
                <a:gd name="T47" fmla="*/ 3 h 39"/>
                <a:gd name="T48" fmla="*/ 12 w 64"/>
                <a:gd name="T49" fmla="*/ 5 h 39"/>
                <a:gd name="T50" fmla="*/ 8 w 64"/>
                <a:gd name="T51" fmla="*/ 7 h 39"/>
                <a:gd name="T52" fmla="*/ 4 w 64"/>
                <a:gd name="T53" fmla="*/ 9 h 39"/>
                <a:gd name="T54" fmla="*/ 4 w 64"/>
                <a:gd name="T55" fmla="*/ 12 h 39"/>
                <a:gd name="T56" fmla="*/ 0 w 64"/>
                <a:gd name="T57" fmla="*/ 14 h 39"/>
                <a:gd name="T58" fmla="*/ 0 w 64"/>
                <a:gd name="T59" fmla="*/ 16 h 39"/>
                <a:gd name="T60" fmla="*/ 0 w 64"/>
                <a:gd name="T61" fmla="*/ 21 h 39"/>
                <a:gd name="T62" fmla="*/ 0 w 64"/>
                <a:gd name="T63" fmla="*/ 23 h 39"/>
                <a:gd name="T64" fmla="*/ 0 w 64"/>
                <a:gd name="T65" fmla="*/ 25 h 39"/>
                <a:gd name="T66" fmla="*/ 4 w 64"/>
                <a:gd name="T67" fmla="*/ 27 h 39"/>
                <a:gd name="T68" fmla="*/ 4 w 64"/>
                <a:gd name="T69" fmla="*/ 32 h 39"/>
                <a:gd name="T70" fmla="*/ 8 w 64"/>
                <a:gd name="T71" fmla="*/ 34 h 39"/>
                <a:gd name="T72" fmla="*/ 12 w 64"/>
                <a:gd name="T73" fmla="*/ 34 h 39"/>
                <a:gd name="T74" fmla="*/ 16 w 64"/>
                <a:gd name="T75" fmla="*/ 36 h 39"/>
                <a:gd name="T76" fmla="*/ 20 w 64"/>
                <a:gd name="T77" fmla="*/ 39 h 39"/>
                <a:gd name="T78" fmla="*/ 28 w 64"/>
                <a:gd name="T79" fmla="*/ 39 h 39"/>
                <a:gd name="T80" fmla="*/ 32 w 64"/>
                <a:gd name="T81" fmla="*/ 39 h 39"/>
                <a:gd name="T82" fmla="*/ 32 w 64"/>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39"/>
                <a:gd name="T128" fmla="*/ 64 w 64"/>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39">
                  <a:moveTo>
                    <a:pt x="32" y="39"/>
                  </a:moveTo>
                  <a:lnTo>
                    <a:pt x="36" y="39"/>
                  </a:lnTo>
                  <a:lnTo>
                    <a:pt x="44" y="39"/>
                  </a:lnTo>
                  <a:lnTo>
                    <a:pt x="48" y="36"/>
                  </a:lnTo>
                  <a:lnTo>
                    <a:pt x="52" y="34"/>
                  </a:lnTo>
                  <a:lnTo>
                    <a:pt x="56" y="34"/>
                  </a:lnTo>
                  <a:lnTo>
                    <a:pt x="60" y="32"/>
                  </a:lnTo>
                  <a:lnTo>
                    <a:pt x="60" y="27"/>
                  </a:lnTo>
                  <a:lnTo>
                    <a:pt x="64" y="25"/>
                  </a:lnTo>
                  <a:lnTo>
                    <a:pt x="64" y="23"/>
                  </a:lnTo>
                  <a:lnTo>
                    <a:pt x="64" y="21"/>
                  </a:lnTo>
                  <a:lnTo>
                    <a:pt x="64" y="16"/>
                  </a:lnTo>
                  <a:lnTo>
                    <a:pt x="64" y="14"/>
                  </a:lnTo>
                  <a:lnTo>
                    <a:pt x="60" y="12"/>
                  </a:lnTo>
                  <a:lnTo>
                    <a:pt x="60" y="9"/>
                  </a:lnTo>
                  <a:lnTo>
                    <a:pt x="56" y="7"/>
                  </a:lnTo>
                  <a:lnTo>
                    <a:pt x="52" y="5"/>
                  </a:lnTo>
                  <a:lnTo>
                    <a:pt x="48" y="3"/>
                  </a:lnTo>
                  <a:lnTo>
                    <a:pt x="44" y="3"/>
                  </a:lnTo>
                  <a:lnTo>
                    <a:pt x="36" y="0"/>
                  </a:lnTo>
                  <a:lnTo>
                    <a:pt x="32" y="0"/>
                  </a:lnTo>
                  <a:lnTo>
                    <a:pt x="28" y="0"/>
                  </a:lnTo>
                  <a:lnTo>
                    <a:pt x="20" y="3"/>
                  </a:lnTo>
                  <a:lnTo>
                    <a:pt x="16" y="3"/>
                  </a:lnTo>
                  <a:lnTo>
                    <a:pt x="12" y="5"/>
                  </a:lnTo>
                  <a:lnTo>
                    <a:pt x="8" y="7"/>
                  </a:lnTo>
                  <a:lnTo>
                    <a:pt x="4" y="9"/>
                  </a:lnTo>
                  <a:lnTo>
                    <a:pt x="4" y="12"/>
                  </a:lnTo>
                  <a:lnTo>
                    <a:pt x="0" y="14"/>
                  </a:lnTo>
                  <a:lnTo>
                    <a:pt x="0" y="16"/>
                  </a:lnTo>
                  <a:lnTo>
                    <a:pt x="0" y="21"/>
                  </a:lnTo>
                  <a:lnTo>
                    <a:pt x="0" y="23"/>
                  </a:lnTo>
                  <a:lnTo>
                    <a:pt x="0" y="25"/>
                  </a:lnTo>
                  <a:lnTo>
                    <a:pt x="4" y="27"/>
                  </a:lnTo>
                  <a:lnTo>
                    <a:pt x="4" y="32"/>
                  </a:lnTo>
                  <a:lnTo>
                    <a:pt x="8" y="34"/>
                  </a:lnTo>
                  <a:lnTo>
                    <a:pt x="12" y="34"/>
                  </a:lnTo>
                  <a:lnTo>
                    <a:pt x="16" y="36"/>
                  </a:lnTo>
                  <a:lnTo>
                    <a:pt x="20" y="39"/>
                  </a:lnTo>
                  <a:lnTo>
                    <a:pt x="28" y="39"/>
                  </a:lnTo>
                  <a:lnTo>
                    <a:pt x="32" y="39"/>
                  </a:lnTo>
                  <a:close/>
                </a:path>
              </a:pathLst>
            </a:custGeom>
            <a:solidFill>
              <a:srgbClr val="000000"/>
            </a:solidFill>
            <a:ln w="9525">
              <a:noFill/>
              <a:round/>
              <a:headEnd/>
              <a:tailEnd/>
            </a:ln>
          </p:spPr>
          <p:txBody>
            <a:bodyPr/>
            <a:lstStyle/>
            <a:p>
              <a:endParaRPr lang="zh-TW" altLang="en-US"/>
            </a:p>
          </p:txBody>
        </p:sp>
        <p:sp>
          <p:nvSpPr>
            <p:cNvPr id="55374" name="Freeform 77"/>
            <p:cNvSpPr>
              <a:spLocks/>
            </p:cNvSpPr>
            <p:nvPr/>
          </p:nvSpPr>
          <p:spPr bwMode="auto">
            <a:xfrm>
              <a:off x="3985" y="3834"/>
              <a:ext cx="67" cy="39"/>
            </a:xfrm>
            <a:custGeom>
              <a:avLst/>
              <a:gdLst>
                <a:gd name="T0" fmla="*/ 32 w 67"/>
                <a:gd name="T1" fmla="*/ 39 h 39"/>
                <a:gd name="T2" fmla="*/ 40 w 67"/>
                <a:gd name="T3" fmla="*/ 39 h 39"/>
                <a:gd name="T4" fmla="*/ 44 w 67"/>
                <a:gd name="T5" fmla="*/ 39 h 39"/>
                <a:gd name="T6" fmla="*/ 48 w 67"/>
                <a:gd name="T7" fmla="*/ 36 h 39"/>
                <a:gd name="T8" fmla="*/ 52 w 67"/>
                <a:gd name="T9" fmla="*/ 34 h 39"/>
                <a:gd name="T10" fmla="*/ 56 w 67"/>
                <a:gd name="T11" fmla="*/ 34 h 39"/>
                <a:gd name="T12" fmla="*/ 60 w 67"/>
                <a:gd name="T13" fmla="*/ 32 h 39"/>
                <a:gd name="T14" fmla="*/ 63 w 67"/>
                <a:gd name="T15" fmla="*/ 27 h 39"/>
                <a:gd name="T16" fmla="*/ 63 w 67"/>
                <a:gd name="T17" fmla="*/ 25 h 39"/>
                <a:gd name="T18" fmla="*/ 67 w 67"/>
                <a:gd name="T19" fmla="*/ 23 h 39"/>
                <a:gd name="T20" fmla="*/ 67 w 67"/>
                <a:gd name="T21" fmla="*/ 21 h 39"/>
                <a:gd name="T22" fmla="*/ 67 w 67"/>
                <a:gd name="T23" fmla="*/ 16 h 39"/>
                <a:gd name="T24" fmla="*/ 63 w 67"/>
                <a:gd name="T25" fmla="*/ 14 h 39"/>
                <a:gd name="T26" fmla="*/ 63 w 67"/>
                <a:gd name="T27" fmla="*/ 12 h 39"/>
                <a:gd name="T28" fmla="*/ 60 w 67"/>
                <a:gd name="T29" fmla="*/ 9 h 39"/>
                <a:gd name="T30" fmla="*/ 56 w 67"/>
                <a:gd name="T31" fmla="*/ 7 h 39"/>
                <a:gd name="T32" fmla="*/ 52 w 67"/>
                <a:gd name="T33" fmla="*/ 5 h 39"/>
                <a:gd name="T34" fmla="*/ 48 w 67"/>
                <a:gd name="T35" fmla="*/ 3 h 39"/>
                <a:gd name="T36" fmla="*/ 44 w 67"/>
                <a:gd name="T37" fmla="*/ 3 h 39"/>
                <a:gd name="T38" fmla="*/ 40 w 67"/>
                <a:gd name="T39" fmla="*/ 0 h 39"/>
                <a:gd name="T40" fmla="*/ 36 w 67"/>
                <a:gd name="T41" fmla="*/ 0 h 39"/>
                <a:gd name="T42" fmla="*/ 28 w 67"/>
                <a:gd name="T43" fmla="*/ 0 h 39"/>
                <a:gd name="T44" fmla="*/ 24 w 67"/>
                <a:gd name="T45" fmla="*/ 3 h 39"/>
                <a:gd name="T46" fmla="*/ 20 w 67"/>
                <a:gd name="T47" fmla="*/ 3 h 39"/>
                <a:gd name="T48" fmla="*/ 16 w 67"/>
                <a:gd name="T49" fmla="*/ 5 h 39"/>
                <a:gd name="T50" fmla="*/ 12 w 67"/>
                <a:gd name="T51" fmla="*/ 7 h 39"/>
                <a:gd name="T52" fmla="*/ 8 w 67"/>
                <a:gd name="T53" fmla="*/ 9 h 39"/>
                <a:gd name="T54" fmla="*/ 4 w 67"/>
                <a:gd name="T55" fmla="*/ 12 h 39"/>
                <a:gd name="T56" fmla="*/ 4 w 67"/>
                <a:gd name="T57" fmla="*/ 14 h 39"/>
                <a:gd name="T58" fmla="*/ 0 w 67"/>
                <a:gd name="T59" fmla="*/ 16 h 39"/>
                <a:gd name="T60" fmla="*/ 0 w 67"/>
                <a:gd name="T61" fmla="*/ 21 h 39"/>
                <a:gd name="T62" fmla="*/ 0 w 67"/>
                <a:gd name="T63" fmla="*/ 23 h 39"/>
                <a:gd name="T64" fmla="*/ 4 w 67"/>
                <a:gd name="T65" fmla="*/ 25 h 39"/>
                <a:gd name="T66" fmla="*/ 4 w 67"/>
                <a:gd name="T67" fmla="*/ 27 h 39"/>
                <a:gd name="T68" fmla="*/ 8 w 67"/>
                <a:gd name="T69" fmla="*/ 32 h 39"/>
                <a:gd name="T70" fmla="*/ 12 w 67"/>
                <a:gd name="T71" fmla="*/ 34 h 39"/>
                <a:gd name="T72" fmla="*/ 16 w 67"/>
                <a:gd name="T73" fmla="*/ 34 h 39"/>
                <a:gd name="T74" fmla="*/ 20 w 67"/>
                <a:gd name="T75" fmla="*/ 36 h 39"/>
                <a:gd name="T76" fmla="*/ 24 w 67"/>
                <a:gd name="T77" fmla="*/ 39 h 39"/>
                <a:gd name="T78" fmla="*/ 28 w 67"/>
                <a:gd name="T79" fmla="*/ 39 h 39"/>
                <a:gd name="T80" fmla="*/ 36 w 67"/>
                <a:gd name="T81" fmla="*/ 39 h 39"/>
                <a:gd name="T82" fmla="*/ 36 w 67"/>
                <a:gd name="T83" fmla="*/ 39 h 39"/>
                <a:gd name="T84" fmla="*/ 32 w 67"/>
                <a:gd name="T85" fmla="*/ 39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39"/>
                <a:gd name="T131" fmla="*/ 67 w 67"/>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39">
                  <a:moveTo>
                    <a:pt x="32" y="39"/>
                  </a:moveTo>
                  <a:lnTo>
                    <a:pt x="40" y="39"/>
                  </a:lnTo>
                  <a:lnTo>
                    <a:pt x="44" y="39"/>
                  </a:lnTo>
                  <a:lnTo>
                    <a:pt x="48" y="36"/>
                  </a:lnTo>
                  <a:lnTo>
                    <a:pt x="52" y="34"/>
                  </a:lnTo>
                  <a:lnTo>
                    <a:pt x="56" y="34"/>
                  </a:lnTo>
                  <a:lnTo>
                    <a:pt x="60" y="32"/>
                  </a:lnTo>
                  <a:lnTo>
                    <a:pt x="63" y="27"/>
                  </a:lnTo>
                  <a:lnTo>
                    <a:pt x="63" y="25"/>
                  </a:lnTo>
                  <a:lnTo>
                    <a:pt x="67" y="23"/>
                  </a:lnTo>
                  <a:lnTo>
                    <a:pt x="67" y="21"/>
                  </a:lnTo>
                  <a:lnTo>
                    <a:pt x="67" y="16"/>
                  </a:lnTo>
                  <a:lnTo>
                    <a:pt x="63" y="14"/>
                  </a:lnTo>
                  <a:lnTo>
                    <a:pt x="63" y="12"/>
                  </a:lnTo>
                  <a:lnTo>
                    <a:pt x="60" y="9"/>
                  </a:lnTo>
                  <a:lnTo>
                    <a:pt x="56" y="7"/>
                  </a:lnTo>
                  <a:lnTo>
                    <a:pt x="52" y="5"/>
                  </a:lnTo>
                  <a:lnTo>
                    <a:pt x="48" y="3"/>
                  </a:lnTo>
                  <a:lnTo>
                    <a:pt x="44" y="3"/>
                  </a:lnTo>
                  <a:lnTo>
                    <a:pt x="40" y="0"/>
                  </a:lnTo>
                  <a:lnTo>
                    <a:pt x="36" y="0"/>
                  </a:lnTo>
                  <a:lnTo>
                    <a:pt x="28" y="0"/>
                  </a:lnTo>
                  <a:lnTo>
                    <a:pt x="24" y="3"/>
                  </a:lnTo>
                  <a:lnTo>
                    <a:pt x="20" y="3"/>
                  </a:lnTo>
                  <a:lnTo>
                    <a:pt x="16" y="5"/>
                  </a:lnTo>
                  <a:lnTo>
                    <a:pt x="12" y="7"/>
                  </a:lnTo>
                  <a:lnTo>
                    <a:pt x="8" y="9"/>
                  </a:lnTo>
                  <a:lnTo>
                    <a:pt x="4" y="12"/>
                  </a:lnTo>
                  <a:lnTo>
                    <a:pt x="4" y="14"/>
                  </a:lnTo>
                  <a:lnTo>
                    <a:pt x="0" y="16"/>
                  </a:lnTo>
                  <a:lnTo>
                    <a:pt x="0" y="21"/>
                  </a:lnTo>
                  <a:lnTo>
                    <a:pt x="0" y="23"/>
                  </a:lnTo>
                  <a:lnTo>
                    <a:pt x="4" y="25"/>
                  </a:lnTo>
                  <a:lnTo>
                    <a:pt x="4" y="27"/>
                  </a:lnTo>
                  <a:lnTo>
                    <a:pt x="8" y="32"/>
                  </a:lnTo>
                  <a:lnTo>
                    <a:pt x="12" y="34"/>
                  </a:lnTo>
                  <a:lnTo>
                    <a:pt x="16" y="34"/>
                  </a:lnTo>
                  <a:lnTo>
                    <a:pt x="20" y="36"/>
                  </a:lnTo>
                  <a:lnTo>
                    <a:pt x="24" y="39"/>
                  </a:lnTo>
                  <a:lnTo>
                    <a:pt x="28" y="39"/>
                  </a:lnTo>
                  <a:lnTo>
                    <a:pt x="36" y="39"/>
                  </a:lnTo>
                  <a:lnTo>
                    <a:pt x="32" y="39"/>
                  </a:lnTo>
                  <a:close/>
                </a:path>
              </a:pathLst>
            </a:custGeom>
            <a:solidFill>
              <a:srgbClr val="000000"/>
            </a:solidFill>
            <a:ln w="9525">
              <a:noFill/>
              <a:round/>
              <a:headEnd/>
              <a:tailEnd/>
            </a:ln>
          </p:spPr>
          <p:txBody>
            <a:bodyPr/>
            <a:lstStyle/>
            <a:p>
              <a:endParaRPr lang="zh-TW" altLang="en-US"/>
            </a:p>
          </p:txBody>
        </p:sp>
        <p:sp>
          <p:nvSpPr>
            <p:cNvPr id="55375" name="Freeform 78"/>
            <p:cNvSpPr>
              <a:spLocks/>
            </p:cNvSpPr>
            <p:nvPr/>
          </p:nvSpPr>
          <p:spPr bwMode="auto">
            <a:xfrm>
              <a:off x="4627" y="3834"/>
              <a:ext cx="63" cy="39"/>
            </a:xfrm>
            <a:custGeom>
              <a:avLst/>
              <a:gdLst>
                <a:gd name="T0" fmla="*/ 32 w 63"/>
                <a:gd name="T1" fmla="*/ 39 h 39"/>
                <a:gd name="T2" fmla="*/ 36 w 63"/>
                <a:gd name="T3" fmla="*/ 39 h 39"/>
                <a:gd name="T4" fmla="*/ 44 w 63"/>
                <a:gd name="T5" fmla="*/ 39 h 39"/>
                <a:gd name="T6" fmla="*/ 47 w 63"/>
                <a:gd name="T7" fmla="*/ 36 h 39"/>
                <a:gd name="T8" fmla="*/ 51 w 63"/>
                <a:gd name="T9" fmla="*/ 34 h 39"/>
                <a:gd name="T10" fmla="*/ 55 w 63"/>
                <a:gd name="T11" fmla="*/ 34 h 39"/>
                <a:gd name="T12" fmla="*/ 59 w 63"/>
                <a:gd name="T13" fmla="*/ 32 h 39"/>
                <a:gd name="T14" fmla="*/ 59 w 63"/>
                <a:gd name="T15" fmla="*/ 27 h 39"/>
                <a:gd name="T16" fmla="*/ 63 w 63"/>
                <a:gd name="T17" fmla="*/ 25 h 39"/>
                <a:gd name="T18" fmla="*/ 63 w 63"/>
                <a:gd name="T19" fmla="*/ 23 h 39"/>
                <a:gd name="T20" fmla="*/ 63 w 63"/>
                <a:gd name="T21" fmla="*/ 21 h 39"/>
                <a:gd name="T22" fmla="*/ 63 w 63"/>
                <a:gd name="T23" fmla="*/ 16 h 39"/>
                <a:gd name="T24" fmla="*/ 63 w 63"/>
                <a:gd name="T25" fmla="*/ 14 h 39"/>
                <a:gd name="T26" fmla="*/ 59 w 63"/>
                <a:gd name="T27" fmla="*/ 12 h 39"/>
                <a:gd name="T28" fmla="*/ 59 w 63"/>
                <a:gd name="T29" fmla="*/ 9 h 39"/>
                <a:gd name="T30" fmla="*/ 55 w 63"/>
                <a:gd name="T31" fmla="*/ 7 h 39"/>
                <a:gd name="T32" fmla="*/ 51 w 63"/>
                <a:gd name="T33" fmla="*/ 5 h 39"/>
                <a:gd name="T34" fmla="*/ 47 w 63"/>
                <a:gd name="T35" fmla="*/ 3 h 39"/>
                <a:gd name="T36" fmla="*/ 44 w 63"/>
                <a:gd name="T37" fmla="*/ 3 h 39"/>
                <a:gd name="T38" fmla="*/ 36 w 63"/>
                <a:gd name="T39" fmla="*/ 0 h 39"/>
                <a:gd name="T40" fmla="*/ 32 w 63"/>
                <a:gd name="T41" fmla="*/ 0 h 39"/>
                <a:gd name="T42" fmla="*/ 28 w 63"/>
                <a:gd name="T43" fmla="*/ 0 h 39"/>
                <a:gd name="T44" fmla="*/ 20 w 63"/>
                <a:gd name="T45" fmla="*/ 3 h 39"/>
                <a:gd name="T46" fmla="*/ 16 w 63"/>
                <a:gd name="T47" fmla="*/ 3 h 39"/>
                <a:gd name="T48" fmla="*/ 12 w 63"/>
                <a:gd name="T49" fmla="*/ 5 h 39"/>
                <a:gd name="T50" fmla="*/ 8 w 63"/>
                <a:gd name="T51" fmla="*/ 7 h 39"/>
                <a:gd name="T52" fmla="*/ 4 w 63"/>
                <a:gd name="T53" fmla="*/ 9 h 39"/>
                <a:gd name="T54" fmla="*/ 4 w 63"/>
                <a:gd name="T55" fmla="*/ 12 h 39"/>
                <a:gd name="T56" fmla="*/ 0 w 63"/>
                <a:gd name="T57" fmla="*/ 14 h 39"/>
                <a:gd name="T58" fmla="*/ 0 w 63"/>
                <a:gd name="T59" fmla="*/ 16 h 39"/>
                <a:gd name="T60" fmla="*/ 0 w 63"/>
                <a:gd name="T61" fmla="*/ 21 h 39"/>
                <a:gd name="T62" fmla="*/ 0 w 63"/>
                <a:gd name="T63" fmla="*/ 23 h 39"/>
                <a:gd name="T64" fmla="*/ 0 w 63"/>
                <a:gd name="T65" fmla="*/ 25 h 39"/>
                <a:gd name="T66" fmla="*/ 4 w 63"/>
                <a:gd name="T67" fmla="*/ 27 h 39"/>
                <a:gd name="T68" fmla="*/ 4 w 63"/>
                <a:gd name="T69" fmla="*/ 32 h 39"/>
                <a:gd name="T70" fmla="*/ 8 w 63"/>
                <a:gd name="T71" fmla="*/ 34 h 39"/>
                <a:gd name="T72" fmla="*/ 12 w 63"/>
                <a:gd name="T73" fmla="*/ 34 h 39"/>
                <a:gd name="T74" fmla="*/ 16 w 63"/>
                <a:gd name="T75" fmla="*/ 36 h 39"/>
                <a:gd name="T76" fmla="*/ 20 w 63"/>
                <a:gd name="T77" fmla="*/ 39 h 39"/>
                <a:gd name="T78" fmla="*/ 28 w 63"/>
                <a:gd name="T79" fmla="*/ 39 h 39"/>
                <a:gd name="T80" fmla="*/ 32 w 63"/>
                <a:gd name="T81" fmla="*/ 39 h 39"/>
                <a:gd name="T82" fmla="*/ 32 w 63"/>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39"/>
                <a:gd name="T128" fmla="*/ 63 w 63"/>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39">
                  <a:moveTo>
                    <a:pt x="32" y="39"/>
                  </a:moveTo>
                  <a:lnTo>
                    <a:pt x="36" y="39"/>
                  </a:lnTo>
                  <a:lnTo>
                    <a:pt x="44" y="39"/>
                  </a:lnTo>
                  <a:lnTo>
                    <a:pt x="47" y="36"/>
                  </a:lnTo>
                  <a:lnTo>
                    <a:pt x="51" y="34"/>
                  </a:lnTo>
                  <a:lnTo>
                    <a:pt x="55" y="34"/>
                  </a:lnTo>
                  <a:lnTo>
                    <a:pt x="59" y="32"/>
                  </a:lnTo>
                  <a:lnTo>
                    <a:pt x="59" y="27"/>
                  </a:lnTo>
                  <a:lnTo>
                    <a:pt x="63" y="25"/>
                  </a:lnTo>
                  <a:lnTo>
                    <a:pt x="63" y="23"/>
                  </a:lnTo>
                  <a:lnTo>
                    <a:pt x="63" y="21"/>
                  </a:lnTo>
                  <a:lnTo>
                    <a:pt x="63" y="16"/>
                  </a:lnTo>
                  <a:lnTo>
                    <a:pt x="63" y="14"/>
                  </a:lnTo>
                  <a:lnTo>
                    <a:pt x="59" y="12"/>
                  </a:lnTo>
                  <a:lnTo>
                    <a:pt x="59" y="9"/>
                  </a:lnTo>
                  <a:lnTo>
                    <a:pt x="55" y="7"/>
                  </a:lnTo>
                  <a:lnTo>
                    <a:pt x="51" y="5"/>
                  </a:lnTo>
                  <a:lnTo>
                    <a:pt x="47" y="3"/>
                  </a:lnTo>
                  <a:lnTo>
                    <a:pt x="44" y="3"/>
                  </a:lnTo>
                  <a:lnTo>
                    <a:pt x="36" y="0"/>
                  </a:lnTo>
                  <a:lnTo>
                    <a:pt x="32" y="0"/>
                  </a:lnTo>
                  <a:lnTo>
                    <a:pt x="28" y="0"/>
                  </a:lnTo>
                  <a:lnTo>
                    <a:pt x="20" y="3"/>
                  </a:lnTo>
                  <a:lnTo>
                    <a:pt x="16" y="3"/>
                  </a:lnTo>
                  <a:lnTo>
                    <a:pt x="12" y="5"/>
                  </a:lnTo>
                  <a:lnTo>
                    <a:pt x="8" y="7"/>
                  </a:lnTo>
                  <a:lnTo>
                    <a:pt x="4" y="9"/>
                  </a:lnTo>
                  <a:lnTo>
                    <a:pt x="4" y="12"/>
                  </a:lnTo>
                  <a:lnTo>
                    <a:pt x="0" y="14"/>
                  </a:lnTo>
                  <a:lnTo>
                    <a:pt x="0" y="16"/>
                  </a:lnTo>
                  <a:lnTo>
                    <a:pt x="0" y="21"/>
                  </a:lnTo>
                  <a:lnTo>
                    <a:pt x="0" y="23"/>
                  </a:lnTo>
                  <a:lnTo>
                    <a:pt x="0" y="25"/>
                  </a:lnTo>
                  <a:lnTo>
                    <a:pt x="4" y="27"/>
                  </a:lnTo>
                  <a:lnTo>
                    <a:pt x="4" y="32"/>
                  </a:lnTo>
                  <a:lnTo>
                    <a:pt x="8" y="34"/>
                  </a:lnTo>
                  <a:lnTo>
                    <a:pt x="12" y="34"/>
                  </a:lnTo>
                  <a:lnTo>
                    <a:pt x="16" y="36"/>
                  </a:lnTo>
                  <a:lnTo>
                    <a:pt x="20" y="39"/>
                  </a:lnTo>
                  <a:lnTo>
                    <a:pt x="28" y="39"/>
                  </a:lnTo>
                  <a:lnTo>
                    <a:pt x="32" y="39"/>
                  </a:lnTo>
                  <a:close/>
                </a:path>
              </a:pathLst>
            </a:custGeom>
            <a:solidFill>
              <a:srgbClr val="000000"/>
            </a:solidFill>
            <a:ln w="9525">
              <a:noFill/>
              <a:round/>
              <a:headEnd/>
              <a:tailEnd/>
            </a:ln>
          </p:spPr>
          <p:txBody>
            <a:bodyPr/>
            <a:lstStyle/>
            <a:p>
              <a:endParaRPr lang="zh-TW" altLang="en-US"/>
            </a:p>
          </p:txBody>
        </p:sp>
        <p:sp>
          <p:nvSpPr>
            <p:cNvPr id="55376" name="Freeform 79"/>
            <p:cNvSpPr>
              <a:spLocks/>
            </p:cNvSpPr>
            <p:nvPr/>
          </p:nvSpPr>
          <p:spPr bwMode="auto">
            <a:xfrm>
              <a:off x="5265" y="3834"/>
              <a:ext cx="67" cy="39"/>
            </a:xfrm>
            <a:custGeom>
              <a:avLst/>
              <a:gdLst>
                <a:gd name="T0" fmla="*/ 31 w 67"/>
                <a:gd name="T1" fmla="*/ 39 h 39"/>
                <a:gd name="T2" fmla="*/ 39 w 67"/>
                <a:gd name="T3" fmla="*/ 39 h 39"/>
                <a:gd name="T4" fmla="*/ 43 w 67"/>
                <a:gd name="T5" fmla="*/ 39 h 39"/>
                <a:gd name="T6" fmla="*/ 47 w 67"/>
                <a:gd name="T7" fmla="*/ 36 h 39"/>
                <a:gd name="T8" fmla="*/ 51 w 67"/>
                <a:gd name="T9" fmla="*/ 34 h 39"/>
                <a:gd name="T10" fmla="*/ 55 w 67"/>
                <a:gd name="T11" fmla="*/ 34 h 39"/>
                <a:gd name="T12" fmla="*/ 59 w 67"/>
                <a:gd name="T13" fmla="*/ 32 h 39"/>
                <a:gd name="T14" fmla="*/ 63 w 67"/>
                <a:gd name="T15" fmla="*/ 27 h 39"/>
                <a:gd name="T16" fmla="*/ 63 w 67"/>
                <a:gd name="T17" fmla="*/ 25 h 39"/>
                <a:gd name="T18" fmla="*/ 67 w 67"/>
                <a:gd name="T19" fmla="*/ 23 h 39"/>
                <a:gd name="T20" fmla="*/ 67 w 67"/>
                <a:gd name="T21" fmla="*/ 21 h 39"/>
                <a:gd name="T22" fmla="*/ 67 w 67"/>
                <a:gd name="T23" fmla="*/ 16 h 39"/>
                <a:gd name="T24" fmla="*/ 63 w 67"/>
                <a:gd name="T25" fmla="*/ 14 h 39"/>
                <a:gd name="T26" fmla="*/ 63 w 67"/>
                <a:gd name="T27" fmla="*/ 12 h 39"/>
                <a:gd name="T28" fmla="*/ 59 w 67"/>
                <a:gd name="T29" fmla="*/ 9 h 39"/>
                <a:gd name="T30" fmla="*/ 55 w 67"/>
                <a:gd name="T31" fmla="*/ 7 h 39"/>
                <a:gd name="T32" fmla="*/ 51 w 67"/>
                <a:gd name="T33" fmla="*/ 5 h 39"/>
                <a:gd name="T34" fmla="*/ 47 w 67"/>
                <a:gd name="T35" fmla="*/ 3 h 39"/>
                <a:gd name="T36" fmla="*/ 43 w 67"/>
                <a:gd name="T37" fmla="*/ 3 h 39"/>
                <a:gd name="T38" fmla="*/ 39 w 67"/>
                <a:gd name="T39" fmla="*/ 0 h 39"/>
                <a:gd name="T40" fmla="*/ 31 w 67"/>
                <a:gd name="T41" fmla="*/ 0 h 39"/>
                <a:gd name="T42" fmla="*/ 28 w 67"/>
                <a:gd name="T43" fmla="*/ 0 h 39"/>
                <a:gd name="T44" fmla="*/ 24 w 67"/>
                <a:gd name="T45" fmla="*/ 3 h 39"/>
                <a:gd name="T46" fmla="*/ 20 w 67"/>
                <a:gd name="T47" fmla="*/ 3 h 39"/>
                <a:gd name="T48" fmla="*/ 16 w 67"/>
                <a:gd name="T49" fmla="*/ 5 h 39"/>
                <a:gd name="T50" fmla="*/ 12 w 67"/>
                <a:gd name="T51" fmla="*/ 7 h 39"/>
                <a:gd name="T52" fmla="*/ 8 w 67"/>
                <a:gd name="T53" fmla="*/ 9 h 39"/>
                <a:gd name="T54" fmla="*/ 4 w 67"/>
                <a:gd name="T55" fmla="*/ 12 h 39"/>
                <a:gd name="T56" fmla="*/ 4 w 67"/>
                <a:gd name="T57" fmla="*/ 14 h 39"/>
                <a:gd name="T58" fmla="*/ 0 w 67"/>
                <a:gd name="T59" fmla="*/ 16 h 39"/>
                <a:gd name="T60" fmla="*/ 0 w 67"/>
                <a:gd name="T61" fmla="*/ 21 h 39"/>
                <a:gd name="T62" fmla="*/ 0 w 67"/>
                <a:gd name="T63" fmla="*/ 23 h 39"/>
                <a:gd name="T64" fmla="*/ 4 w 67"/>
                <a:gd name="T65" fmla="*/ 25 h 39"/>
                <a:gd name="T66" fmla="*/ 4 w 67"/>
                <a:gd name="T67" fmla="*/ 27 h 39"/>
                <a:gd name="T68" fmla="*/ 8 w 67"/>
                <a:gd name="T69" fmla="*/ 32 h 39"/>
                <a:gd name="T70" fmla="*/ 12 w 67"/>
                <a:gd name="T71" fmla="*/ 34 h 39"/>
                <a:gd name="T72" fmla="*/ 16 w 67"/>
                <a:gd name="T73" fmla="*/ 34 h 39"/>
                <a:gd name="T74" fmla="*/ 20 w 67"/>
                <a:gd name="T75" fmla="*/ 36 h 39"/>
                <a:gd name="T76" fmla="*/ 24 w 67"/>
                <a:gd name="T77" fmla="*/ 39 h 39"/>
                <a:gd name="T78" fmla="*/ 28 w 67"/>
                <a:gd name="T79" fmla="*/ 39 h 39"/>
                <a:gd name="T80" fmla="*/ 31 w 67"/>
                <a:gd name="T81" fmla="*/ 39 h 39"/>
                <a:gd name="T82" fmla="*/ 31 w 67"/>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39"/>
                <a:gd name="T128" fmla="*/ 67 w 67"/>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39">
                  <a:moveTo>
                    <a:pt x="31" y="39"/>
                  </a:moveTo>
                  <a:lnTo>
                    <a:pt x="39" y="39"/>
                  </a:lnTo>
                  <a:lnTo>
                    <a:pt x="43" y="39"/>
                  </a:lnTo>
                  <a:lnTo>
                    <a:pt x="47" y="36"/>
                  </a:lnTo>
                  <a:lnTo>
                    <a:pt x="51" y="34"/>
                  </a:lnTo>
                  <a:lnTo>
                    <a:pt x="55" y="34"/>
                  </a:lnTo>
                  <a:lnTo>
                    <a:pt x="59" y="32"/>
                  </a:lnTo>
                  <a:lnTo>
                    <a:pt x="63" y="27"/>
                  </a:lnTo>
                  <a:lnTo>
                    <a:pt x="63" y="25"/>
                  </a:lnTo>
                  <a:lnTo>
                    <a:pt x="67" y="23"/>
                  </a:lnTo>
                  <a:lnTo>
                    <a:pt x="67" y="21"/>
                  </a:lnTo>
                  <a:lnTo>
                    <a:pt x="67" y="16"/>
                  </a:lnTo>
                  <a:lnTo>
                    <a:pt x="63" y="14"/>
                  </a:lnTo>
                  <a:lnTo>
                    <a:pt x="63" y="12"/>
                  </a:lnTo>
                  <a:lnTo>
                    <a:pt x="59" y="9"/>
                  </a:lnTo>
                  <a:lnTo>
                    <a:pt x="55" y="7"/>
                  </a:lnTo>
                  <a:lnTo>
                    <a:pt x="51" y="5"/>
                  </a:lnTo>
                  <a:lnTo>
                    <a:pt x="47" y="3"/>
                  </a:lnTo>
                  <a:lnTo>
                    <a:pt x="43" y="3"/>
                  </a:lnTo>
                  <a:lnTo>
                    <a:pt x="39" y="0"/>
                  </a:lnTo>
                  <a:lnTo>
                    <a:pt x="31" y="0"/>
                  </a:lnTo>
                  <a:lnTo>
                    <a:pt x="28" y="0"/>
                  </a:lnTo>
                  <a:lnTo>
                    <a:pt x="24" y="3"/>
                  </a:lnTo>
                  <a:lnTo>
                    <a:pt x="20" y="3"/>
                  </a:lnTo>
                  <a:lnTo>
                    <a:pt x="16" y="5"/>
                  </a:lnTo>
                  <a:lnTo>
                    <a:pt x="12" y="7"/>
                  </a:lnTo>
                  <a:lnTo>
                    <a:pt x="8" y="9"/>
                  </a:lnTo>
                  <a:lnTo>
                    <a:pt x="4" y="12"/>
                  </a:lnTo>
                  <a:lnTo>
                    <a:pt x="4" y="14"/>
                  </a:lnTo>
                  <a:lnTo>
                    <a:pt x="0" y="16"/>
                  </a:lnTo>
                  <a:lnTo>
                    <a:pt x="0" y="21"/>
                  </a:lnTo>
                  <a:lnTo>
                    <a:pt x="0" y="23"/>
                  </a:lnTo>
                  <a:lnTo>
                    <a:pt x="4" y="25"/>
                  </a:lnTo>
                  <a:lnTo>
                    <a:pt x="4" y="27"/>
                  </a:lnTo>
                  <a:lnTo>
                    <a:pt x="8" y="32"/>
                  </a:lnTo>
                  <a:lnTo>
                    <a:pt x="12" y="34"/>
                  </a:lnTo>
                  <a:lnTo>
                    <a:pt x="16" y="34"/>
                  </a:lnTo>
                  <a:lnTo>
                    <a:pt x="20" y="36"/>
                  </a:lnTo>
                  <a:lnTo>
                    <a:pt x="24" y="39"/>
                  </a:lnTo>
                  <a:lnTo>
                    <a:pt x="28" y="39"/>
                  </a:lnTo>
                  <a:lnTo>
                    <a:pt x="31" y="39"/>
                  </a:lnTo>
                  <a:close/>
                </a:path>
              </a:pathLst>
            </a:custGeom>
            <a:solidFill>
              <a:srgbClr val="000000"/>
            </a:solidFill>
            <a:ln w="9525">
              <a:noFill/>
              <a:round/>
              <a:headEnd/>
              <a:tailEnd/>
            </a:ln>
          </p:spPr>
          <p:txBody>
            <a:bodyPr/>
            <a:lstStyle/>
            <a:p>
              <a:endParaRPr lang="zh-TW" altLang="en-US"/>
            </a:p>
          </p:txBody>
        </p:sp>
        <p:sp>
          <p:nvSpPr>
            <p:cNvPr id="55377" name="Rectangle 80"/>
            <p:cNvSpPr>
              <a:spLocks noChangeArrowheads="1"/>
            </p:cNvSpPr>
            <p:nvPr/>
          </p:nvSpPr>
          <p:spPr bwMode="auto">
            <a:xfrm>
              <a:off x="1259"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78" name="Rectangle 81"/>
            <p:cNvSpPr>
              <a:spLocks noChangeArrowheads="1"/>
            </p:cNvSpPr>
            <p:nvPr/>
          </p:nvSpPr>
          <p:spPr bwMode="auto">
            <a:xfrm>
              <a:off x="1335"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79" name="Rectangle 82"/>
            <p:cNvSpPr>
              <a:spLocks noChangeArrowheads="1"/>
            </p:cNvSpPr>
            <p:nvPr/>
          </p:nvSpPr>
          <p:spPr bwMode="auto">
            <a:xfrm>
              <a:off x="1406"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380" name="Rectangle 83"/>
            <p:cNvSpPr>
              <a:spLocks noChangeArrowheads="1"/>
            </p:cNvSpPr>
            <p:nvPr/>
          </p:nvSpPr>
          <p:spPr bwMode="auto">
            <a:xfrm>
              <a:off x="1481"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81" name="Rectangle 84"/>
            <p:cNvSpPr>
              <a:spLocks noChangeArrowheads="1"/>
            </p:cNvSpPr>
            <p:nvPr/>
          </p:nvSpPr>
          <p:spPr bwMode="auto">
            <a:xfrm>
              <a:off x="155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382" name="Rectangle 85"/>
            <p:cNvSpPr>
              <a:spLocks noChangeArrowheads="1"/>
            </p:cNvSpPr>
            <p:nvPr/>
          </p:nvSpPr>
          <p:spPr bwMode="auto">
            <a:xfrm>
              <a:off x="1917" y="418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83" name="Rectangle 86"/>
            <p:cNvSpPr>
              <a:spLocks noChangeArrowheads="1"/>
            </p:cNvSpPr>
            <p:nvPr/>
          </p:nvSpPr>
          <p:spPr bwMode="auto">
            <a:xfrm>
              <a:off x="1988" y="418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384" name="Rectangle 87"/>
            <p:cNvSpPr>
              <a:spLocks noChangeArrowheads="1"/>
            </p:cNvSpPr>
            <p:nvPr/>
          </p:nvSpPr>
          <p:spPr bwMode="auto">
            <a:xfrm>
              <a:off x="2064" y="418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85" name="Rectangle 88"/>
            <p:cNvSpPr>
              <a:spLocks noChangeArrowheads="1"/>
            </p:cNvSpPr>
            <p:nvPr/>
          </p:nvSpPr>
          <p:spPr bwMode="auto">
            <a:xfrm>
              <a:off x="2135" y="418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86" name="Rectangle 89"/>
            <p:cNvSpPr>
              <a:spLocks noChangeArrowheads="1"/>
            </p:cNvSpPr>
            <p:nvPr/>
          </p:nvSpPr>
          <p:spPr bwMode="auto">
            <a:xfrm>
              <a:off x="2210" y="418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387" name="Rectangle 90"/>
            <p:cNvSpPr>
              <a:spLocks noChangeArrowheads="1"/>
            </p:cNvSpPr>
            <p:nvPr/>
          </p:nvSpPr>
          <p:spPr bwMode="auto">
            <a:xfrm>
              <a:off x="2539"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88" name="Rectangle 91"/>
            <p:cNvSpPr>
              <a:spLocks noChangeArrowheads="1"/>
            </p:cNvSpPr>
            <p:nvPr/>
          </p:nvSpPr>
          <p:spPr bwMode="auto">
            <a:xfrm>
              <a:off x="2614"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389" name="Rectangle 92"/>
            <p:cNvSpPr>
              <a:spLocks noChangeArrowheads="1"/>
            </p:cNvSpPr>
            <p:nvPr/>
          </p:nvSpPr>
          <p:spPr bwMode="auto">
            <a:xfrm>
              <a:off x="2686"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390" name="Rectangle 93"/>
            <p:cNvSpPr>
              <a:spLocks noChangeArrowheads="1"/>
            </p:cNvSpPr>
            <p:nvPr/>
          </p:nvSpPr>
          <p:spPr bwMode="auto">
            <a:xfrm>
              <a:off x="2761"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91" name="Rectangle 94"/>
            <p:cNvSpPr>
              <a:spLocks noChangeArrowheads="1"/>
            </p:cNvSpPr>
            <p:nvPr/>
          </p:nvSpPr>
          <p:spPr bwMode="auto">
            <a:xfrm>
              <a:off x="283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392" name="Rectangle 95"/>
            <p:cNvSpPr>
              <a:spLocks noChangeArrowheads="1"/>
            </p:cNvSpPr>
            <p:nvPr/>
          </p:nvSpPr>
          <p:spPr bwMode="auto">
            <a:xfrm>
              <a:off x="3181"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393" name="Rectangle 96"/>
            <p:cNvSpPr>
              <a:spLocks noChangeArrowheads="1"/>
            </p:cNvSpPr>
            <p:nvPr/>
          </p:nvSpPr>
          <p:spPr bwMode="auto">
            <a:xfrm>
              <a:off x="325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94" name="Rectangle 97"/>
            <p:cNvSpPr>
              <a:spLocks noChangeArrowheads="1"/>
            </p:cNvSpPr>
            <p:nvPr/>
          </p:nvSpPr>
          <p:spPr bwMode="auto">
            <a:xfrm>
              <a:off x="3327"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95" name="Rectangle 98"/>
            <p:cNvSpPr>
              <a:spLocks noChangeArrowheads="1"/>
            </p:cNvSpPr>
            <p:nvPr/>
          </p:nvSpPr>
          <p:spPr bwMode="auto">
            <a:xfrm>
              <a:off x="3399"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96" name="Rectangle 99"/>
            <p:cNvSpPr>
              <a:spLocks noChangeArrowheads="1"/>
            </p:cNvSpPr>
            <p:nvPr/>
          </p:nvSpPr>
          <p:spPr bwMode="auto">
            <a:xfrm>
              <a:off x="3474"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397" name="Rectangle 100"/>
            <p:cNvSpPr>
              <a:spLocks noChangeArrowheads="1"/>
            </p:cNvSpPr>
            <p:nvPr/>
          </p:nvSpPr>
          <p:spPr bwMode="auto">
            <a:xfrm>
              <a:off x="3819"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398" name="Rectangle 101"/>
            <p:cNvSpPr>
              <a:spLocks noChangeArrowheads="1"/>
            </p:cNvSpPr>
            <p:nvPr/>
          </p:nvSpPr>
          <p:spPr bwMode="auto">
            <a:xfrm>
              <a:off x="3894"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399" name="Rectangle 102"/>
            <p:cNvSpPr>
              <a:spLocks noChangeArrowheads="1"/>
            </p:cNvSpPr>
            <p:nvPr/>
          </p:nvSpPr>
          <p:spPr bwMode="auto">
            <a:xfrm>
              <a:off x="3965"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00" name="Rectangle 103"/>
            <p:cNvSpPr>
              <a:spLocks noChangeArrowheads="1"/>
            </p:cNvSpPr>
            <p:nvPr/>
          </p:nvSpPr>
          <p:spPr bwMode="auto">
            <a:xfrm>
              <a:off x="4041"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01" name="Rectangle 104"/>
            <p:cNvSpPr>
              <a:spLocks noChangeArrowheads="1"/>
            </p:cNvSpPr>
            <p:nvPr/>
          </p:nvSpPr>
          <p:spPr bwMode="auto">
            <a:xfrm>
              <a:off x="411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02" name="Rectangle 105"/>
            <p:cNvSpPr>
              <a:spLocks noChangeArrowheads="1"/>
            </p:cNvSpPr>
            <p:nvPr/>
          </p:nvSpPr>
          <p:spPr bwMode="auto">
            <a:xfrm>
              <a:off x="4457"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03" name="Rectangle 106"/>
            <p:cNvSpPr>
              <a:spLocks noChangeArrowheads="1"/>
            </p:cNvSpPr>
            <p:nvPr/>
          </p:nvSpPr>
          <p:spPr bwMode="auto">
            <a:xfrm>
              <a:off x="453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04" name="Rectangle 107"/>
            <p:cNvSpPr>
              <a:spLocks noChangeArrowheads="1"/>
            </p:cNvSpPr>
            <p:nvPr/>
          </p:nvSpPr>
          <p:spPr bwMode="auto">
            <a:xfrm>
              <a:off x="4607"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05" name="Rectangle 108"/>
            <p:cNvSpPr>
              <a:spLocks noChangeArrowheads="1"/>
            </p:cNvSpPr>
            <p:nvPr/>
          </p:nvSpPr>
          <p:spPr bwMode="auto">
            <a:xfrm>
              <a:off x="4678"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06" name="Rectangle 109"/>
            <p:cNvSpPr>
              <a:spLocks noChangeArrowheads="1"/>
            </p:cNvSpPr>
            <p:nvPr/>
          </p:nvSpPr>
          <p:spPr bwMode="auto">
            <a:xfrm>
              <a:off x="4754"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07" name="Rectangle 110"/>
            <p:cNvSpPr>
              <a:spLocks noChangeArrowheads="1"/>
            </p:cNvSpPr>
            <p:nvPr/>
          </p:nvSpPr>
          <p:spPr bwMode="auto">
            <a:xfrm>
              <a:off x="5098"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08" name="Rectangle 111"/>
            <p:cNvSpPr>
              <a:spLocks noChangeArrowheads="1"/>
            </p:cNvSpPr>
            <p:nvPr/>
          </p:nvSpPr>
          <p:spPr bwMode="auto">
            <a:xfrm>
              <a:off x="5170"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09" name="Rectangle 112"/>
            <p:cNvSpPr>
              <a:spLocks noChangeArrowheads="1"/>
            </p:cNvSpPr>
            <p:nvPr/>
          </p:nvSpPr>
          <p:spPr bwMode="auto">
            <a:xfrm>
              <a:off x="5245"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10" name="Rectangle 113"/>
            <p:cNvSpPr>
              <a:spLocks noChangeArrowheads="1"/>
            </p:cNvSpPr>
            <p:nvPr/>
          </p:nvSpPr>
          <p:spPr bwMode="auto">
            <a:xfrm>
              <a:off x="5320"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11" name="Rectangle 114"/>
            <p:cNvSpPr>
              <a:spLocks noChangeArrowheads="1"/>
            </p:cNvSpPr>
            <p:nvPr/>
          </p:nvSpPr>
          <p:spPr bwMode="auto">
            <a:xfrm>
              <a:off x="5392" y="41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12" name="Rectangle 115"/>
            <p:cNvSpPr>
              <a:spLocks noChangeArrowheads="1"/>
            </p:cNvSpPr>
            <p:nvPr/>
          </p:nvSpPr>
          <p:spPr bwMode="auto">
            <a:xfrm rot="-5400000">
              <a:off x="2545" y="2484"/>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13" name="Rectangle 116"/>
            <p:cNvSpPr>
              <a:spLocks noChangeArrowheads="1"/>
            </p:cNvSpPr>
            <p:nvPr/>
          </p:nvSpPr>
          <p:spPr bwMode="auto">
            <a:xfrm rot="-5400000">
              <a:off x="2545" y="244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14" name="Rectangle 117"/>
            <p:cNvSpPr>
              <a:spLocks noChangeArrowheads="1"/>
            </p:cNvSpPr>
            <p:nvPr/>
          </p:nvSpPr>
          <p:spPr bwMode="auto">
            <a:xfrm rot="-5400000">
              <a:off x="2545" y="2401"/>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15" name="Freeform 118"/>
            <p:cNvSpPr>
              <a:spLocks/>
            </p:cNvSpPr>
            <p:nvPr/>
          </p:nvSpPr>
          <p:spPr bwMode="auto">
            <a:xfrm>
              <a:off x="5546" y="3541"/>
              <a:ext cx="4" cy="620"/>
            </a:xfrm>
            <a:custGeom>
              <a:avLst/>
              <a:gdLst>
                <a:gd name="T0" fmla="*/ 0 w 4"/>
                <a:gd name="T1" fmla="*/ 0 h 620"/>
                <a:gd name="T2" fmla="*/ 4 w 4"/>
                <a:gd name="T3" fmla="*/ 620 h 620"/>
                <a:gd name="T4" fmla="*/ 0 w 4"/>
                <a:gd name="T5" fmla="*/ 0 h 620"/>
                <a:gd name="T6" fmla="*/ 0 60000 65536"/>
                <a:gd name="T7" fmla="*/ 0 60000 65536"/>
                <a:gd name="T8" fmla="*/ 0 60000 65536"/>
                <a:gd name="T9" fmla="*/ 0 w 4"/>
                <a:gd name="T10" fmla="*/ 0 h 620"/>
                <a:gd name="T11" fmla="*/ 4 w 4"/>
                <a:gd name="T12" fmla="*/ 620 h 620"/>
              </a:gdLst>
              <a:ahLst/>
              <a:cxnLst>
                <a:cxn ang="T6">
                  <a:pos x="T0" y="T1"/>
                </a:cxn>
                <a:cxn ang="T7">
                  <a:pos x="T2" y="T3"/>
                </a:cxn>
                <a:cxn ang="T8">
                  <a:pos x="T4" y="T5"/>
                </a:cxn>
              </a:cxnLst>
              <a:rect l="T9" t="T10" r="T11" b="T12"/>
              <a:pathLst>
                <a:path w="4" h="620">
                  <a:moveTo>
                    <a:pt x="0" y="0"/>
                  </a:moveTo>
                  <a:lnTo>
                    <a:pt x="4" y="620"/>
                  </a:lnTo>
                  <a:lnTo>
                    <a:pt x="0" y="0"/>
                  </a:lnTo>
                  <a:close/>
                </a:path>
              </a:pathLst>
            </a:custGeom>
            <a:solidFill>
              <a:srgbClr val="EB7500"/>
            </a:solidFill>
            <a:ln w="9525">
              <a:noFill/>
              <a:round/>
              <a:headEnd/>
              <a:tailEnd/>
            </a:ln>
          </p:spPr>
          <p:txBody>
            <a:bodyPr/>
            <a:lstStyle/>
            <a:p>
              <a:endParaRPr lang="zh-TW" altLang="en-US"/>
            </a:p>
          </p:txBody>
        </p:sp>
        <p:sp>
          <p:nvSpPr>
            <p:cNvPr id="55416" name="Line 119"/>
            <p:cNvSpPr>
              <a:spLocks noChangeShapeType="1"/>
            </p:cNvSpPr>
            <p:nvPr/>
          </p:nvSpPr>
          <p:spPr bwMode="auto">
            <a:xfrm>
              <a:off x="5546" y="3541"/>
              <a:ext cx="4" cy="620"/>
            </a:xfrm>
            <a:prstGeom prst="line">
              <a:avLst/>
            </a:prstGeom>
            <a:noFill/>
            <a:ln w="25400">
              <a:solidFill>
                <a:srgbClr val="000000"/>
              </a:solidFill>
              <a:round/>
              <a:headEnd/>
              <a:tailEnd/>
            </a:ln>
          </p:spPr>
          <p:txBody>
            <a:bodyPr/>
            <a:lstStyle/>
            <a:p>
              <a:endParaRPr lang="zh-TW" altLang="en-US"/>
            </a:p>
          </p:txBody>
        </p:sp>
        <p:sp>
          <p:nvSpPr>
            <p:cNvPr id="55417" name="Rectangle 120"/>
            <p:cNvSpPr>
              <a:spLocks noChangeArrowheads="1"/>
            </p:cNvSpPr>
            <p:nvPr/>
          </p:nvSpPr>
          <p:spPr bwMode="auto">
            <a:xfrm rot="-5400000">
              <a:off x="2696" y="2484"/>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18" name="Rectangle 121"/>
            <p:cNvSpPr>
              <a:spLocks noChangeArrowheads="1"/>
            </p:cNvSpPr>
            <p:nvPr/>
          </p:nvSpPr>
          <p:spPr bwMode="auto">
            <a:xfrm rot="-5400000">
              <a:off x="2696" y="2441"/>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19" name="Rectangle 122"/>
            <p:cNvSpPr>
              <a:spLocks noChangeArrowheads="1"/>
            </p:cNvSpPr>
            <p:nvPr/>
          </p:nvSpPr>
          <p:spPr bwMode="auto">
            <a:xfrm rot="-5400000">
              <a:off x="2696" y="2401"/>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20" name="Rectangle 123"/>
            <p:cNvSpPr>
              <a:spLocks noChangeArrowheads="1"/>
            </p:cNvSpPr>
            <p:nvPr/>
          </p:nvSpPr>
          <p:spPr bwMode="auto">
            <a:xfrm rot="-5400000">
              <a:off x="2862" y="24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21" name="Rectangle 124"/>
            <p:cNvSpPr>
              <a:spLocks noChangeArrowheads="1"/>
            </p:cNvSpPr>
            <p:nvPr/>
          </p:nvSpPr>
          <p:spPr bwMode="auto">
            <a:xfrm rot="-5400000">
              <a:off x="2862" y="244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22" name="Rectangle 125"/>
            <p:cNvSpPr>
              <a:spLocks noChangeArrowheads="1"/>
            </p:cNvSpPr>
            <p:nvPr/>
          </p:nvSpPr>
          <p:spPr bwMode="auto">
            <a:xfrm rot="-5400000">
              <a:off x="2862" y="2401"/>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23" name="Rectangle 126"/>
            <p:cNvSpPr>
              <a:spLocks noChangeArrowheads="1"/>
            </p:cNvSpPr>
            <p:nvPr/>
          </p:nvSpPr>
          <p:spPr bwMode="auto">
            <a:xfrm rot="-5400000">
              <a:off x="3025" y="248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24" name="Rectangle 127"/>
            <p:cNvSpPr>
              <a:spLocks noChangeArrowheads="1"/>
            </p:cNvSpPr>
            <p:nvPr/>
          </p:nvSpPr>
          <p:spPr bwMode="auto">
            <a:xfrm rot="-5400000">
              <a:off x="3025" y="244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25" name="Rectangle 128"/>
            <p:cNvSpPr>
              <a:spLocks noChangeArrowheads="1"/>
            </p:cNvSpPr>
            <p:nvPr/>
          </p:nvSpPr>
          <p:spPr bwMode="auto">
            <a:xfrm rot="-5400000">
              <a:off x="3025" y="240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26" name="Rectangle 129"/>
            <p:cNvSpPr>
              <a:spLocks noChangeArrowheads="1"/>
            </p:cNvSpPr>
            <p:nvPr/>
          </p:nvSpPr>
          <p:spPr bwMode="auto">
            <a:xfrm rot="-5400000">
              <a:off x="3179" y="2488"/>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27" name="Rectangle 130"/>
            <p:cNvSpPr>
              <a:spLocks noChangeArrowheads="1"/>
            </p:cNvSpPr>
            <p:nvPr/>
          </p:nvSpPr>
          <p:spPr bwMode="auto">
            <a:xfrm rot="-5400000">
              <a:off x="3179" y="244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28" name="Rectangle 131"/>
            <p:cNvSpPr>
              <a:spLocks noChangeArrowheads="1"/>
            </p:cNvSpPr>
            <p:nvPr/>
          </p:nvSpPr>
          <p:spPr bwMode="auto">
            <a:xfrm rot="-5400000">
              <a:off x="3179" y="2405"/>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29" name="Rectangle 132"/>
            <p:cNvSpPr>
              <a:spLocks noChangeArrowheads="1"/>
            </p:cNvSpPr>
            <p:nvPr/>
          </p:nvSpPr>
          <p:spPr bwMode="auto">
            <a:xfrm rot="-5400000">
              <a:off x="3334" y="2488"/>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30" name="Rectangle 133"/>
            <p:cNvSpPr>
              <a:spLocks noChangeArrowheads="1"/>
            </p:cNvSpPr>
            <p:nvPr/>
          </p:nvSpPr>
          <p:spPr bwMode="auto">
            <a:xfrm rot="-5400000">
              <a:off x="3334" y="244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31" name="Rectangle 134"/>
            <p:cNvSpPr>
              <a:spLocks noChangeArrowheads="1"/>
            </p:cNvSpPr>
            <p:nvPr/>
          </p:nvSpPr>
          <p:spPr bwMode="auto">
            <a:xfrm rot="-5400000">
              <a:off x="3334" y="2405"/>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32" name="Rectangle 135"/>
            <p:cNvSpPr>
              <a:spLocks noChangeArrowheads="1"/>
            </p:cNvSpPr>
            <p:nvPr/>
          </p:nvSpPr>
          <p:spPr bwMode="auto">
            <a:xfrm rot="-5400000">
              <a:off x="3496" y="2488"/>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33" name="Rectangle 136"/>
            <p:cNvSpPr>
              <a:spLocks noChangeArrowheads="1"/>
            </p:cNvSpPr>
            <p:nvPr/>
          </p:nvSpPr>
          <p:spPr bwMode="auto">
            <a:xfrm rot="-5400000">
              <a:off x="3496" y="244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34" name="Rectangle 137"/>
            <p:cNvSpPr>
              <a:spLocks noChangeArrowheads="1"/>
            </p:cNvSpPr>
            <p:nvPr/>
          </p:nvSpPr>
          <p:spPr bwMode="auto">
            <a:xfrm rot="-5400000">
              <a:off x="3496" y="2405"/>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0</a:t>
              </a:r>
              <a:endParaRPr lang="zh-TW" altLang="en-US"/>
            </a:p>
          </p:txBody>
        </p:sp>
        <p:sp>
          <p:nvSpPr>
            <p:cNvPr id="55435" name="Rectangle 138"/>
            <p:cNvSpPr>
              <a:spLocks noChangeArrowheads="1"/>
            </p:cNvSpPr>
            <p:nvPr/>
          </p:nvSpPr>
          <p:spPr bwMode="auto">
            <a:xfrm rot="-5400000">
              <a:off x="3659" y="2488"/>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36" name="Rectangle 139"/>
            <p:cNvSpPr>
              <a:spLocks noChangeArrowheads="1"/>
            </p:cNvSpPr>
            <p:nvPr/>
          </p:nvSpPr>
          <p:spPr bwMode="auto">
            <a:xfrm rot="-5400000">
              <a:off x="3659" y="2446"/>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sp>
          <p:nvSpPr>
            <p:cNvPr id="55437" name="Rectangle 140"/>
            <p:cNvSpPr>
              <a:spLocks noChangeArrowheads="1"/>
            </p:cNvSpPr>
            <p:nvPr/>
          </p:nvSpPr>
          <p:spPr bwMode="auto">
            <a:xfrm rot="-5400000">
              <a:off x="3659" y="2403"/>
              <a:ext cx="40" cy="86"/>
            </a:xfrm>
            <a:prstGeom prst="rect">
              <a:avLst/>
            </a:prstGeom>
            <a:noFill/>
            <a:ln w="9525">
              <a:noFill/>
              <a:miter lim="800000"/>
              <a:headEnd/>
              <a:tailEnd/>
            </a:ln>
          </p:spPr>
          <p:txBody>
            <a:bodyPr wrap="none" lIns="0" tIns="0" rIns="0" bIns="0">
              <a:spAutoFit/>
            </a:bodyPr>
            <a:lstStyle/>
            <a:p>
              <a:r>
                <a:rPr lang="zh-TW" altLang="en-US" sz="900">
                  <a:solidFill>
                    <a:srgbClr val="000000"/>
                  </a:solidFill>
                  <a:latin typeface="Arial" pitchFamily="34" charset="0"/>
                </a:rPr>
                <a:t>1</a:t>
              </a:r>
              <a:endParaRPr lang="zh-TW" altLang="en-US"/>
            </a:p>
          </p:txBody>
        </p:sp>
      </p:grpSp>
      <p:sp>
        <p:nvSpPr>
          <p:cNvPr id="55308" name="投影片編號版面配置區 1"/>
          <p:cNvSpPr>
            <a:spLocks noGrp="1"/>
          </p:cNvSpPr>
          <p:nvPr>
            <p:ph type="sldNum" sz="quarter" idx="12"/>
          </p:nvPr>
        </p:nvSpPr>
        <p:spPr>
          <a:noFill/>
          <a:ln>
            <a:miter lim="800000"/>
            <a:headEnd/>
            <a:tailEnd/>
          </a:ln>
        </p:spPr>
        <p:txBody>
          <a:bodyPr/>
          <a:lstStyle/>
          <a:p>
            <a:pPr defTabSz="762000"/>
            <a:fld id="{95E6E9A0-CDA9-45B8-823F-0C11303727DA}" type="slidenum">
              <a:rPr lang="zh-TW" altLang="en-US"/>
              <a:pPr defTabSz="762000"/>
              <a:t>54</a:t>
            </a:fld>
            <a:endParaRPr lang="en-US" altLang="zh-TW"/>
          </a:p>
        </p:txBody>
      </p:sp>
    </p:spTree>
  </p:cSld>
  <p:clrMapOvr>
    <a:masterClrMapping/>
  </p:clrMapOvr>
  <p:transition advTm="2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42950" y="173038"/>
            <a:ext cx="8420100" cy="901700"/>
          </a:xfrm>
        </p:spPr>
        <p:txBody>
          <a:bodyPr/>
          <a:lstStyle/>
          <a:p>
            <a:r>
              <a:rPr lang="en-US" altLang="zh-TW"/>
              <a:t>Associative Caches</a:t>
            </a:r>
            <a:endParaRPr lang="en-AU" altLang="zh-TW">
              <a:ea typeface="新細明體" pitchFamily="18" charset="-120"/>
            </a:endParaRPr>
          </a:p>
        </p:txBody>
      </p:sp>
      <p:sp>
        <p:nvSpPr>
          <p:cNvPr id="52228" name="Rectangle 3"/>
          <p:cNvSpPr>
            <a:spLocks noGrp="1" noChangeArrowheads="1"/>
          </p:cNvSpPr>
          <p:nvPr>
            <p:ph type="body" idx="1"/>
          </p:nvPr>
        </p:nvSpPr>
        <p:spPr/>
        <p:txBody>
          <a:bodyPr/>
          <a:lstStyle/>
          <a:p>
            <a:r>
              <a:rPr lang="en-US" altLang="zh-TW"/>
              <a:t>Fully associative</a:t>
            </a:r>
          </a:p>
          <a:p>
            <a:pPr lvl="1"/>
            <a:r>
              <a:rPr lang="en-US" altLang="zh-TW"/>
              <a:t>Allow a given block to go in any cache entry</a:t>
            </a:r>
          </a:p>
          <a:p>
            <a:pPr lvl="1"/>
            <a:r>
              <a:rPr lang="en-US" altLang="zh-TW"/>
              <a:t>Requires all entries to be searched at once</a:t>
            </a:r>
          </a:p>
          <a:p>
            <a:pPr lvl="1"/>
            <a:r>
              <a:rPr lang="en-US" altLang="zh-TW"/>
              <a:t>Comparator per entry (expensive)</a:t>
            </a:r>
          </a:p>
          <a:p>
            <a:r>
              <a:rPr lang="en-US" altLang="zh-TW" i="1"/>
              <a:t>n</a:t>
            </a:r>
            <a:r>
              <a:rPr lang="en-US" altLang="zh-TW"/>
              <a:t>-way set associative</a:t>
            </a:r>
          </a:p>
          <a:p>
            <a:pPr lvl="1"/>
            <a:r>
              <a:rPr lang="en-US" altLang="zh-TW"/>
              <a:t>Each set contains </a:t>
            </a:r>
            <a:r>
              <a:rPr lang="en-US" altLang="zh-TW" i="1"/>
              <a:t>n</a:t>
            </a:r>
            <a:r>
              <a:rPr lang="en-US" altLang="zh-TW"/>
              <a:t> entries</a:t>
            </a:r>
            <a:endParaRPr lang="en-AU" altLang="zh-TW">
              <a:ea typeface="新細明體" pitchFamily="18" charset="-120"/>
            </a:endParaRPr>
          </a:p>
          <a:p>
            <a:pPr lvl="1"/>
            <a:r>
              <a:rPr lang="en-US" altLang="zh-TW"/>
              <a:t>Block number determines which set</a:t>
            </a:r>
          </a:p>
          <a:p>
            <a:pPr lvl="2"/>
            <a:r>
              <a:rPr lang="en-US" altLang="zh-TW"/>
              <a:t>(Block number) modulo (#Sets in cache)</a:t>
            </a:r>
          </a:p>
          <a:p>
            <a:pPr lvl="1"/>
            <a:r>
              <a:rPr lang="en-US" altLang="zh-TW"/>
              <a:t>Search all entries in a given set at once</a:t>
            </a:r>
          </a:p>
          <a:p>
            <a:pPr lvl="1"/>
            <a:r>
              <a:rPr lang="en-US" altLang="zh-TW" i="1"/>
              <a:t>n</a:t>
            </a:r>
            <a:r>
              <a:rPr lang="en-US" altLang="zh-TW"/>
              <a:t> comparators (less expensive)</a:t>
            </a:r>
          </a:p>
        </p:txBody>
      </p:sp>
      <p:sp>
        <p:nvSpPr>
          <p:cNvPr id="56324" name="投影片編號版面配置區 1"/>
          <p:cNvSpPr>
            <a:spLocks noGrp="1"/>
          </p:cNvSpPr>
          <p:nvPr>
            <p:ph type="sldNum" sz="quarter" idx="12"/>
          </p:nvPr>
        </p:nvSpPr>
        <p:spPr>
          <a:noFill/>
          <a:ln>
            <a:miter lim="800000"/>
            <a:headEnd/>
            <a:tailEnd/>
          </a:ln>
        </p:spPr>
        <p:txBody>
          <a:bodyPr/>
          <a:lstStyle/>
          <a:p>
            <a:pPr defTabSz="762000"/>
            <a:fld id="{0D9EBBB0-CB7E-4CD0-BD48-74E320E285B5}" type="slidenum">
              <a:rPr lang="zh-TW" altLang="en-US"/>
              <a:pPr defTabSz="762000"/>
              <a:t>55</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8">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222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22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22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22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22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22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05-13-P374493"/>
          <p:cNvPicPr>
            <a:picLocks noChangeAspect="1" noChangeArrowheads="1"/>
          </p:cNvPicPr>
          <p:nvPr/>
        </p:nvPicPr>
        <p:blipFill>
          <a:blip r:embed="rId3"/>
          <a:srcRect/>
          <a:stretch>
            <a:fillRect/>
          </a:stretch>
        </p:blipFill>
        <p:spPr bwMode="auto">
          <a:xfrm>
            <a:off x="466725" y="2159000"/>
            <a:ext cx="9010650" cy="3440113"/>
          </a:xfrm>
          <a:prstGeom prst="rect">
            <a:avLst/>
          </a:prstGeom>
          <a:noFill/>
          <a:ln w="9525">
            <a:noFill/>
            <a:miter lim="800000"/>
            <a:headEnd/>
            <a:tailEnd/>
          </a:ln>
        </p:spPr>
      </p:pic>
      <p:sp>
        <p:nvSpPr>
          <p:cNvPr id="57347" name="Rectangle 3"/>
          <p:cNvSpPr>
            <a:spLocks noGrp="1" noChangeArrowheads="1"/>
          </p:cNvSpPr>
          <p:nvPr>
            <p:ph type="title"/>
          </p:nvPr>
        </p:nvSpPr>
        <p:spPr>
          <a:xfrm>
            <a:off x="742950" y="180975"/>
            <a:ext cx="8420100" cy="901700"/>
          </a:xfrm>
        </p:spPr>
        <p:txBody>
          <a:bodyPr/>
          <a:lstStyle/>
          <a:p>
            <a:r>
              <a:rPr lang="en-US" altLang="zh-TW"/>
              <a:t>Associative Cache Example</a:t>
            </a:r>
            <a:endParaRPr lang="en-AU" altLang="zh-TW">
              <a:ea typeface="新細明體" pitchFamily="18" charset="-120"/>
            </a:endParaRPr>
          </a:p>
        </p:txBody>
      </p:sp>
      <p:sp>
        <p:nvSpPr>
          <p:cNvPr id="57348" name="Rectangle 5"/>
          <p:cNvSpPr>
            <a:spLocks noChangeArrowheads="1"/>
          </p:cNvSpPr>
          <p:nvPr/>
        </p:nvSpPr>
        <p:spPr bwMode="auto">
          <a:xfrm>
            <a:off x="742950" y="1231900"/>
            <a:ext cx="8420100" cy="5080000"/>
          </a:xfrm>
          <a:prstGeom prst="rect">
            <a:avLst/>
          </a:prstGeom>
          <a:noFill/>
          <a:ln w="12700">
            <a:noFill/>
            <a:miter lim="800000"/>
            <a:headEnd/>
            <a:tailEnd/>
          </a:ln>
        </p:spPr>
        <p:txBody>
          <a:bodyPr lIns="90488" tIns="44450" rIns="90488" bIns="44450"/>
          <a:lstStyle/>
          <a:p>
            <a:pPr marL="342900" indent="-342900">
              <a:lnSpc>
                <a:spcPct val="90000"/>
              </a:lnSpc>
              <a:spcBef>
                <a:spcPct val="15000"/>
              </a:spcBef>
              <a:buClr>
                <a:schemeClr val="folHlink"/>
              </a:buClr>
              <a:buSzPct val="75000"/>
              <a:buFont typeface="Wingdings" pitchFamily="2" charset="2"/>
              <a:buChar char="t"/>
            </a:pPr>
            <a:r>
              <a:rPr lang="en-US" altLang="zh-TW" b="1">
                <a:latin typeface="Century Gothic" pitchFamily="34" charset="0"/>
                <a:ea typeface="標楷體" pitchFamily="65" charset="-120"/>
              </a:rPr>
              <a:t>Placement of a block whose address is 12:</a:t>
            </a:r>
          </a:p>
        </p:txBody>
      </p:sp>
      <p:sp>
        <p:nvSpPr>
          <p:cNvPr id="57349" name="投影片編號版面配置區 1"/>
          <p:cNvSpPr>
            <a:spLocks noGrp="1"/>
          </p:cNvSpPr>
          <p:nvPr>
            <p:ph type="sldNum" sz="quarter" idx="12"/>
          </p:nvPr>
        </p:nvSpPr>
        <p:spPr>
          <a:noFill/>
          <a:ln>
            <a:miter lim="800000"/>
            <a:headEnd/>
            <a:tailEnd/>
          </a:ln>
        </p:spPr>
        <p:txBody>
          <a:bodyPr/>
          <a:lstStyle/>
          <a:p>
            <a:pPr defTabSz="762000"/>
            <a:fld id="{62E68703-2954-4765-AFA9-2200774A6B8B}" type="slidenum">
              <a:rPr lang="zh-TW" altLang="en-US"/>
              <a:pPr defTabSz="762000"/>
              <a:t>56</a:t>
            </a:fld>
            <a:endParaRPr lang="en-US" altLang="zh-TW"/>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44475" y="312738"/>
            <a:ext cx="3187700" cy="477837"/>
          </a:xfrm>
          <a:prstGeom prst="rect">
            <a:avLst/>
          </a:prstGeom>
          <a:noFill/>
          <a:ln w="12700">
            <a:noFill/>
            <a:miter lim="800000"/>
            <a:headEnd/>
            <a:tailEnd/>
          </a:ln>
        </p:spPr>
        <p:txBody>
          <a:bodyPr wrap="none" anchor="ctr"/>
          <a:lstStyle/>
          <a:p>
            <a:endParaRPr lang="zh-TW" altLang="en-US"/>
          </a:p>
        </p:txBody>
      </p:sp>
      <p:sp>
        <p:nvSpPr>
          <p:cNvPr id="58371" name="Rectangle 5"/>
          <p:cNvSpPr>
            <a:spLocks noGrp="1" noChangeArrowheads="1"/>
          </p:cNvSpPr>
          <p:nvPr>
            <p:ph type="title"/>
          </p:nvPr>
        </p:nvSpPr>
        <p:spPr>
          <a:xfrm>
            <a:off x="742950" y="180975"/>
            <a:ext cx="8420100" cy="901700"/>
          </a:xfrm>
        </p:spPr>
        <p:txBody>
          <a:bodyPr/>
          <a:lstStyle/>
          <a:p>
            <a:r>
              <a:rPr lang="en-US" altLang="zh-TW"/>
              <a:t>Possible Associativity Structures</a:t>
            </a:r>
          </a:p>
        </p:txBody>
      </p:sp>
      <p:pic>
        <p:nvPicPr>
          <p:cNvPr id="58372" name="Picture 3"/>
          <p:cNvPicPr>
            <a:picLocks noChangeArrowheads="1"/>
          </p:cNvPicPr>
          <p:nvPr/>
        </p:nvPicPr>
        <p:blipFill>
          <a:blip r:embed="rId3"/>
          <a:srcRect t="1569"/>
          <a:stretch>
            <a:fillRect/>
          </a:stretch>
        </p:blipFill>
        <p:spPr bwMode="auto">
          <a:xfrm>
            <a:off x="1378293" y="1130644"/>
            <a:ext cx="8172450" cy="5105400"/>
          </a:xfrm>
          <a:prstGeom prst="rect">
            <a:avLst/>
          </a:prstGeom>
          <a:solidFill>
            <a:srgbClr val="FFFFFF"/>
          </a:solidFill>
          <a:ln w="12700">
            <a:noFill/>
            <a:miter lim="800000"/>
            <a:headEnd/>
            <a:tailEnd/>
          </a:ln>
        </p:spPr>
      </p:pic>
      <p:sp>
        <p:nvSpPr>
          <p:cNvPr id="58373" name="Text Box 4"/>
          <p:cNvSpPr txBox="1">
            <a:spLocks noChangeArrowheads="1"/>
          </p:cNvSpPr>
          <p:nvPr/>
        </p:nvSpPr>
        <p:spPr bwMode="auto">
          <a:xfrm>
            <a:off x="247650" y="3886200"/>
            <a:ext cx="3114675" cy="457200"/>
          </a:xfrm>
          <a:prstGeom prst="rect">
            <a:avLst/>
          </a:prstGeom>
          <a:noFill/>
          <a:ln w="12700">
            <a:noFill/>
            <a:prstDash val="sysDot"/>
            <a:miter lim="800000"/>
            <a:headEnd type="none" w="sm" len="sm"/>
            <a:tailEnd type="none" w="sm" len="sm"/>
          </a:ln>
        </p:spPr>
        <p:txBody>
          <a:bodyPr wrap="none">
            <a:spAutoFit/>
          </a:bodyPr>
          <a:lstStyle/>
          <a:p>
            <a:r>
              <a:rPr kumimoji="1" lang="en-US" altLang="zh-TW" b="1">
                <a:latin typeface="Century Gothic" pitchFamily="34" charset="0"/>
              </a:rPr>
              <a:t>An 8-block cache</a:t>
            </a:r>
            <a:endParaRPr kumimoji="1" lang="en-US" altLang="zh-TW" b="1">
              <a:latin typeface="Arial" pitchFamily="34" charset="0"/>
            </a:endParaRPr>
          </a:p>
        </p:txBody>
      </p:sp>
      <p:sp>
        <p:nvSpPr>
          <p:cNvPr id="58374" name="投影片編號版面配置區 1"/>
          <p:cNvSpPr>
            <a:spLocks noGrp="1"/>
          </p:cNvSpPr>
          <p:nvPr>
            <p:ph type="sldNum" sz="quarter" idx="12"/>
          </p:nvPr>
        </p:nvSpPr>
        <p:spPr>
          <a:noFill/>
          <a:ln>
            <a:miter lim="800000"/>
            <a:headEnd/>
            <a:tailEnd/>
          </a:ln>
        </p:spPr>
        <p:txBody>
          <a:bodyPr/>
          <a:lstStyle/>
          <a:p>
            <a:pPr defTabSz="762000"/>
            <a:fld id="{75BE313E-7978-411A-8FDA-7550DC68C139}" type="slidenum">
              <a:rPr lang="zh-TW" altLang="en-US"/>
              <a:pPr defTabSz="762000"/>
              <a:t>57</a:t>
            </a:fld>
            <a:endParaRPr lang="en-US" altLang="zh-TW"/>
          </a:p>
        </p:txBody>
      </p:sp>
    </p:spTree>
  </p:cSld>
  <p:clrMapOvr>
    <a:masterClrMapping/>
  </p:clrMapOvr>
  <p:transition advTm="2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42950" y="173038"/>
            <a:ext cx="8420100" cy="901700"/>
          </a:xfrm>
        </p:spPr>
        <p:txBody>
          <a:bodyPr/>
          <a:lstStyle/>
          <a:p>
            <a:r>
              <a:rPr lang="en-US" altLang="zh-TW"/>
              <a:t>Associativity Example</a:t>
            </a:r>
            <a:endParaRPr lang="en-AU" altLang="zh-TW">
              <a:ea typeface="新細明體" pitchFamily="18" charset="-120"/>
            </a:endParaRPr>
          </a:p>
        </p:txBody>
      </p:sp>
      <p:sp>
        <p:nvSpPr>
          <p:cNvPr id="59395" name="Rectangle 3"/>
          <p:cNvSpPr>
            <a:spLocks noGrp="1" noChangeArrowheads="1"/>
          </p:cNvSpPr>
          <p:nvPr>
            <p:ph type="body" idx="1"/>
          </p:nvPr>
        </p:nvSpPr>
        <p:spPr>
          <a:xfrm>
            <a:off x="742950" y="1231900"/>
            <a:ext cx="8420100" cy="2790825"/>
          </a:xfrm>
        </p:spPr>
        <p:txBody>
          <a:bodyPr/>
          <a:lstStyle/>
          <a:p>
            <a:r>
              <a:rPr lang="en-US" altLang="zh-TW"/>
              <a:t>Compare 4-block caches</a:t>
            </a:r>
          </a:p>
          <a:p>
            <a:pPr lvl="1"/>
            <a:r>
              <a:rPr lang="en-US" altLang="zh-TW"/>
              <a:t>Direct mapped, 2-way set associative,</a:t>
            </a:r>
            <a:br>
              <a:rPr lang="en-US" altLang="zh-TW"/>
            </a:br>
            <a:r>
              <a:rPr lang="en-US" altLang="zh-TW"/>
              <a:t>fully associative</a:t>
            </a:r>
          </a:p>
          <a:p>
            <a:pPr lvl="1"/>
            <a:r>
              <a:rPr lang="en-US" altLang="zh-TW"/>
              <a:t>Block access sequence: 0, 8, 0, 6, 8</a:t>
            </a:r>
          </a:p>
          <a:p>
            <a:pPr>
              <a:spcBef>
                <a:spcPct val="50000"/>
              </a:spcBef>
            </a:pPr>
            <a:r>
              <a:rPr lang="en-US" altLang="zh-TW"/>
              <a:t>Direct mapped</a:t>
            </a:r>
          </a:p>
        </p:txBody>
      </p:sp>
      <p:graphicFrame>
        <p:nvGraphicFramePr>
          <p:cNvPr id="717889" name="Group 65"/>
          <p:cNvGraphicFramePr>
            <a:graphicFrameLocks noGrp="1"/>
          </p:cNvGraphicFramePr>
          <p:nvPr/>
        </p:nvGraphicFramePr>
        <p:xfrm>
          <a:off x="1177925" y="3378200"/>
          <a:ext cx="8067675" cy="2486026"/>
        </p:xfrm>
        <a:graphic>
          <a:graphicData uri="http://schemas.openxmlformats.org/drawingml/2006/table">
            <a:tbl>
              <a:tblPr/>
              <a:tblGrid>
                <a:gridCol w="1150938">
                  <a:extLst>
                    <a:ext uri="{9D8B030D-6E8A-4147-A177-3AD203B41FA5}">
                      <a16:colId xmlns:a16="http://schemas.microsoft.com/office/drawing/2014/main" val="20000"/>
                    </a:ext>
                  </a:extLst>
                </a:gridCol>
                <a:gridCol w="1155700">
                  <a:extLst>
                    <a:ext uri="{9D8B030D-6E8A-4147-A177-3AD203B41FA5}">
                      <a16:colId xmlns:a16="http://schemas.microsoft.com/office/drawing/2014/main" val="20001"/>
                    </a:ext>
                  </a:extLst>
                </a:gridCol>
                <a:gridCol w="1150937">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gridCol w="1152525">
                  <a:extLst>
                    <a:ext uri="{9D8B030D-6E8A-4147-A177-3AD203B41FA5}">
                      <a16:colId xmlns:a16="http://schemas.microsoft.com/office/drawing/2014/main" val="20004"/>
                    </a:ext>
                  </a:extLst>
                </a:gridCol>
                <a:gridCol w="1154113">
                  <a:extLst>
                    <a:ext uri="{9D8B030D-6E8A-4147-A177-3AD203B41FA5}">
                      <a16:colId xmlns:a16="http://schemas.microsoft.com/office/drawing/2014/main" val="20005"/>
                    </a:ext>
                  </a:extLst>
                </a:gridCol>
                <a:gridCol w="1150937">
                  <a:extLst>
                    <a:ext uri="{9D8B030D-6E8A-4147-A177-3AD203B41FA5}">
                      <a16:colId xmlns:a16="http://schemas.microsoft.com/office/drawing/2014/main" val="20006"/>
                    </a:ext>
                  </a:extLst>
                </a:gridCol>
              </a:tblGrid>
              <a:tr h="355600">
                <a:tc rowSpan="2">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Block address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Cache index</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Hit/miss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Cache content after access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5401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1</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2</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3</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5600">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dirty="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dirty="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dirty="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dirty="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dirty="0" err="1">
                          <a:ln>
                            <a:noFill/>
                          </a:ln>
                          <a:solidFill>
                            <a:schemeClr val="folHlink"/>
                          </a:solidFill>
                          <a:effectLst/>
                          <a:latin typeface="Century Gothic" pitchFamily="34" charset="0"/>
                          <a:ea typeface="標楷體" pitchFamily="65" charset="-120"/>
                        </a:rPr>
                        <a:t>Mem</a:t>
                      </a:r>
                      <a:r>
                        <a:rPr kumimoji="0" lang="en-US" altLang="zh-TW" sz="1800" b="1" i="0" u="none" strike="noStrike" cap="none" normalizeH="0" baseline="0" dirty="0">
                          <a:ln>
                            <a:noFill/>
                          </a:ln>
                          <a:solidFill>
                            <a:schemeClr val="folHlink"/>
                          </a:solidFill>
                          <a:effectLst/>
                          <a:latin typeface="Century Gothic" pitchFamily="34" charset="0"/>
                          <a:ea typeface="標楷體" pitchFamily="65" charset="-120"/>
                        </a:rPr>
                        <a:t>[0]</a:t>
                      </a:r>
                      <a:endParaRPr kumimoji="0" lang="en-AU" altLang="zh-TW" sz="1800" b="1" i="0" u="none" strike="noStrike" cap="none" normalizeH="0" baseline="0" dirty="0">
                        <a:ln>
                          <a:noFill/>
                        </a:ln>
                        <a:solidFill>
                          <a:schemeClr val="folHlink"/>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5600">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8</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dirty="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dirty="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dirty="0" err="1">
                          <a:ln>
                            <a:noFill/>
                          </a:ln>
                          <a:solidFill>
                            <a:srgbClr val="FF0000"/>
                          </a:solidFill>
                          <a:effectLst/>
                          <a:latin typeface="Century Gothic" pitchFamily="34" charset="0"/>
                          <a:ea typeface="標楷體" pitchFamily="65" charset="-120"/>
                        </a:rPr>
                        <a:t>Mem</a:t>
                      </a:r>
                      <a:r>
                        <a:rPr kumimoji="0" lang="en-US" altLang="zh-TW" sz="1800" b="1" i="0" u="none" strike="noStrike" cap="none" normalizeH="0" baseline="0" dirty="0">
                          <a:ln>
                            <a:noFill/>
                          </a:ln>
                          <a:solidFill>
                            <a:srgbClr val="FF0000"/>
                          </a:solidFill>
                          <a:effectLst/>
                          <a:latin typeface="Century Gothic" pitchFamily="34" charset="0"/>
                          <a:ea typeface="標楷體" pitchFamily="65" charset="-120"/>
                        </a:rPr>
                        <a:t>[8]</a:t>
                      </a:r>
                      <a:endParaRPr kumimoji="0" lang="en-AU" altLang="zh-TW" sz="1800" b="1" i="0" u="none" strike="noStrike" cap="none" normalizeH="0" baseline="0" dirty="0">
                        <a:ln>
                          <a:noFill/>
                        </a:ln>
                        <a:solidFill>
                          <a:srgbClr val="FF0000"/>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5600">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rgbClr val="FF0000"/>
                          </a:solidFill>
                          <a:effectLst/>
                          <a:latin typeface="Century Gothic" pitchFamily="34" charset="0"/>
                          <a:ea typeface="標楷體" pitchFamily="65" charset="-120"/>
                        </a:rPr>
                        <a:t>Mem[0]</a:t>
                      </a:r>
                      <a:endParaRPr kumimoji="0" lang="en-AU" altLang="zh-TW" sz="1800" b="1" i="0" u="none" strike="noStrike" cap="none" normalizeH="0" baseline="0">
                        <a:ln>
                          <a:noFill/>
                        </a:ln>
                        <a:solidFill>
                          <a:srgbClr val="FF0000"/>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4013">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6</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2</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Mem[0]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folHlink"/>
                          </a:solidFill>
                          <a:effectLst/>
                          <a:latin typeface="Century Gothic" pitchFamily="34" charset="0"/>
                          <a:ea typeface="標楷體" pitchFamily="65" charset="-120"/>
                        </a:rPr>
                        <a:t>Mem[6]</a:t>
                      </a:r>
                      <a:endParaRPr kumimoji="0" lang="en-AU" altLang="zh-TW" sz="1800" b="1" i="0" u="none" strike="noStrike" cap="none" normalizeH="0" baseline="0">
                        <a:ln>
                          <a:noFill/>
                        </a:ln>
                        <a:solidFill>
                          <a:schemeClr val="folHlink"/>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5600">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8</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accent1"/>
                          </a:solidFill>
                          <a:effectLst/>
                          <a:latin typeface="Century Gothic" pitchFamily="34" charset="0"/>
                          <a:ea typeface="標楷體" pitchFamily="65" charset="-120"/>
                        </a:rPr>
                        <a:t>Mem[8]</a:t>
                      </a:r>
                      <a:endParaRPr kumimoji="0" lang="en-AU" altLang="zh-TW" sz="1800" b="1" i="0" u="none" strike="noStrike" cap="none" normalizeH="0" baseline="0">
                        <a:ln>
                          <a:noFill/>
                        </a:ln>
                        <a:solidFill>
                          <a:schemeClr val="accent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accent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Mem[6]</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dirty="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pSp>
        <p:nvGrpSpPr>
          <p:cNvPr id="59456" name="Group 69"/>
          <p:cNvGrpSpPr>
            <a:grpSpLocks/>
          </p:cNvGrpSpPr>
          <p:nvPr/>
        </p:nvGrpSpPr>
        <p:grpSpPr bwMode="auto">
          <a:xfrm>
            <a:off x="193675" y="4129088"/>
            <a:ext cx="758825" cy="1485900"/>
            <a:chOff x="122" y="2601"/>
            <a:chExt cx="478" cy="936"/>
          </a:xfrm>
        </p:grpSpPr>
        <p:sp>
          <p:nvSpPr>
            <p:cNvPr id="59458" name="Line 67"/>
            <p:cNvSpPr>
              <a:spLocks noChangeShapeType="1"/>
            </p:cNvSpPr>
            <p:nvPr/>
          </p:nvSpPr>
          <p:spPr bwMode="auto">
            <a:xfrm>
              <a:off x="594" y="2601"/>
              <a:ext cx="0" cy="936"/>
            </a:xfrm>
            <a:prstGeom prst="line">
              <a:avLst/>
            </a:prstGeom>
            <a:noFill/>
            <a:ln w="57150">
              <a:solidFill>
                <a:schemeClr val="tx1"/>
              </a:solidFill>
              <a:round/>
              <a:headEnd/>
              <a:tailEnd type="triangle" w="med" len="med"/>
            </a:ln>
          </p:spPr>
          <p:txBody>
            <a:bodyPr/>
            <a:lstStyle/>
            <a:p>
              <a:endParaRPr lang="zh-TW" altLang="en-US"/>
            </a:p>
          </p:txBody>
        </p:sp>
        <p:sp>
          <p:nvSpPr>
            <p:cNvPr id="59459" name="Text Box 68"/>
            <p:cNvSpPr txBox="1">
              <a:spLocks noChangeArrowheads="1"/>
            </p:cNvSpPr>
            <p:nvPr/>
          </p:nvSpPr>
          <p:spPr bwMode="auto">
            <a:xfrm>
              <a:off x="122" y="2846"/>
              <a:ext cx="478" cy="288"/>
            </a:xfrm>
            <a:prstGeom prst="rect">
              <a:avLst/>
            </a:prstGeom>
            <a:noFill/>
            <a:ln w="12700">
              <a:noFill/>
              <a:miter lim="800000"/>
              <a:headEnd/>
              <a:tailEnd/>
            </a:ln>
          </p:spPr>
          <p:txBody>
            <a:bodyPr wrap="none">
              <a:spAutoFit/>
            </a:bodyPr>
            <a:lstStyle/>
            <a:p>
              <a:r>
                <a:rPr lang="en-US" altLang="zh-TW" b="1"/>
                <a:t>time</a:t>
              </a:r>
            </a:p>
          </p:txBody>
        </p:sp>
      </p:grpSp>
      <p:sp>
        <p:nvSpPr>
          <p:cNvPr id="59457" name="投影片編號版面配置區 1"/>
          <p:cNvSpPr>
            <a:spLocks noGrp="1"/>
          </p:cNvSpPr>
          <p:nvPr>
            <p:ph type="sldNum" sz="quarter" idx="12"/>
          </p:nvPr>
        </p:nvSpPr>
        <p:spPr>
          <a:noFill/>
          <a:ln>
            <a:miter lim="800000"/>
            <a:headEnd/>
            <a:tailEnd/>
          </a:ln>
        </p:spPr>
        <p:txBody>
          <a:bodyPr/>
          <a:lstStyle/>
          <a:p>
            <a:pPr defTabSz="762000"/>
            <a:fld id="{AE3BC8DA-6C6B-4710-94BD-7D31691A567B}" type="slidenum">
              <a:rPr lang="zh-TW" altLang="en-US"/>
              <a:pPr defTabSz="762000"/>
              <a:t>58</a:t>
            </a:fld>
            <a:endParaRPr lang="en-US" altLang="zh-TW"/>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1602431" y="4471087"/>
            <a:ext cx="5807075" cy="1879600"/>
            <a:chOff x="950" y="2312"/>
            <a:chExt cx="3377" cy="1184"/>
          </a:xfrm>
        </p:grpSpPr>
        <p:sp>
          <p:nvSpPr>
            <p:cNvPr id="15366" name="Rectangle 3"/>
            <p:cNvSpPr>
              <a:spLocks noChangeArrowheads="1"/>
            </p:cNvSpPr>
            <p:nvPr/>
          </p:nvSpPr>
          <p:spPr bwMode="auto">
            <a:xfrm>
              <a:off x="2120" y="2456"/>
              <a:ext cx="800" cy="896"/>
            </a:xfrm>
            <a:prstGeom prst="rect">
              <a:avLst/>
            </a:prstGeom>
            <a:noFill/>
            <a:ln w="25400">
              <a:solidFill>
                <a:schemeClr val="tx1"/>
              </a:solidFill>
              <a:miter lim="800000"/>
              <a:headEnd/>
              <a:tailEnd/>
            </a:ln>
          </p:spPr>
          <p:txBody>
            <a:bodyPr wrap="none" anchor="ctr"/>
            <a:lstStyle/>
            <a:p>
              <a:endParaRPr lang="zh-TW" altLang="en-US"/>
            </a:p>
          </p:txBody>
        </p:sp>
        <p:sp>
          <p:nvSpPr>
            <p:cNvPr id="15367" name="Rectangle 4"/>
            <p:cNvSpPr>
              <a:spLocks noChangeArrowheads="1"/>
            </p:cNvSpPr>
            <p:nvPr/>
          </p:nvSpPr>
          <p:spPr bwMode="auto">
            <a:xfrm>
              <a:off x="3512" y="2312"/>
              <a:ext cx="752" cy="1184"/>
            </a:xfrm>
            <a:prstGeom prst="rect">
              <a:avLst/>
            </a:prstGeom>
            <a:noFill/>
            <a:ln w="25400">
              <a:solidFill>
                <a:schemeClr val="tx1"/>
              </a:solidFill>
              <a:miter lim="800000"/>
              <a:headEnd/>
              <a:tailEnd/>
            </a:ln>
          </p:spPr>
          <p:txBody>
            <a:bodyPr wrap="none" anchor="ctr"/>
            <a:lstStyle/>
            <a:p>
              <a:endParaRPr lang="zh-TW" altLang="en-US"/>
            </a:p>
          </p:txBody>
        </p:sp>
        <p:sp>
          <p:nvSpPr>
            <p:cNvPr id="15368" name="Rectangle 5"/>
            <p:cNvSpPr>
              <a:spLocks noChangeArrowheads="1"/>
            </p:cNvSpPr>
            <p:nvPr/>
          </p:nvSpPr>
          <p:spPr bwMode="auto">
            <a:xfrm>
              <a:off x="3489" y="2328"/>
              <a:ext cx="838" cy="366"/>
            </a:xfrm>
            <a:prstGeom prst="rect">
              <a:avLst/>
            </a:prstGeom>
            <a:noFill/>
            <a:ln w="9525">
              <a:noFill/>
              <a:miter lim="800000"/>
              <a:headEnd/>
              <a:tailEnd/>
            </a:ln>
          </p:spPr>
          <p:txBody>
            <a:bodyPr wrap="none" lIns="92075" tIns="46038" rIns="92075" bIns="46038">
              <a:spAutoFit/>
            </a:bodyPr>
            <a:lstStyle/>
            <a:p>
              <a:pPr algn="ctr"/>
              <a:r>
                <a:rPr kumimoji="1" lang="en-US" altLang="zh-TW" sz="1600" b="1">
                  <a:latin typeface="Century Gothic" pitchFamily="34" charset="0"/>
                </a:rPr>
                <a:t>Lower Level</a:t>
              </a:r>
            </a:p>
            <a:p>
              <a:pPr algn="ctr"/>
              <a:r>
                <a:rPr kumimoji="1" lang="en-US" altLang="zh-TW" sz="1600" b="1">
                  <a:latin typeface="Century Gothic" pitchFamily="34" charset="0"/>
                </a:rPr>
                <a:t>Memory</a:t>
              </a:r>
            </a:p>
          </p:txBody>
        </p:sp>
        <p:sp>
          <p:nvSpPr>
            <p:cNvPr id="15369" name="Rectangle 6"/>
            <p:cNvSpPr>
              <a:spLocks noChangeArrowheads="1"/>
            </p:cNvSpPr>
            <p:nvPr/>
          </p:nvSpPr>
          <p:spPr bwMode="auto">
            <a:xfrm>
              <a:off x="2088" y="2472"/>
              <a:ext cx="850" cy="366"/>
            </a:xfrm>
            <a:prstGeom prst="rect">
              <a:avLst/>
            </a:prstGeom>
            <a:noFill/>
            <a:ln w="9525">
              <a:noFill/>
              <a:miter lim="800000"/>
              <a:headEnd/>
              <a:tailEnd/>
            </a:ln>
          </p:spPr>
          <p:txBody>
            <a:bodyPr wrap="none" lIns="92075" tIns="46038" rIns="92075" bIns="46038">
              <a:spAutoFit/>
            </a:bodyPr>
            <a:lstStyle/>
            <a:p>
              <a:pPr algn="ctr"/>
              <a:r>
                <a:rPr kumimoji="1" lang="en-US" altLang="zh-TW" sz="1600" b="1">
                  <a:latin typeface="Century Gothic" pitchFamily="34" charset="0"/>
                </a:rPr>
                <a:t>Upper Level</a:t>
              </a:r>
            </a:p>
            <a:p>
              <a:pPr algn="ctr"/>
              <a:r>
                <a:rPr kumimoji="1" lang="en-US" altLang="zh-TW" sz="1600" b="1">
                  <a:latin typeface="Century Gothic" pitchFamily="34" charset="0"/>
                </a:rPr>
                <a:t>Memory</a:t>
              </a:r>
            </a:p>
          </p:txBody>
        </p:sp>
        <p:sp>
          <p:nvSpPr>
            <p:cNvPr id="15370" name="Line 7"/>
            <p:cNvSpPr>
              <a:spLocks noChangeShapeType="1"/>
            </p:cNvSpPr>
            <p:nvPr/>
          </p:nvSpPr>
          <p:spPr bwMode="auto">
            <a:xfrm flipH="1">
              <a:off x="960" y="2688"/>
              <a:ext cx="1152"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5371" name="Rectangle 8"/>
            <p:cNvSpPr>
              <a:spLocks noChangeArrowheads="1"/>
            </p:cNvSpPr>
            <p:nvPr/>
          </p:nvSpPr>
          <p:spPr bwMode="auto">
            <a:xfrm>
              <a:off x="1190" y="2503"/>
              <a:ext cx="882" cy="212"/>
            </a:xfrm>
            <a:prstGeom prst="rect">
              <a:avLst/>
            </a:prstGeom>
            <a:noFill/>
            <a:ln w="9525">
              <a:noFill/>
              <a:miter lim="800000"/>
              <a:headEnd/>
              <a:tailEnd/>
            </a:ln>
          </p:spPr>
          <p:txBody>
            <a:bodyPr wrap="none" lIns="92075" tIns="46038" rIns="92075" bIns="46038">
              <a:spAutoFit/>
            </a:bodyPr>
            <a:lstStyle/>
            <a:p>
              <a:r>
                <a:rPr kumimoji="1" lang="en-US" altLang="zh-TW" sz="1600" b="1">
                  <a:latin typeface="Century Gothic" pitchFamily="34" charset="0"/>
                </a:rPr>
                <a:t>To Processor</a:t>
              </a:r>
            </a:p>
          </p:txBody>
        </p:sp>
        <p:sp>
          <p:nvSpPr>
            <p:cNvPr id="15372" name="Line 9"/>
            <p:cNvSpPr>
              <a:spLocks noChangeShapeType="1"/>
            </p:cNvSpPr>
            <p:nvPr/>
          </p:nvSpPr>
          <p:spPr bwMode="auto">
            <a:xfrm>
              <a:off x="960" y="3168"/>
              <a:ext cx="1152"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15373" name="Rectangle 10"/>
            <p:cNvSpPr>
              <a:spLocks noChangeArrowheads="1"/>
            </p:cNvSpPr>
            <p:nvPr/>
          </p:nvSpPr>
          <p:spPr bwMode="auto">
            <a:xfrm>
              <a:off x="950" y="2983"/>
              <a:ext cx="1050" cy="212"/>
            </a:xfrm>
            <a:prstGeom prst="rect">
              <a:avLst/>
            </a:prstGeom>
            <a:noFill/>
            <a:ln w="9525">
              <a:noFill/>
              <a:miter lim="800000"/>
              <a:headEnd/>
              <a:tailEnd/>
            </a:ln>
          </p:spPr>
          <p:txBody>
            <a:bodyPr wrap="none" lIns="92075" tIns="46038" rIns="92075" bIns="46038">
              <a:spAutoFit/>
            </a:bodyPr>
            <a:lstStyle/>
            <a:p>
              <a:r>
                <a:rPr kumimoji="1" lang="en-US" altLang="zh-TW" sz="1600" b="1">
                  <a:latin typeface="Century Gothic" pitchFamily="34" charset="0"/>
                </a:rPr>
                <a:t>From Processor</a:t>
              </a:r>
            </a:p>
          </p:txBody>
        </p:sp>
        <p:sp>
          <p:nvSpPr>
            <p:cNvPr id="15374" name="Line 11"/>
            <p:cNvSpPr>
              <a:spLocks noChangeShapeType="1"/>
            </p:cNvSpPr>
            <p:nvPr/>
          </p:nvSpPr>
          <p:spPr bwMode="auto">
            <a:xfrm>
              <a:off x="2928" y="2880"/>
              <a:ext cx="576" cy="0"/>
            </a:xfrm>
            <a:prstGeom prst="line">
              <a:avLst/>
            </a:prstGeom>
            <a:noFill/>
            <a:ln w="25400">
              <a:solidFill>
                <a:schemeClr val="tx1"/>
              </a:solidFill>
              <a:round/>
              <a:headEnd type="stealth" w="med" len="lg"/>
              <a:tailEnd type="stealth" w="med" len="lg"/>
            </a:ln>
          </p:spPr>
          <p:txBody>
            <a:bodyPr wrap="none" anchor="ctr"/>
            <a:lstStyle/>
            <a:p>
              <a:endParaRPr lang="zh-TW" altLang="en-US"/>
            </a:p>
          </p:txBody>
        </p:sp>
        <p:sp>
          <p:nvSpPr>
            <p:cNvPr id="15375" name="Rectangle 12"/>
            <p:cNvSpPr>
              <a:spLocks noChangeArrowheads="1"/>
            </p:cNvSpPr>
            <p:nvPr/>
          </p:nvSpPr>
          <p:spPr bwMode="auto">
            <a:xfrm>
              <a:off x="2212" y="3028"/>
              <a:ext cx="568" cy="232"/>
            </a:xfrm>
            <a:prstGeom prst="rect">
              <a:avLst/>
            </a:prstGeom>
            <a:solidFill>
              <a:schemeClr val="accent1"/>
            </a:solidFill>
            <a:ln w="12700">
              <a:solidFill>
                <a:schemeClr val="tx1"/>
              </a:solidFill>
              <a:miter lim="800000"/>
              <a:headEnd/>
              <a:tailEnd/>
            </a:ln>
          </p:spPr>
          <p:txBody>
            <a:bodyPr wrap="none" anchor="ctr"/>
            <a:lstStyle/>
            <a:p>
              <a:endParaRPr lang="zh-TW" altLang="en-US"/>
            </a:p>
          </p:txBody>
        </p:sp>
        <p:sp>
          <p:nvSpPr>
            <p:cNvPr id="15376" name="Rectangle 13"/>
            <p:cNvSpPr>
              <a:spLocks noChangeArrowheads="1"/>
            </p:cNvSpPr>
            <p:nvPr/>
          </p:nvSpPr>
          <p:spPr bwMode="auto">
            <a:xfrm>
              <a:off x="2294" y="2853"/>
              <a:ext cx="582" cy="212"/>
            </a:xfrm>
            <a:prstGeom prst="rect">
              <a:avLst/>
            </a:prstGeom>
            <a:noFill/>
            <a:ln w="9525">
              <a:noFill/>
              <a:miter lim="800000"/>
              <a:headEnd/>
              <a:tailEnd/>
            </a:ln>
          </p:spPr>
          <p:txBody>
            <a:bodyPr wrap="none" lIns="92075" tIns="46038" rIns="92075" bIns="46038">
              <a:spAutoFit/>
            </a:bodyPr>
            <a:lstStyle/>
            <a:p>
              <a:r>
                <a:rPr kumimoji="1" lang="en-US" altLang="zh-TW" sz="1600" b="1">
                  <a:latin typeface="Century Gothic" pitchFamily="34" charset="0"/>
                </a:rPr>
                <a:t>Block X</a:t>
              </a:r>
            </a:p>
          </p:txBody>
        </p:sp>
        <p:sp>
          <p:nvSpPr>
            <p:cNvPr id="15377" name="Rectangle 14"/>
            <p:cNvSpPr>
              <a:spLocks noChangeArrowheads="1"/>
            </p:cNvSpPr>
            <p:nvPr/>
          </p:nvSpPr>
          <p:spPr bwMode="auto">
            <a:xfrm>
              <a:off x="3604" y="3220"/>
              <a:ext cx="568" cy="232"/>
            </a:xfrm>
            <a:prstGeom prst="rect">
              <a:avLst/>
            </a:prstGeom>
            <a:solidFill>
              <a:schemeClr val="hlink"/>
            </a:solidFill>
            <a:ln w="12700">
              <a:solidFill>
                <a:schemeClr val="tx1"/>
              </a:solidFill>
              <a:miter lim="800000"/>
              <a:headEnd/>
              <a:tailEnd/>
            </a:ln>
          </p:spPr>
          <p:txBody>
            <a:bodyPr wrap="none" anchor="ctr"/>
            <a:lstStyle/>
            <a:p>
              <a:endParaRPr lang="zh-TW" altLang="en-US"/>
            </a:p>
          </p:txBody>
        </p:sp>
        <p:sp>
          <p:nvSpPr>
            <p:cNvPr id="15378" name="Rectangle 15"/>
            <p:cNvSpPr>
              <a:spLocks noChangeArrowheads="1"/>
            </p:cNvSpPr>
            <p:nvPr/>
          </p:nvSpPr>
          <p:spPr bwMode="auto">
            <a:xfrm>
              <a:off x="3686" y="3045"/>
              <a:ext cx="574" cy="212"/>
            </a:xfrm>
            <a:prstGeom prst="rect">
              <a:avLst/>
            </a:prstGeom>
            <a:noFill/>
            <a:ln w="9525">
              <a:noFill/>
              <a:miter lim="800000"/>
              <a:headEnd/>
              <a:tailEnd/>
            </a:ln>
          </p:spPr>
          <p:txBody>
            <a:bodyPr wrap="none" lIns="92075" tIns="46038" rIns="92075" bIns="46038">
              <a:spAutoFit/>
            </a:bodyPr>
            <a:lstStyle/>
            <a:p>
              <a:r>
                <a:rPr kumimoji="1" lang="en-US" altLang="zh-TW" sz="1600" b="1">
                  <a:latin typeface="Century Gothic" pitchFamily="34" charset="0"/>
                </a:rPr>
                <a:t>Block Y</a:t>
              </a:r>
            </a:p>
          </p:txBody>
        </p:sp>
        <p:sp>
          <p:nvSpPr>
            <p:cNvPr id="15379" name="Line 16"/>
            <p:cNvSpPr>
              <a:spLocks noChangeShapeType="1"/>
            </p:cNvSpPr>
            <p:nvPr/>
          </p:nvSpPr>
          <p:spPr bwMode="auto">
            <a:xfrm>
              <a:off x="2496" y="3024"/>
              <a:ext cx="0" cy="24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5380" name="Line 17"/>
            <p:cNvSpPr>
              <a:spLocks noChangeShapeType="1"/>
            </p:cNvSpPr>
            <p:nvPr/>
          </p:nvSpPr>
          <p:spPr bwMode="auto">
            <a:xfrm>
              <a:off x="2640" y="3024"/>
              <a:ext cx="0" cy="24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5381" name="Line 18"/>
            <p:cNvSpPr>
              <a:spLocks noChangeShapeType="1"/>
            </p:cNvSpPr>
            <p:nvPr/>
          </p:nvSpPr>
          <p:spPr bwMode="auto">
            <a:xfrm>
              <a:off x="2352" y="3024"/>
              <a:ext cx="0" cy="24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5382" name="Line 19"/>
            <p:cNvSpPr>
              <a:spLocks noChangeShapeType="1"/>
            </p:cNvSpPr>
            <p:nvPr/>
          </p:nvSpPr>
          <p:spPr bwMode="auto">
            <a:xfrm>
              <a:off x="3888" y="3216"/>
              <a:ext cx="0" cy="24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5383" name="Line 20"/>
            <p:cNvSpPr>
              <a:spLocks noChangeShapeType="1"/>
            </p:cNvSpPr>
            <p:nvPr/>
          </p:nvSpPr>
          <p:spPr bwMode="auto">
            <a:xfrm>
              <a:off x="4032" y="3216"/>
              <a:ext cx="0" cy="24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15384" name="Line 21"/>
            <p:cNvSpPr>
              <a:spLocks noChangeShapeType="1"/>
            </p:cNvSpPr>
            <p:nvPr/>
          </p:nvSpPr>
          <p:spPr bwMode="auto">
            <a:xfrm>
              <a:off x="3744" y="3216"/>
              <a:ext cx="0" cy="240"/>
            </a:xfrm>
            <a:prstGeom prst="line">
              <a:avLst/>
            </a:prstGeom>
            <a:noFill/>
            <a:ln w="25400">
              <a:solidFill>
                <a:schemeClr val="tx1"/>
              </a:solidFill>
              <a:round/>
              <a:headEnd type="none" w="sm" len="sm"/>
              <a:tailEnd type="none" w="sm" len="sm"/>
            </a:ln>
          </p:spPr>
          <p:txBody>
            <a:bodyPr wrap="none" anchor="ctr"/>
            <a:lstStyle/>
            <a:p>
              <a:endParaRPr lang="zh-TW" altLang="en-US"/>
            </a:p>
          </p:txBody>
        </p:sp>
      </p:grpSp>
      <p:sp>
        <p:nvSpPr>
          <p:cNvPr id="15363" name="Rectangle 22"/>
          <p:cNvSpPr>
            <a:spLocks noGrp="1" noChangeArrowheads="1"/>
          </p:cNvSpPr>
          <p:nvPr>
            <p:ph type="title"/>
          </p:nvPr>
        </p:nvSpPr>
        <p:spPr>
          <a:xfrm>
            <a:off x="742950" y="173038"/>
            <a:ext cx="8420100" cy="901700"/>
          </a:xfrm>
        </p:spPr>
        <p:txBody>
          <a:bodyPr/>
          <a:lstStyle/>
          <a:p>
            <a:r>
              <a:rPr lang="en-US" altLang="zh-TW"/>
              <a:t>Memory Hierarchy: Principle</a:t>
            </a:r>
          </a:p>
        </p:txBody>
      </p:sp>
      <p:sp>
        <p:nvSpPr>
          <p:cNvPr id="15364" name="Rectangle 23"/>
          <p:cNvSpPr>
            <a:spLocks noGrp="1" noChangeArrowheads="1"/>
          </p:cNvSpPr>
          <p:nvPr>
            <p:ph type="body" idx="1"/>
          </p:nvPr>
        </p:nvSpPr>
        <p:spPr/>
        <p:txBody>
          <a:bodyPr/>
          <a:lstStyle/>
          <a:p>
            <a:r>
              <a:rPr lang="en-US" altLang="zh-TW" dirty="0"/>
              <a:t>At any given time, data is copied between only two adjacent levels:</a:t>
            </a:r>
          </a:p>
          <a:p>
            <a:pPr lvl="1"/>
            <a:r>
              <a:rPr lang="en-US" altLang="zh-TW" dirty="0">
                <a:solidFill>
                  <a:schemeClr val="accent1"/>
                </a:solidFill>
              </a:rPr>
              <a:t>Upper level</a:t>
            </a:r>
            <a:r>
              <a:rPr lang="en-US" altLang="zh-TW" dirty="0"/>
              <a:t>: the one closer to the processor</a:t>
            </a:r>
          </a:p>
          <a:p>
            <a:pPr lvl="2"/>
            <a:r>
              <a:rPr lang="en-US" altLang="zh-TW" dirty="0"/>
              <a:t>Smaller, faster, uses more expensive technology</a:t>
            </a:r>
          </a:p>
          <a:p>
            <a:pPr lvl="1"/>
            <a:r>
              <a:rPr lang="en-US" altLang="zh-TW" dirty="0">
                <a:solidFill>
                  <a:schemeClr val="accent1"/>
                </a:solidFill>
              </a:rPr>
              <a:t>Lower level</a:t>
            </a:r>
            <a:r>
              <a:rPr lang="en-US" altLang="zh-TW" dirty="0"/>
              <a:t>: the one away from the processor</a:t>
            </a:r>
          </a:p>
          <a:p>
            <a:pPr lvl="2"/>
            <a:r>
              <a:rPr lang="en-US" altLang="zh-TW" dirty="0"/>
              <a:t>Bigger, slower, uses less expensive technology</a:t>
            </a:r>
          </a:p>
          <a:p>
            <a:r>
              <a:rPr lang="en-US" altLang="zh-TW" i="1" dirty="0"/>
              <a:t>Block</a:t>
            </a:r>
            <a:r>
              <a:rPr lang="en-US" altLang="zh-TW" dirty="0"/>
              <a:t>: basic unit of information transfer</a:t>
            </a:r>
          </a:p>
          <a:p>
            <a:pPr lvl="1"/>
            <a:r>
              <a:rPr lang="en-US" altLang="zh-TW" dirty="0"/>
              <a:t>Minimum unit of information that can either be present or not present in a level of the hierarchy</a:t>
            </a:r>
          </a:p>
        </p:txBody>
      </p:sp>
      <p:sp>
        <p:nvSpPr>
          <p:cNvPr id="15365" name="投影片編號版面配置區 1"/>
          <p:cNvSpPr>
            <a:spLocks noGrp="1"/>
          </p:cNvSpPr>
          <p:nvPr>
            <p:ph type="sldNum" sz="quarter" idx="12"/>
          </p:nvPr>
        </p:nvSpPr>
        <p:spPr>
          <a:noFill/>
          <a:ln>
            <a:miter lim="800000"/>
            <a:headEnd/>
            <a:tailEnd/>
          </a:ln>
        </p:spPr>
        <p:txBody>
          <a:bodyPr/>
          <a:lstStyle/>
          <a:p>
            <a:pPr defTabSz="762000"/>
            <a:fld id="{88B1814C-08F2-4AE2-8E80-C2FB677C3596}" type="slidenum">
              <a:rPr lang="zh-TW" altLang="en-US"/>
              <a:pPr defTabSz="762000"/>
              <a:t>5</a:t>
            </a:fld>
            <a:endParaRPr lang="en-US" altLang="zh-TW"/>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42950" y="173038"/>
            <a:ext cx="8420100" cy="901700"/>
          </a:xfrm>
        </p:spPr>
        <p:txBody>
          <a:bodyPr/>
          <a:lstStyle/>
          <a:p>
            <a:r>
              <a:rPr lang="en-US" altLang="zh-TW"/>
              <a:t>Associativity Example</a:t>
            </a:r>
            <a:endParaRPr lang="en-AU" altLang="zh-TW">
              <a:ea typeface="新細明體" pitchFamily="18" charset="-120"/>
            </a:endParaRPr>
          </a:p>
        </p:txBody>
      </p:sp>
      <p:sp>
        <p:nvSpPr>
          <p:cNvPr id="60419" name="Rectangle 3"/>
          <p:cNvSpPr>
            <a:spLocks noGrp="1" noChangeArrowheads="1"/>
          </p:cNvSpPr>
          <p:nvPr>
            <p:ph type="body" idx="1"/>
          </p:nvPr>
        </p:nvSpPr>
        <p:spPr>
          <a:xfrm>
            <a:off x="742950" y="1231900"/>
            <a:ext cx="8420100" cy="714375"/>
          </a:xfrm>
        </p:spPr>
        <p:txBody>
          <a:bodyPr/>
          <a:lstStyle/>
          <a:p>
            <a:r>
              <a:rPr lang="en-US" altLang="zh-TW"/>
              <a:t>2-way set associative</a:t>
            </a:r>
          </a:p>
        </p:txBody>
      </p:sp>
      <p:graphicFrame>
        <p:nvGraphicFramePr>
          <p:cNvPr id="719990" name="Group 118"/>
          <p:cNvGraphicFramePr>
            <a:graphicFrameLocks noGrp="1"/>
          </p:cNvGraphicFramePr>
          <p:nvPr/>
        </p:nvGraphicFramePr>
        <p:xfrm>
          <a:off x="1112838" y="1687599"/>
          <a:ext cx="8128000" cy="2087563"/>
        </p:xfrm>
        <a:graphic>
          <a:graphicData uri="http://schemas.openxmlformats.org/drawingml/2006/table">
            <a:tbl>
              <a:tblPr/>
              <a:tblGrid>
                <a:gridCol w="1158875">
                  <a:extLst>
                    <a:ext uri="{9D8B030D-6E8A-4147-A177-3AD203B41FA5}">
                      <a16:colId xmlns:a16="http://schemas.microsoft.com/office/drawing/2014/main" val="20000"/>
                    </a:ext>
                  </a:extLst>
                </a:gridCol>
                <a:gridCol w="1165225">
                  <a:extLst>
                    <a:ext uri="{9D8B030D-6E8A-4147-A177-3AD203B41FA5}">
                      <a16:colId xmlns:a16="http://schemas.microsoft.com/office/drawing/2014/main" val="20001"/>
                    </a:ext>
                  </a:extLst>
                </a:gridCol>
                <a:gridCol w="1158875">
                  <a:extLst>
                    <a:ext uri="{9D8B030D-6E8A-4147-A177-3AD203B41FA5}">
                      <a16:colId xmlns:a16="http://schemas.microsoft.com/office/drawing/2014/main" val="20002"/>
                    </a:ext>
                  </a:extLst>
                </a:gridCol>
                <a:gridCol w="1162050">
                  <a:extLst>
                    <a:ext uri="{9D8B030D-6E8A-4147-A177-3AD203B41FA5}">
                      <a16:colId xmlns:a16="http://schemas.microsoft.com/office/drawing/2014/main" val="20003"/>
                    </a:ext>
                  </a:extLst>
                </a:gridCol>
                <a:gridCol w="1160462">
                  <a:extLst>
                    <a:ext uri="{9D8B030D-6E8A-4147-A177-3AD203B41FA5}">
                      <a16:colId xmlns:a16="http://schemas.microsoft.com/office/drawing/2014/main" val="20004"/>
                    </a:ext>
                  </a:extLst>
                </a:gridCol>
                <a:gridCol w="1163638">
                  <a:extLst>
                    <a:ext uri="{9D8B030D-6E8A-4147-A177-3AD203B41FA5}">
                      <a16:colId xmlns:a16="http://schemas.microsoft.com/office/drawing/2014/main" val="20005"/>
                    </a:ext>
                  </a:extLst>
                </a:gridCol>
                <a:gridCol w="1158875">
                  <a:extLst>
                    <a:ext uri="{9D8B030D-6E8A-4147-A177-3AD203B41FA5}">
                      <a16:colId xmlns:a16="http://schemas.microsoft.com/office/drawing/2014/main" val="20006"/>
                    </a:ext>
                  </a:extLst>
                </a:gridCol>
              </a:tblGrid>
              <a:tr h="298450">
                <a:tc rowSpan="2">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dirty="0">
                          <a:ln>
                            <a:noFill/>
                          </a:ln>
                          <a:solidFill>
                            <a:schemeClr val="tx1"/>
                          </a:solidFill>
                          <a:effectLst/>
                          <a:latin typeface="Century Gothic" pitchFamily="34" charset="0"/>
                          <a:ea typeface="標楷體" pitchFamily="65" charset="-120"/>
                        </a:rPr>
                        <a:t>Block address</a:t>
                      </a:r>
                      <a:endParaRPr kumimoji="0" lang="en-AU" altLang="zh-TW" sz="1800" b="1" i="0" u="none" strike="noStrike" cap="none" normalizeH="0" baseline="0" dirty="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Cache index</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Hit/miss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Cache content after access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9845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Set 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Set 1</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1"/>
                  </a:ext>
                </a:extLst>
              </a:tr>
              <a:tr h="298450">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folHlink"/>
                          </a:solidFill>
                          <a:effectLst/>
                          <a:latin typeface="Century Gothic" pitchFamily="34" charset="0"/>
                          <a:ea typeface="標楷體" pitchFamily="65" charset="-120"/>
                        </a:rPr>
                        <a:t>Mem[0]</a:t>
                      </a:r>
                      <a:endParaRPr kumimoji="0" lang="en-AU" altLang="zh-TW" sz="1800" b="1" i="0" u="none" strike="noStrike" cap="none" normalizeH="0" baseline="0">
                        <a:ln>
                          <a:noFill/>
                        </a:ln>
                        <a:solidFill>
                          <a:schemeClr val="folHlink"/>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6863">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8</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Mem[0]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folHlink"/>
                          </a:solidFill>
                          <a:effectLst/>
                          <a:latin typeface="Century Gothic" pitchFamily="34" charset="0"/>
                          <a:ea typeface="標楷體" pitchFamily="65" charset="-120"/>
                        </a:rPr>
                        <a:t>Mem[8]</a:t>
                      </a:r>
                      <a:endParaRPr kumimoji="0" lang="en-AU" altLang="zh-TW" sz="1800" b="1" i="0" u="none" strike="noStrike" cap="none" normalizeH="0" baseline="0">
                        <a:ln>
                          <a:noFill/>
                        </a:ln>
                        <a:solidFill>
                          <a:schemeClr val="folHlink"/>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8450">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dirty="0">
                          <a:ln>
                            <a:noFill/>
                          </a:ln>
                          <a:solidFill>
                            <a:schemeClr val="tx1"/>
                          </a:solidFill>
                          <a:effectLst/>
                          <a:latin typeface="Century Gothic" pitchFamily="34" charset="0"/>
                          <a:ea typeface="標楷體" pitchFamily="65" charset="-120"/>
                        </a:rPr>
                        <a:t>hit</a:t>
                      </a:r>
                      <a:endParaRPr kumimoji="0" lang="en-AU" altLang="zh-TW" sz="1800" b="1" i="0" u="none" strike="noStrike" cap="none" normalizeH="0" baseline="0" dirty="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rgbClr val="008000"/>
                          </a:solidFill>
                          <a:effectLst/>
                          <a:latin typeface="Century Gothic" pitchFamily="34" charset="0"/>
                          <a:ea typeface="標楷體" pitchFamily="65" charset="-120"/>
                        </a:rPr>
                        <a:t>Mem[0]</a:t>
                      </a:r>
                      <a:endParaRPr kumimoji="0" lang="en-AU" altLang="zh-TW" sz="1800" b="1" i="0" u="none" strike="noStrike" cap="none" normalizeH="0" baseline="0">
                        <a:ln>
                          <a:noFill/>
                        </a:ln>
                        <a:solidFill>
                          <a:srgbClr val="008000"/>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Mem[8]</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8450">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6</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Mem[0]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accent1"/>
                          </a:solidFill>
                          <a:effectLst/>
                          <a:latin typeface="Century Gothic" pitchFamily="34" charset="0"/>
                          <a:ea typeface="標楷體" pitchFamily="65" charset="-120"/>
                        </a:rPr>
                        <a:t>Mem[6]</a:t>
                      </a:r>
                      <a:endParaRPr kumimoji="0" lang="en-AU" altLang="zh-TW" sz="1800" b="1" i="0" u="none" strike="noStrike" cap="none" normalizeH="0" baseline="0">
                        <a:ln>
                          <a:noFill/>
                        </a:ln>
                        <a:solidFill>
                          <a:schemeClr val="accent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8450">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8</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rgbClr val="FF0000"/>
                          </a:solidFill>
                          <a:effectLst/>
                          <a:latin typeface="Century Gothic" pitchFamily="34" charset="0"/>
                          <a:ea typeface="標楷體" pitchFamily="65" charset="-120"/>
                        </a:rPr>
                        <a:t>Mem[8]</a:t>
                      </a:r>
                      <a:endParaRPr kumimoji="0" lang="en-AU" altLang="zh-TW" sz="1800" b="1" i="0" u="none" strike="noStrike" cap="none" normalizeH="0" baseline="0">
                        <a:ln>
                          <a:noFill/>
                        </a:ln>
                        <a:solidFill>
                          <a:srgbClr val="FF0000"/>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Mem[6]</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dirty="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0478" name="Rectangle 62"/>
          <p:cNvSpPr>
            <a:spLocks noChangeArrowheads="1"/>
          </p:cNvSpPr>
          <p:nvPr/>
        </p:nvSpPr>
        <p:spPr bwMode="auto">
          <a:xfrm>
            <a:off x="749601" y="3827849"/>
            <a:ext cx="8420100" cy="574675"/>
          </a:xfrm>
          <a:prstGeom prst="rect">
            <a:avLst/>
          </a:prstGeom>
          <a:noFill/>
          <a:ln w="9525">
            <a:noFill/>
            <a:miter lim="800000"/>
            <a:headEnd/>
            <a:tailEnd/>
          </a:ln>
        </p:spPr>
        <p:txBody>
          <a:bodyPr/>
          <a:lstStyle/>
          <a:p>
            <a:pPr marL="342900" indent="-342900">
              <a:lnSpc>
                <a:spcPct val="90000"/>
              </a:lnSpc>
              <a:spcBef>
                <a:spcPct val="15000"/>
              </a:spcBef>
              <a:buClr>
                <a:schemeClr val="folHlink"/>
              </a:buClr>
              <a:buSzPct val="75000"/>
              <a:buFont typeface="Wingdings" pitchFamily="2" charset="2"/>
              <a:buChar char="t"/>
            </a:pPr>
            <a:r>
              <a:rPr lang="en-US" altLang="zh-TW" b="1" dirty="0">
                <a:latin typeface="Century Gothic" pitchFamily="34" charset="0"/>
                <a:ea typeface="標楷體" pitchFamily="65" charset="-120"/>
              </a:rPr>
              <a:t>Fully associative</a:t>
            </a:r>
          </a:p>
        </p:txBody>
      </p:sp>
      <p:graphicFrame>
        <p:nvGraphicFramePr>
          <p:cNvPr id="719991" name="Group 119"/>
          <p:cNvGraphicFramePr>
            <a:graphicFrameLocks noGrp="1"/>
          </p:cNvGraphicFramePr>
          <p:nvPr/>
        </p:nvGraphicFramePr>
        <p:xfrm>
          <a:off x="1017888" y="4222536"/>
          <a:ext cx="8201025" cy="2206626"/>
        </p:xfrm>
        <a:graphic>
          <a:graphicData uri="http://schemas.openxmlformats.org/drawingml/2006/table">
            <a:tbl>
              <a:tblPr/>
              <a:tblGrid>
                <a:gridCol w="1169988">
                  <a:extLst>
                    <a:ext uri="{9D8B030D-6E8A-4147-A177-3AD203B41FA5}">
                      <a16:colId xmlns:a16="http://schemas.microsoft.com/office/drawing/2014/main" val="20000"/>
                    </a:ext>
                  </a:extLst>
                </a:gridCol>
                <a:gridCol w="1174750">
                  <a:extLst>
                    <a:ext uri="{9D8B030D-6E8A-4147-A177-3AD203B41FA5}">
                      <a16:colId xmlns:a16="http://schemas.microsoft.com/office/drawing/2014/main" val="20001"/>
                    </a:ext>
                  </a:extLst>
                </a:gridCol>
                <a:gridCol w="1169987">
                  <a:extLst>
                    <a:ext uri="{9D8B030D-6E8A-4147-A177-3AD203B41FA5}">
                      <a16:colId xmlns:a16="http://schemas.microsoft.com/office/drawing/2014/main" val="20002"/>
                    </a:ext>
                  </a:extLst>
                </a:gridCol>
                <a:gridCol w="1171575">
                  <a:extLst>
                    <a:ext uri="{9D8B030D-6E8A-4147-A177-3AD203B41FA5}">
                      <a16:colId xmlns:a16="http://schemas.microsoft.com/office/drawing/2014/main" val="20003"/>
                    </a:ext>
                  </a:extLst>
                </a:gridCol>
                <a:gridCol w="1171575">
                  <a:extLst>
                    <a:ext uri="{9D8B030D-6E8A-4147-A177-3AD203B41FA5}">
                      <a16:colId xmlns:a16="http://schemas.microsoft.com/office/drawing/2014/main" val="20004"/>
                    </a:ext>
                  </a:extLst>
                </a:gridCol>
                <a:gridCol w="1173163">
                  <a:extLst>
                    <a:ext uri="{9D8B030D-6E8A-4147-A177-3AD203B41FA5}">
                      <a16:colId xmlns:a16="http://schemas.microsoft.com/office/drawing/2014/main" val="20005"/>
                    </a:ext>
                  </a:extLst>
                </a:gridCol>
                <a:gridCol w="1169987">
                  <a:extLst>
                    <a:ext uri="{9D8B030D-6E8A-4147-A177-3AD203B41FA5}">
                      <a16:colId xmlns:a16="http://schemas.microsoft.com/office/drawing/2014/main" val="20006"/>
                    </a:ext>
                  </a:extLst>
                </a:gridCol>
              </a:tblGrid>
              <a:tr h="630237">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dirty="0">
                          <a:ln>
                            <a:noFill/>
                          </a:ln>
                          <a:solidFill>
                            <a:schemeClr val="tx1"/>
                          </a:solidFill>
                          <a:effectLst/>
                          <a:latin typeface="Century Gothic" pitchFamily="34" charset="0"/>
                          <a:ea typeface="標楷體" pitchFamily="65" charset="-120"/>
                        </a:rPr>
                        <a:t>Block address</a:t>
                      </a:r>
                      <a:endParaRPr kumimoji="0" lang="en-AU" altLang="zh-TW" sz="1800" b="1" i="0" u="none" strike="noStrike" cap="none" normalizeH="0" baseline="0" dirty="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Hit/miss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Cache content after access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15913">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folHlink"/>
                          </a:solidFill>
                          <a:effectLst/>
                          <a:latin typeface="Century Gothic" pitchFamily="34" charset="0"/>
                          <a:ea typeface="標楷體" pitchFamily="65" charset="-120"/>
                        </a:rPr>
                        <a:t>Mem[0]</a:t>
                      </a:r>
                      <a:endParaRPr kumimoji="0" lang="en-AU" altLang="zh-TW" sz="1800" b="1" i="0" u="none" strike="noStrike" cap="none" normalizeH="0" baseline="0">
                        <a:ln>
                          <a:noFill/>
                        </a:ln>
                        <a:solidFill>
                          <a:schemeClr val="folHlink"/>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4325">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8</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dirty="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dirty="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Mem[0]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folHlink"/>
                          </a:solidFill>
                          <a:effectLst/>
                          <a:latin typeface="Century Gothic" pitchFamily="34" charset="0"/>
                          <a:ea typeface="標楷體" pitchFamily="65" charset="-120"/>
                        </a:rPr>
                        <a:t>Mem[8]</a:t>
                      </a:r>
                      <a:endParaRPr kumimoji="0" lang="en-AU" altLang="zh-TW" sz="1800" b="1" i="0" u="none" strike="noStrike" cap="none" normalizeH="0" baseline="0">
                        <a:ln>
                          <a:noFill/>
                        </a:ln>
                        <a:solidFill>
                          <a:schemeClr val="folHlink"/>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5913">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hit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rgbClr val="008000"/>
                          </a:solidFill>
                          <a:effectLst/>
                          <a:latin typeface="Century Gothic" pitchFamily="34" charset="0"/>
                          <a:ea typeface="標楷體" pitchFamily="65" charset="-120"/>
                        </a:rPr>
                        <a:t>Mem[0]</a:t>
                      </a:r>
                      <a:endParaRPr kumimoji="0" lang="en-AU" altLang="zh-TW" sz="1800" b="1" i="0" u="none" strike="noStrike" cap="none" normalizeH="0" baseline="0">
                        <a:ln>
                          <a:noFill/>
                        </a:ln>
                        <a:solidFill>
                          <a:srgbClr val="008000"/>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0" i="0" u="none" strike="noStrike" cap="none" normalizeH="0" baseline="0">
                          <a:ln>
                            <a:noFill/>
                          </a:ln>
                          <a:solidFill>
                            <a:schemeClr val="tx1"/>
                          </a:solidFill>
                          <a:effectLst/>
                          <a:latin typeface="Century Gothic" pitchFamily="34" charset="0"/>
                          <a:ea typeface="標楷體" pitchFamily="65" charset="-120"/>
                        </a:rPr>
                        <a:t>Mem[8]</a:t>
                      </a:r>
                      <a:endParaRPr kumimoji="0" lang="en-AU" altLang="zh-TW" sz="1800" b="0"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4325">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6</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miss</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Mem[0]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Mem[8]</a:t>
                      </a:r>
                      <a:endParaRPr kumimoji="0" lang="en-AU" altLang="zh-TW" sz="1800" b="0" i="0" u="none" strike="noStrike" cap="none" normalizeH="0" baseline="0">
                        <a:ln>
                          <a:noFill/>
                        </a:ln>
                        <a:solidFill>
                          <a:schemeClr val="hlink"/>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folHlink"/>
                          </a:solidFill>
                          <a:effectLst/>
                          <a:latin typeface="Century Gothic" pitchFamily="34" charset="0"/>
                          <a:ea typeface="標楷體" pitchFamily="65" charset="-120"/>
                        </a:rPr>
                        <a:t>Mem[6]</a:t>
                      </a:r>
                      <a:endParaRPr kumimoji="0" lang="en-AU" altLang="zh-TW" sz="1800" b="1" i="0" u="none" strike="noStrike" cap="none" normalizeH="0" baseline="0">
                        <a:ln>
                          <a:noFill/>
                        </a:ln>
                        <a:solidFill>
                          <a:schemeClr val="folHlink"/>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5913">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8</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hit</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Mem[0]</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rgbClr val="008000"/>
                          </a:solidFill>
                          <a:effectLst/>
                          <a:latin typeface="Century Gothic" pitchFamily="34" charset="0"/>
                          <a:ea typeface="標楷體" pitchFamily="65" charset="-120"/>
                        </a:rPr>
                        <a:t>Mem[8]</a:t>
                      </a:r>
                      <a:endParaRPr kumimoji="0" lang="en-AU" altLang="zh-TW" sz="1800" b="1" i="0" u="none" strike="noStrike" cap="none" normalizeH="0" baseline="0">
                        <a:ln>
                          <a:noFill/>
                        </a:ln>
                        <a:solidFill>
                          <a:srgbClr val="008000"/>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1800" b="1" i="0" u="none" strike="noStrike" cap="none" normalizeH="0" baseline="0">
                          <a:ln>
                            <a:noFill/>
                          </a:ln>
                          <a:solidFill>
                            <a:schemeClr val="tx1"/>
                          </a:solidFill>
                          <a:effectLst/>
                          <a:latin typeface="Century Gothic" pitchFamily="34" charset="0"/>
                          <a:ea typeface="標楷體" pitchFamily="65" charset="-120"/>
                        </a:rPr>
                        <a:t>Mem[6]</a:t>
                      </a:r>
                      <a:endParaRPr kumimoji="0" lang="en-AU" altLang="zh-TW" sz="1800" b="1" i="0" u="none" strike="noStrike" cap="none" normalizeH="0" baseline="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1800" b="1" i="0" u="none" strike="noStrike" cap="none" normalizeH="0" baseline="0" dirty="0">
                        <a:ln>
                          <a:noFill/>
                        </a:ln>
                        <a:solidFill>
                          <a:schemeClr val="tx1"/>
                        </a:solidFill>
                        <a:effectLst/>
                        <a:latin typeface="Century Gothic" pitchFamily="34" charset="0"/>
                        <a:ea typeface="新細明體" pitchFamily="18" charset="-12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pSp>
        <p:nvGrpSpPr>
          <p:cNvPr id="60534" name="Group 120"/>
          <p:cNvGrpSpPr>
            <a:grpSpLocks/>
          </p:cNvGrpSpPr>
          <p:nvPr/>
        </p:nvGrpSpPr>
        <p:grpSpPr bwMode="auto">
          <a:xfrm>
            <a:off x="65088" y="4972050"/>
            <a:ext cx="758825" cy="1485900"/>
            <a:chOff x="122" y="2601"/>
            <a:chExt cx="478" cy="936"/>
          </a:xfrm>
        </p:grpSpPr>
        <p:sp>
          <p:nvSpPr>
            <p:cNvPr id="60539" name="Line 121"/>
            <p:cNvSpPr>
              <a:spLocks noChangeShapeType="1"/>
            </p:cNvSpPr>
            <p:nvPr/>
          </p:nvSpPr>
          <p:spPr bwMode="auto">
            <a:xfrm>
              <a:off x="594" y="2601"/>
              <a:ext cx="0" cy="936"/>
            </a:xfrm>
            <a:prstGeom prst="line">
              <a:avLst/>
            </a:prstGeom>
            <a:noFill/>
            <a:ln w="57150">
              <a:solidFill>
                <a:schemeClr val="tx1"/>
              </a:solidFill>
              <a:round/>
              <a:headEnd/>
              <a:tailEnd type="triangle" w="med" len="med"/>
            </a:ln>
          </p:spPr>
          <p:txBody>
            <a:bodyPr/>
            <a:lstStyle/>
            <a:p>
              <a:endParaRPr lang="zh-TW" altLang="en-US"/>
            </a:p>
          </p:txBody>
        </p:sp>
        <p:sp>
          <p:nvSpPr>
            <p:cNvPr id="60540" name="Text Box 122"/>
            <p:cNvSpPr txBox="1">
              <a:spLocks noChangeArrowheads="1"/>
            </p:cNvSpPr>
            <p:nvPr/>
          </p:nvSpPr>
          <p:spPr bwMode="auto">
            <a:xfrm>
              <a:off x="122" y="2846"/>
              <a:ext cx="478" cy="288"/>
            </a:xfrm>
            <a:prstGeom prst="rect">
              <a:avLst/>
            </a:prstGeom>
            <a:noFill/>
            <a:ln w="12700">
              <a:noFill/>
              <a:miter lim="800000"/>
              <a:headEnd/>
              <a:tailEnd/>
            </a:ln>
          </p:spPr>
          <p:txBody>
            <a:bodyPr wrap="none">
              <a:spAutoFit/>
            </a:bodyPr>
            <a:lstStyle/>
            <a:p>
              <a:r>
                <a:rPr lang="en-US" altLang="zh-TW" b="1"/>
                <a:t>time</a:t>
              </a:r>
            </a:p>
          </p:txBody>
        </p:sp>
      </p:grpSp>
      <p:grpSp>
        <p:nvGrpSpPr>
          <p:cNvPr id="60535" name="Group 123"/>
          <p:cNvGrpSpPr>
            <a:grpSpLocks/>
          </p:cNvGrpSpPr>
          <p:nvPr/>
        </p:nvGrpSpPr>
        <p:grpSpPr bwMode="auto">
          <a:xfrm>
            <a:off x="152400" y="2273300"/>
            <a:ext cx="758825" cy="1485900"/>
            <a:chOff x="122" y="2601"/>
            <a:chExt cx="478" cy="936"/>
          </a:xfrm>
        </p:grpSpPr>
        <p:sp>
          <p:nvSpPr>
            <p:cNvPr id="60537" name="Line 124"/>
            <p:cNvSpPr>
              <a:spLocks noChangeShapeType="1"/>
            </p:cNvSpPr>
            <p:nvPr/>
          </p:nvSpPr>
          <p:spPr bwMode="auto">
            <a:xfrm>
              <a:off x="594" y="2601"/>
              <a:ext cx="0" cy="936"/>
            </a:xfrm>
            <a:prstGeom prst="line">
              <a:avLst/>
            </a:prstGeom>
            <a:noFill/>
            <a:ln w="57150">
              <a:solidFill>
                <a:schemeClr val="tx1"/>
              </a:solidFill>
              <a:round/>
              <a:headEnd/>
              <a:tailEnd type="triangle" w="med" len="med"/>
            </a:ln>
          </p:spPr>
          <p:txBody>
            <a:bodyPr/>
            <a:lstStyle/>
            <a:p>
              <a:endParaRPr lang="zh-TW" altLang="en-US"/>
            </a:p>
          </p:txBody>
        </p:sp>
        <p:sp>
          <p:nvSpPr>
            <p:cNvPr id="60538" name="Text Box 125"/>
            <p:cNvSpPr txBox="1">
              <a:spLocks noChangeArrowheads="1"/>
            </p:cNvSpPr>
            <p:nvPr/>
          </p:nvSpPr>
          <p:spPr bwMode="auto">
            <a:xfrm>
              <a:off x="122" y="2846"/>
              <a:ext cx="478" cy="288"/>
            </a:xfrm>
            <a:prstGeom prst="rect">
              <a:avLst/>
            </a:prstGeom>
            <a:noFill/>
            <a:ln w="12700">
              <a:noFill/>
              <a:miter lim="800000"/>
              <a:headEnd/>
              <a:tailEnd/>
            </a:ln>
          </p:spPr>
          <p:txBody>
            <a:bodyPr wrap="none">
              <a:spAutoFit/>
            </a:bodyPr>
            <a:lstStyle/>
            <a:p>
              <a:r>
                <a:rPr lang="en-US" altLang="zh-TW" b="1"/>
                <a:t>time</a:t>
              </a:r>
            </a:p>
          </p:txBody>
        </p:sp>
      </p:grpSp>
      <p:sp>
        <p:nvSpPr>
          <p:cNvPr id="60536" name="投影片編號版面配置區 1"/>
          <p:cNvSpPr>
            <a:spLocks noGrp="1"/>
          </p:cNvSpPr>
          <p:nvPr>
            <p:ph type="sldNum" sz="quarter" idx="12"/>
          </p:nvPr>
        </p:nvSpPr>
        <p:spPr>
          <a:noFill/>
          <a:ln>
            <a:miter lim="800000"/>
            <a:headEnd/>
            <a:tailEnd/>
          </a:ln>
        </p:spPr>
        <p:txBody>
          <a:bodyPr/>
          <a:lstStyle/>
          <a:p>
            <a:pPr defTabSz="762000"/>
            <a:fld id="{BA3F9965-4EE7-48D3-B3D3-0F64B1A12AF3}" type="slidenum">
              <a:rPr lang="zh-TW" altLang="en-US"/>
              <a:pPr defTabSz="762000"/>
              <a:t>59</a:t>
            </a:fld>
            <a:endParaRPr lang="en-US" altLang="zh-TW"/>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42950" y="173038"/>
            <a:ext cx="8420100" cy="901700"/>
          </a:xfrm>
        </p:spPr>
        <p:txBody>
          <a:bodyPr/>
          <a:lstStyle/>
          <a:p>
            <a:r>
              <a:rPr lang="en-US" altLang="zh-TW"/>
              <a:t>How Much Associativity</a:t>
            </a:r>
            <a:endParaRPr lang="en-AU" altLang="zh-TW">
              <a:ea typeface="新細明體" pitchFamily="18" charset="-120"/>
            </a:endParaRPr>
          </a:p>
        </p:txBody>
      </p:sp>
      <p:sp>
        <p:nvSpPr>
          <p:cNvPr id="61443" name="Rectangle 3"/>
          <p:cNvSpPr>
            <a:spLocks noGrp="1" noChangeArrowheads="1"/>
          </p:cNvSpPr>
          <p:nvPr>
            <p:ph type="body" idx="1"/>
          </p:nvPr>
        </p:nvSpPr>
        <p:spPr/>
        <p:txBody>
          <a:bodyPr/>
          <a:lstStyle/>
          <a:p>
            <a:r>
              <a:rPr lang="en-US" altLang="zh-TW"/>
              <a:t>Increased associativity decreases miss rate</a:t>
            </a:r>
          </a:p>
          <a:p>
            <a:pPr lvl="1"/>
            <a:r>
              <a:rPr lang="en-US" altLang="zh-TW"/>
              <a:t>But with diminishing returns</a:t>
            </a:r>
          </a:p>
          <a:p>
            <a:r>
              <a:rPr lang="en-US" altLang="zh-TW"/>
              <a:t>Simulation of a system with 64KB</a:t>
            </a:r>
            <a:br>
              <a:rPr lang="en-US" altLang="zh-TW"/>
            </a:br>
            <a:r>
              <a:rPr lang="en-US" altLang="zh-TW"/>
              <a:t>D-cache, 16-word blocks, SPEC2000</a:t>
            </a:r>
          </a:p>
          <a:p>
            <a:pPr lvl="1"/>
            <a:r>
              <a:rPr lang="en-US" altLang="zh-TW"/>
              <a:t>1-way: 10.3%</a:t>
            </a:r>
          </a:p>
          <a:p>
            <a:pPr lvl="1"/>
            <a:r>
              <a:rPr lang="en-US" altLang="zh-TW"/>
              <a:t>2-way: 8.6%</a:t>
            </a:r>
          </a:p>
          <a:p>
            <a:pPr lvl="1"/>
            <a:r>
              <a:rPr lang="en-US" altLang="zh-TW"/>
              <a:t>4-way: 8.3%</a:t>
            </a:r>
          </a:p>
          <a:p>
            <a:pPr lvl="1"/>
            <a:r>
              <a:rPr lang="en-US" altLang="zh-TW"/>
              <a:t>8-way: 8.1%</a:t>
            </a:r>
            <a:endParaRPr lang="en-AU" altLang="zh-TW">
              <a:ea typeface="新細明體" pitchFamily="18" charset="-120"/>
            </a:endParaRPr>
          </a:p>
        </p:txBody>
      </p:sp>
      <p:sp>
        <p:nvSpPr>
          <p:cNvPr id="61444" name="投影片編號版面配置區 1"/>
          <p:cNvSpPr>
            <a:spLocks noGrp="1"/>
          </p:cNvSpPr>
          <p:nvPr>
            <p:ph type="sldNum" sz="quarter" idx="12"/>
          </p:nvPr>
        </p:nvSpPr>
        <p:spPr>
          <a:noFill/>
          <a:ln>
            <a:miter lim="800000"/>
            <a:headEnd/>
            <a:tailEnd/>
          </a:ln>
        </p:spPr>
        <p:txBody>
          <a:bodyPr/>
          <a:lstStyle/>
          <a:p>
            <a:pPr defTabSz="762000"/>
            <a:fld id="{52F9F1F2-3DE5-482D-9A9B-939B29A48370}" type="slidenum">
              <a:rPr lang="zh-TW" altLang="en-US"/>
              <a:pPr defTabSz="762000"/>
              <a:t>60</a:t>
            </a:fld>
            <a:endParaRPr lang="en-US" altLang="zh-TW"/>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026"/>
          <p:cNvPicPr>
            <a:picLocks noChangeArrowheads="1"/>
          </p:cNvPicPr>
          <p:nvPr/>
        </p:nvPicPr>
        <p:blipFill>
          <a:blip r:embed="rId2"/>
          <a:srcRect/>
          <a:stretch>
            <a:fillRect/>
          </a:stretch>
        </p:blipFill>
        <p:spPr bwMode="auto">
          <a:xfrm>
            <a:off x="708025" y="1262063"/>
            <a:ext cx="8375650" cy="4572000"/>
          </a:xfrm>
          <a:prstGeom prst="rect">
            <a:avLst/>
          </a:prstGeom>
          <a:noFill/>
          <a:ln w="12700">
            <a:noFill/>
            <a:miter lim="800000"/>
            <a:headEnd/>
            <a:tailEnd/>
          </a:ln>
        </p:spPr>
      </p:pic>
      <p:sp>
        <p:nvSpPr>
          <p:cNvPr id="62467" name="Rectangle 1027"/>
          <p:cNvSpPr>
            <a:spLocks noGrp="1" noChangeArrowheads="1"/>
          </p:cNvSpPr>
          <p:nvPr>
            <p:ph type="title"/>
          </p:nvPr>
        </p:nvSpPr>
        <p:spPr>
          <a:xfrm>
            <a:off x="660400" y="152400"/>
            <a:ext cx="8667750" cy="838200"/>
          </a:xfrm>
        </p:spPr>
        <p:txBody>
          <a:bodyPr/>
          <a:lstStyle/>
          <a:p>
            <a:r>
              <a:rPr lang="en-US" altLang="zh-TW"/>
              <a:t>A 4-Way Set-Associative Cache</a:t>
            </a:r>
          </a:p>
        </p:txBody>
      </p:sp>
      <p:sp>
        <p:nvSpPr>
          <p:cNvPr id="62468" name="Rectangle 1028"/>
          <p:cNvSpPr>
            <a:spLocks noGrp="1" noChangeArrowheads="1"/>
          </p:cNvSpPr>
          <p:nvPr>
            <p:ph type="body" idx="1"/>
          </p:nvPr>
        </p:nvSpPr>
        <p:spPr>
          <a:xfrm>
            <a:off x="495300" y="5873750"/>
            <a:ext cx="8667750" cy="457200"/>
          </a:xfrm>
        </p:spPr>
        <p:txBody>
          <a:bodyPr/>
          <a:lstStyle/>
          <a:p>
            <a:pPr marL="285750" indent="-285750"/>
            <a:r>
              <a:rPr lang="en-US" altLang="zh-TW"/>
              <a:t>Increasing associativity shrinks index, expands tag</a:t>
            </a:r>
          </a:p>
        </p:txBody>
      </p:sp>
      <p:sp>
        <p:nvSpPr>
          <p:cNvPr id="62469" name="投影片編號版面配置區 1"/>
          <p:cNvSpPr>
            <a:spLocks noGrp="1"/>
          </p:cNvSpPr>
          <p:nvPr>
            <p:ph type="sldNum" sz="quarter" idx="12"/>
          </p:nvPr>
        </p:nvSpPr>
        <p:spPr>
          <a:noFill/>
          <a:ln>
            <a:miter lim="800000"/>
            <a:headEnd/>
            <a:tailEnd/>
          </a:ln>
        </p:spPr>
        <p:txBody>
          <a:bodyPr/>
          <a:lstStyle/>
          <a:p>
            <a:pPr defTabSz="762000"/>
            <a:fld id="{6FE0BA16-E82A-43DA-BD12-F068643B34CA}" type="slidenum">
              <a:rPr lang="zh-TW" altLang="en-US"/>
              <a:pPr defTabSz="762000"/>
              <a:t>61</a:t>
            </a:fld>
            <a:endParaRPr lang="en-US" altLang="zh-TW"/>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idx="4294967295"/>
          </p:nvPr>
        </p:nvSpPr>
        <p:spPr>
          <a:xfrm>
            <a:off x="742950" y="173038"/>
            <a:ext cx="8420100" cy="901700"/>
          </a:xfrm>
        </p:spPr>
        <p:txBody>
          <a:bodyPr/>
          <a:lstStyle/>
          <a:p>
            <a:r>
              <a:rPr lang="en-US" altLang="zh-TW">
                <a:solidFill>
                  <a:srgbClr val="FFFFFF"/>
                </a:solidFill>
              </a:rPr>
              <a:t>Comparing Data Available Time</a:t>
            </a:r>
          </a:p>
        </p:txBody>
      </p:sp>
      <p:sp>
        <p:nvSpPr>
          <p:cNvPr id="238595" name="Rectangle 3"/>
          <p:cNvSpPr>
            <a:spLocks noGrp="1" noChangeArrowheads="1"/>
          </p:cNvSpPr>
          <p:nvPr>
            <p:ph type="body" idx="4294967295"/>
          </p:nvPr>
        </p:nvSpPr>
        <p:spPr/>
        <p:txBody>
          <a:bodyPr/>
          <a:lstStyle/>
          <a:p>
            <a:r>
              <a:rPr lang="en-US" altLang="zh-TW" sz="2800"/>
              <a:t>Direct mapped cache</a:t>
            </a:r>
          </a:p>
          <a:p>
            <a:pPr lvl="1"/>
            <a:r>
              <a:rPr lang="en-US" altLang="zh-TW" sz="2600"/>
              <a:t>Cache block is available BEFORE Hit/Miss:</a:t>
            </a:r>
          </a:p>
          <a:p>
            <a:pPr lvl="1"/>
            <a:r>
              <a:rPr lang="en-US" altLang="zh-TW" sz="2600"/>
              <a:t>Possible to assume a hit and continue, recover later if miss</a:t>
            </a:r>
          </a:p>
          <a:p>
            <a:endParaRPr lang="en-US" altLang="zh-TW" sz="2800"/>
          </a:p>
          <a:p>
            <a:r>
              <a:rPr lang="en-US" altLang="zh-TW" sz="2800"/>
              <a:t>N-way set-associative cache</a:t>
            </a:r>
          </a:p>
          <a:p>
            <a:pPr lvl="1"/>
            <a:r>
              <a:rPr lang="en-US" altLang="zh-TW" sz="2600"/>
              <a:t>Data comes AFTER Hit/Miss decision</a:t>
            </a:r>
          </a:p>
          <a:p>
            <a:pPr lvl="1"/>
            <a:r>
              <a:rPr lang="en-US" altLang="zh-TW" sz="2600"/>
              <a:t>Extra MUX delay for the data</a:t>
            </a:r>
          </a:p>
          <a:p>
            <a:pPr lvl="1"/>
            <a:endParaRPr lang="en-US" altLang="zh-TW" sz="2600"/>
          </a:p>
          <a:p>
            <a:pPr lvl="1"/>
            <a:endParaRPr lang="en-US" altLang="zh-TW" sz="2600"/>
          </a:p>
        </p:txBody>
      </p:sp>
      <p:sp>
        <p:nvSpPr>
          <p:cNvPr id="238596" name="投影片編號版面配置區 1"/>
          <p:cNvSpPr txBox="1">
            <a:spLocks noGrp="1"/>
          </p:cNvSpPr>
          <p:nvPr/>
        </p:nvSpPr>
        <p:spPr bwMode="auto">
          <a:xfrm>
            <a:off x="7602538" y="6457950"/>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a:fld id="{4165D523-74CC-4DF8-A278-F5B33A07A9F9}" type="slidenum">
              <a:rPr kumimoji="0" lang="zh-TW" altLang="en-US" sz="1400">
                <a:latin typeface="Arial" pitchFamily="34" charset="0"/>
              </a:rPr>
              <a:pPr algn="r"/>
              <a:t>62</a:t>
            </a:fld>
            <a:endParaRPr kumimoji="0" lang="en-US" altLang="zh-TW" sz="1400">
              <a:latin typeface="Arial" pitchFamily="34" charset="0"/>
            </a:endParaRPr>
          </a:p>
        </p:txBody>
      </p:sp>
    </p:spTree>
    <p:extLst>
      <p:ext uri="{BB962C8B-B14F-4D97-AF65-F5344CB8AC3E}">
        <p14:creationId xmlns:p14="http://schemas.microsoft.com/office/powerpoint/2010/main" val="32815359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42950" y="173038"/>
            <a:ext cx="8420100" cy="901700"/>
          </a:xfrm>
        </p:spPr>
        <p:txBody>
          <a:bodyPr/>
          <a:lstStyle/>
          <a:p>
            <a:r>
              <a:rPr lang="en-US" altLang="zh-TW"/>
              <a:t>Data Placement Policy</a:t>
            </a:r>
          </a:p>
        </p:txBody>
      </p:sp>
      <p:sp>
        <p:nvSpPr>
          <p:cNvPr id="63491" name="Rectangle 3"/>
          <p:cNvSpPr>
            <a:spLocks noGrp="1" noChangeArrowheads="1"/>
          </p:cNvSpPr>
          <p:nvPr>
            <p:ph type="body" idx="1"/>
          </p:nvPr>
        </p:nvSpPr>
        <p:spPr/>
        <p:txBody>
          <a:bodyPr/>
          <a:lstStyle/>
          <a:p>
            <a:pPr>
              <a:lnSpc>
                <a:spcPct val="80000"/>
              </a:lnSpc>
            </a:pPr>
            <a:r>
              <a:rPr lang="en-US" altLang="zh-TW"/>
              <a:t>Direct mapped cache:</a:t>
            </a:r>
          </a:p>
          <a:p>
            <a:pPr lvl="1">
              <a:lnSpc>
                <a:spcPct val="80000"/>
              </a:lnSpc>
            </a:pPr>
            <a:r>
              <a:rPr lang="en-US" altLang="zh-TW"/>
              <a:t>Each memory block mapped to one location</a:t>
            </a:r>
          </a:p>
          <a:p>
            <a:pPr lvl="1">
              <a:lnSpc>
                <a:spcPct val="80000"/>
              </a:lnSpc>
            </a:pPr>
            <a:r>
              <a:rPr lang="en-US" altLang="zh-TW"/>
              <a:t>No need to make any decision</a:t>
            </a:r>
          </a:p>
          <a:p>
            <a:pPr lvl="1">
              <a:lnSpc>
                <a:spcPct val="80000"/>
              </a:lnSpc>
            </a:pPr>
            <a:r>
              <a:rPr lang="en-US" altLang="zh-TW"/>
              <a:t>Current item replaces previous one in location</a:t>
            </a:r>
          </a:p>
          <a:p>
            <a:pPr>
              <a:lnSpc>
                <a:spcPct val="80000"/>
              </a:lnSpc>
            </a:pPr>
            <a:r>
              <a:rPr lang="en-US" altLang="zh-TW"/>
              <a:t>N-way set associative cache:</a:t>
            </a:r>
          </a:p>
          <a:p>
            <a:pPr lvl="1">
              <a:lnSpc>
                <a:spcPct val="80000"/>
              </a:lnSpc>
            </a:pPr>
            <a:r>
              <a:rPr lang="en-US" altLang="zh-TW"/>
              <a:t>Each memory block has choice of N  locations</a:t>
            </a:r>
          </a:p>
          <a:p>
            <a:pPr>
              <a:lnSpc>
                <a:spcPct val="80000"/>
              </a:lnSpc>
            </a:pPr>
            <a:r>
              <a:rPr lang="en-US" altLang="zh-TW"/>
              <a:t>Fully associative cache:</a:t>
            </a:r>
          </a:p>
          <a:p>
            <a:pPr lvl="1">
              <a:lnSpc>
                <a:spcPct val="80000"/>
              </a:lnSpc>
            </a:pPr>
            <a:r>
              <a:rPr lang="en-US" altLang="zh-TW"/>
              <a:t>Each memory block can be placed in ANY cache location</a:t>
            </a:r>
          </a:p>
          <a:p>
            <a:pPr>
              <a:lnSpc>
                <a:spcPct val="80000"/>
              </a:lnSpc>
            </a:pPr>
            <a:r>
              <a:rPr lang="en-US" altLang="zh-TW"/>
              <a:t>Misses in N-way set-associative or fully associative cache:</a:t>
            </a:r>
          </a:p>
          <a:p>
            <a:pPr lvl="1">
              <a:lnSpc>
                <a:spcPct val="80000"/>
              </a:lnSpc>
            </a:pPr>
            <a:r>
              <a:rPr lang="en-US" altLang="zh-TW"/>
              <a:t>Bring in new block from memory</a:t>
            </a:r>
          </a:p>
          <a:p>
            <a:pPr lvl="1">
              <a:lnSpc>
                <a:spcPct val="80000"/>
              </a:lnSpc>
            </a:pPr>
            <a:r>
              <a:rPr lang="en-US" altLang="zh-TW"/>
              <a:t>Throw out a block to make room for new block</a:t>
            </a:r>
          </a:p>
          <a:p>
            <a:pPr lvl="1">
              <a:lnSpc>
                <a:spcPct val="80000"/>
              </a:lnSpc>
            </a:pPr>
            <a:r>
              <a:rPr lang="en-US" altLang="zh-TW"/>
              <a:t>Need to decide on which block to throw out</a:t>
            </a:r>
          </a:p>
        </p:txBody>
      </p:sp>
      <p:sp>
        <p:nvSpPr>
          <p:cNvPr id="63492" name="投影片編號版面配置區 1"/>
          <p:cNvSpPr>
            <a:spLocks noGrp="1"/>
          </p:cNvSpPr>
          <p:nvPr>
            <p:ph type="sldNum" sz="quarter" idx="12"/>
          </p:nvPr>
        </p:nvSpPr>
        <p:spPr>
          <a:noFill/>
          <a:ln>
            <a:miter lim="800000"/>
            <a:headEnd/>
            <a:tailEnd/>
          </a:ln>
        </p:spPr>
        <p:txBody>
          <a:bodyPr/>
          <a:lstStyle/>
          <a:p>
            <a:pPr defTabSz="762000"/>
            <a:fld id="{2FEB5946-0200-476E-A524-925B80190BC0}" type="slidenum">
              <a:rPr lang="zh-TW" altLang="en-US"/>
              <a:pPr defTabSz="762000"/>
              <a:t>63</a:t>
            </a:fld>
            <a:endParaRPr lang="en-US" altLang="zh-TW"/>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ChangeArrowheads="1"/>
          </p:cNvSpPr>
          <p:nvPr>
            <p:ph type="title"/>
          </p:nvPr>
        </p:nvSpPr>
        <p:spPr>
          <a:xfrm>
            <a:off x="742950" y="173038"/>
            <a:ext cx="8420100" cy="901700"/>
          </a:xfrm>
        </p:spPr>
        <p:txBody>
          <a:bodyPr/>
          <a:lstStyle/>
          <a:p>
            <a:r>
              <a:rPr lang="en-US" altLang="zh-TW"/>
              <a:t>Cache Block Replacement</a:t>
            </a:r>
          </a:p>
        </p:txBody>
      </p:sp>
      <p:sp>
        <p:nvSpPr>
          <p:cNvPr id="64515" name="Rectangle 1027"/>
          <p:cNvSpPr>
            <a:spLocks noGrp="1" noChangeArrowheads="1"/>
          </p:cNvSpPr>
          <p:nvPr>
            <p:ph type="body" idx="1"/>
          </p:nvPr>
        </p:nvSpPr>
        <p:spPr/>
        <p:txBody>
          <a:bodyPr/>
          <a:lstStyle/>
          <a:p>
            <a:r>
              <a:rPr lang="en-US" altLang="zh-TW"/>
              <a:t>Direct mapped: no choice</a:t>
            </a:r>
          </a:p>
          <a:p>
            <a:r>
              <a:rPr lang="en-US" altLang="zh-TW"/>
              <a:t>Set associative or fully associative:</a:t>
            </a:r>
          </a:p>
          <a:p>
            <a:pPr lvl="1"/>
            <a:r>
              <a:rPr lang="en-US" altLang="zh-TW"/>
              <a:t>Random</a:t>
            </a:r>
          </a:p>
          <a:p>
            <a:pPr lvl="1"/>
            <a:r>
              <a:rPr lang="en-US" altLang="zh-TW"/>
              <a:t>LRU (Least Recently Used):</a:t>
            </a:r>
          </a:p>
          <a:p>
            <a:pPr lvl="2"/>
            <a:r>
              <a:rPr lang="en-US" altLang="zh-TW" sz="2200"/>
              <a:t>Hardware keeps track of the access history and replace the block that has not been used for the longest time</a:t>
            </a:r>
          </a:p>
          <a:p>
            <a:pPr lvl="1"/>
            <a:r>
              <a:rPr lang="en-US" altLang="zh-TW"/>
              <a:t>An example of a pseudo LRU (for a two-way set associative) :</a:t>
            </a:r>
          </a:p>
          <a:p>
            <a:pPr lvl="2"/>
            <a:r>
              <a:rPr lang="en-US" altLang="zh-TW" sz="2200"/>
              <a:t>use a pointer pointing at each block in turn</a:t>
            </a:r>
          </a:p>
          <a:p>
            <a:pPr lvl="2"/>
            <a:r>
              <a:rPr lang="en-US" altLang="zh-TW" sz="2200"/>
              <a:t>whenever an access to the block the pointer is pointing at, move the pointer to the next block</a:t>
            </a:r>
          </a:p>
          <a:p>
            <a:pPr lvl="2"/>
            <a:r>
              <a:rPr lang="en-US" altLang="zh-TW" sz="2200"/>
              <a:t>when need to replace, replace the block currently pointed at</a:t>
            </a:r>
          </a:p>
          <a:p>
            <a:endParaRPr lang="en-US" altLang="zh-TW" sz="2200"/>
          </a:p>
        </p:txBody>
      </p:sp>
      <p:sp>
        <p:nvSpPr>
          <p:cNvPr id="64516" name="投影片編號版面配置區 1"/>
          <p:cNvSpPr>
            <a:spLocks noGrp="1"/>
          </p:cNvSpPr>
          <p:nvPr>
            <p:ph type="sldNum" sz="quarter" idx="12"/>
          </p:nvPr>
        </p:nvSpPr>
        <p:spPr>
          <a:noFill/>
          <a:ln>
            <a:miter lim="800000"/>
            <a:headEnd/>
            <a:tailEnd/>
          </a:ln>
        </p:spPr>
        <p:txBody>
          <a:bodyPr/>
          <a:lstStyle/>
          <a:p>
            <a:pPr defTabSz="762000"/>
            <a:fld id="{88EC2A25-0543-4D18-847C-C33BABE6833B}" type="slidenum">
              <a:rPr lang="zh-TW" altLang="en-US"/>
              <a:pPr defTabSz="762000"/>
              <a:t>64</a:t>
            </a:fld>
            <a:endParaRPr lang="en-US" altLang="zh-TW"/>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742950" y="173038"/>
            <a:ext cx="8420100" cy="901700"/>
          </a:xfrm>
        </p:spPr>
        <p:txBody>
          <a:bodyPr/>
          <a:lstStyle/>
          <a:p>
            <a:r>
              <a:rPr lang="en-US" altLang="zh-TW"/>
              <a:t>Comparing the Structures</a:t>
            </a:r>
          </a:p>
        </p:txBody>
      </p:sp>
      <p:sp>
        <p:nvSpPr>
          <p:cNvPr id="65539" name="Rectangle 3"/>
          <p:cNvSpPr>
            <a:spLocks noGrp="1" noChangeArrowheads="1"/>
          </p:cNvSpPr>
          <p:nvPr>
            <p:ph type="body" idx="1"/>
          </p:nvPr>
        </p:nvSpPr>
        <p:spPr/>
        <p:txBody>
          <a:bodyPr/>
          <a:lstStyle/>
          <a:p>
            <a:r>
              <a:rPr lang="en-US" altLang="zh-TW" sz="2800"/>
              <a:t>N-way set-associative cache</a:t>
            </a:r>
          </a:p>
          <a:p>
            <a:pPr lvl="1"/>
            <a:r>
              <a:rPr lang="en-US" altLang="zh-TW" sz="2600"/>
              <a:t>N comparators vs. 1</a:t>
            </a:r>
          </a:p>
          <a:p>
            <a:pPr lvl="1"/>
            <a:r>
              <a:rPr lang="en-US" altLang="zh-TW" sz="2600"/>
              <a:t>Extra MUX delay for the data</a:t>
            </a:r>
          </a:p>
          <a:p>
            <a:pPr lvl="1"/>
            <a:r>
              <a:rPr lang="en-US" altLang="zh-TW" sz="2600"/>
              <a:t>Data comes AFTER Hit/Miss decision and set selection</a:t>
            </a:r>
          </a:p>
          <a:p>
            <a:r>
              <a:rPr lang="en-US" altLang="zh-TW" sz="2800"/>
              <a:t>Direct mapped cache</a:t>
            </a:r>
          </a:p>
          <a:p>
            <a:pPr lvl="1"/>
            <a:r>
              <a:rPr lang="en-US" altLang="zh-TW" sz="2600"/>
              <a:t>Cache block is available BEFORE Hit/Miss:</a:t>
            </a:r>
          </a:p>
          <a:p>
            <a:pPr lvl="1"/>
            <a:r>
              <a:rPr lang="en-US" altLang="zh-TW" sz="2600"/>
              <a:t>Possible to assume a hit and continue, recover later if miss</a:t>
            </a:r>
          </a:p>
        </p:txBody>
      </p:sp>
      <p:sp>
        <p:nvSpPr>
          <p:cNvPr id="65540" name="投影片編號版面配置區 1"/>
          <p:cNvSpPr>
            <a:spLocks noGrp="1"/>
          </p:cNvSpPr>
          <p:nvPr>
            <p:ph type="sldNum" sz="quarter" idx="12"/>
          </p:nvPr>
        </p:nvSpPr>
        <p:spPr>
          <a:noFill/>
          <a:ln>
            <a:miter lim="800000"/>
            <a:headEnd/>
            <a:tailEnd/>
          </a:ln>
        </p:spPr>
        <p:txBody>
          <a:bodyPr/>
          <a:lstStyle/>
          <a:p>
            <a:pPr defTabSz="762000"/>
            <a:fld id="{C794C7C3-8AE4-42A8-8520-32CBD1EACEC1}" type="slidenum">
              <a:rPr lang="zh-TW" altLang="en-US"/>
              <a:pPr defTabSz="762000"/>
              <a:t>65</a:t>
            </a:fld>
            <a:endParaRPr lang="en-US" altLang="zh-TW"/>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7171" name="Rectangle 3"/>
          <p:cNvSpPr>
            <a:spLocks noGrp="1" noChangeArrowheads="1"/>
          </p:cNvSpPr>
          <p:nvPr>
            <p:ph type="body" idx="1"/>
          </p:nvPr>
        </p:nvSpPr>
        <p:spPr>
          <a:xfrm>
            <a:off x="742950" y="11096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t>Address sub-division</a:t>
            </a:r>
          </a:p>
          <a:p>
            <a:pPr lvl="1"/>
            <a:r>
              <a:rPr lang="en-US" altLang="zh-TW" sz="2000" dirty="0"/>
              <a:t>Cache hit and miss</a:t>
            </a:r>
          </a:p>
          <a:p>
            <a:pPr lvl="1"/>
            <a:r>
              <a:rPr lang="en-US" altLang="zh-TW" sz="2000" dirty="0"/>
              <a:t>Memory support</a:t>
            </a:r>
          </a:p>
          <a:p>
            <a:r>
              <a:rPr lang="en-US" altLang="zh-TW" sz="2000" dirty="0"/>
              <a:t>Measuring cache performance</a:t>
            </a:r>
          </a:p>
          <a:p>
            <a:r>
              <a:rPr lang="en-US" altLang="zh-TW" sz="2000" dirty="0"/>
              <a:t>Improving cache performance</a:t>
            </a:r>
          </a:p>
          <a:p>
            <a:pPr lvl="1"/>
            <a:r>
              <a:rPr lang="en-US" altLang="zh-TW" sz="2000" dirty="0"/>
              <a:t>Set associative cache</a:t>
            </a:r>
          </a:p>
          <a:p>
            <a:pPr lvl="1"/>
            <a:r>
              <a:rPr lang="en-US" altLang="zh-TW" sz="2000" dirty="0">
                <a:solidFill>
                  <a:schemeClr val="accent2"/>
                </a:solidFill>
              </a:rPr>
              <a:t>Multiple level cache</a:t>
            </a:r>
          </a:p>
          <a:p>
            <a:r>
              <a:rPr lang="en-US" altLang="zh-TW" sz="2000" dirty="0"/>
              <a:t>Virtual memory</a:t>
            </a:r>
          </a:p>
          <a:p>
            <a:pPr lvl="1"/>
            <a:r>
              <a:rPr lang="en-US" altLang="zh-TW" sz="2000" dirty="0"/>
              <a:t>Basics</a:t>
            </a:r>
          </a:p>
          <a:p>
            <a:pPr lvl="1"/>
            <a:r>
              <a:rPr lang="en-US" altLang="zh-TW" sz="2000" dirty="0"/>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t>TLB and cache</a:t>
            </a:r>
          </a:p>
          <a:p>
            <a:r>
              <a:rPr lang="en-US" altLang="zh-TW" sz="2000" dirty="0"/>
              <a:t>A common framework for memory hierarchy</a:t>
            </a:r>
          </a:p>
        </p:txBody>
      </p:sp>
      <p:sp>
        <p:nvSpPr>
          <p:cNvPr id="7172"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93D8D55D-0564-4E80-8BC4-0EEC22DC8EC2}" type="slidenum">
              <a:rPr kumimoji="0" lang="zh-TW" altLang="en-US" sz="1400" smtClean="0">
                <a:latin typeface="Arial" pitchFamily="34" charset="0"/>
              </a:rPr>
              <a:pPr/>
              <a:t>66</a:t>
            </a:fld>
            <a:endParaRPr kumimoji="0" lang="en-US" altLang="zh-TW" sz="1400">
              <a:latin typeface="Arial" pitchFamily="34" charset="0"/>
            </a:endParaRPr>
          </a:p>
        </p:txBody>
      </p:sp>
    </p:spTree>
    <p:extLst>
      <p:ext uri="{BB962C8B-B14F-4D97-AF65-F5344CB8AC3E}">
        <p14:creationId xmlns:p14="http://schemas.microsoft.com/office/powerpoint/2010/main" val="3790416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42950" y="173038"/>
            <a:ext cx="8420100" cy="901700"/>
          </a:xfrm>
        </p:spPr>
        <p:txBody>
          <a:bodyPr/>
          <a:lstStyle/>
          <a:p>
            <a:r>
              <a:rPr lang="en-US" altLang="zh-TW"/>
              <a:t>Multilevel Caches</a:t>
            </a:r>
            <a:endParaRPr lang="en-AU" altLang="zh-TW">
              <a:ea typeface="新細明體" pitchFamily="18" charset="-120"/>
            </a:endParaRPr>
          </a:p>
        </p:txBody>
      </p:sp>
      <p:sp>
        <p:nvSpPr>
          <p:cNvPr id="66563" name="Rectangle 3"/>
          <p:cNvSpPr>
            <a:spLocks noGrp="1" noChangeArrowheads="1"/>
          </p:cNvSpPr>
          <p:nvPr>
            <p:ph type="body" idx="1"/>
          </p:nvPr>
        </p:nvSpPr>
        <p:spPr/>
        <p:txBody>
          <a:bodyPr/>
          <a:lstStyle/>
          <a:p>
            <a:r>
              <a:rPr lang="en-US" altLang="zh-TW" sz="2800"/>
              <a:t>Primary cache attached to CPU</a:t>
            </a:r>
          </a:p>
          <a:p>
            <a:pPr lvl="1"/>
            <a:r>
              <a:rPr lang="en-US" altLang="zh-TW" sz="2600"/>
              <a:t>Small, but fast</a:t>
            </a:r>
          </a:p>
          <a:p>
            <a:r>
              <a:rPr lang="en-US" altLang="zh-TW" sz="2800"/>
              <a:t>Level-2 cache services misses from primary cache</a:t>
            </a:r>
          </a:p>
          <a:p>
            <a:pPr lvl="1"/>
            <a:r>
              <a:rPr lang="en-US" altLang="zh-TW" sz="2600"/>
              <a:t>Larger, slower, but still faster than main memory</a:t>
            </a:r>
          </a:p>
          <a:p>
            <a:r>
              <a:rPr lang="en-US" altLang="zh-TW" sz="2800"/>
              <a:t>Main memory services L-2 cache misses</a:t>
            </a:r>
          </a:p>
          <a:p>
            <a:r>
              <a:rPr lang="en-US" altLang="zh-TW" sz="2800"/>
              <a:t>Some high-end systems include L-3 cache</a:t>
            </a:r>
            <a:endParaRPr lang="en-AU" altLang="zh-TW" sz="2800"/>
          </a:p>
        </p:txBody>
      </p:sp>
      <p:sp>
        <p:nvSpPr>
          <p:cNvPr id="66564" name="投影片編號版面配置區 1"/>
          <p:cNvSpPr>
            <a:spLocks noGrp="1"/>
          </p:cNvSpPr>
          <p:nvPr>
            <p:ph type="sldNum" sz="quarter" idx="12"/>
          </p:nvPr>
        </p:nvSpPr>
        <p:spPr>
          <a:noFill/>
          <a:ln>
            <a:miter lim="800000"/>
            <a:headEnd/>
            <a:tailEnd/>
          </a:ln>
        </p:spPr>
        <p:txBody>
          <a:bodyPr/>
          <a:lstStyle/>
          <a:p>
            <a:pPr defTabSz="762000"/>
            <a:fld id="{31AFB99C-11B4-481D-B60F-90815302E7BB}" type="slidenum">
              <a:rPr lang="zh-TW" altLang="en-US"/>
              <a:pPr defTabSz="762000"/>
              <a:t>67</a:t>
            </a:fld>
            <a:endParaRPr lang="en-US" altLang="zh-TW"/>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742950" y="173038"/>
            <a:ext cx="8420100" cy="901700"/>
          </a:xfrm>
        </p:spPr>
        <p:txBody>
          <a:bodyPr/>
          <a:lstStyle/>
          <a:p>
            <a:r>
              <a:rPr lang="en-US" altLang="zh-TW"/>
              <a:t>Multilevel Cache Example</a:t>
            </a:r>
            <a:endParaRPr lang="en-AU" altLang="zh-TW">
              <a:ea typeface="新細明體" pitchFamily="18" charset="-120"/>
            </a:endParaRPr>
          </a:p>
        </p:txBody>
      </p:sp>
      <p:sp>
        <p:nvSpPr>
          <p:cNvPr id="726019" name="Rectangle 3"/>
          <p:cNvSpPr>
            <a:spLocks noGrp="1" noChangeArrowheads="1"/>
          </p:cNvSpPr>
          <p:nvPr>
            <p:ph type="body" idx="1"/>
          </p:nvPr>
        </p:nvSpPr>
        <p:spPr/>
        <p:txBody>
          <a:bodyPr/>
          <a:lstStyle/>
          <a:p>
            <a:r>
              <a:rPr lang="en-US" altLang="zh-TW" sz="2800"/>
              <a:t>Given</a:t>
            </a:r>
          </a:p>
          <a:p>
            <a:pPr lvl="1"/>
            <a:r>
              <a:rPr lang="en-US" altLang="zh-TW" sz="2600"/>
              <a:t>CPU base CPI = 1, clock rate = 4GHz</a:t>
            </a:r>
          </a:p>
          <a:p>
            <a:pPr lvl="1"/>
            <a:r>
              <a:rPr lang="en-US" altLang="zh-TW" sz="2600"/>
              <a:t>Miss rate/instruction = 2%</a:t>
            </a:r>
          </a:p>
          <a:p>
            <a:pPr lvl="1"/>
            <a:r>
              <a:rPr lang="en-US" altLang="zh-TW" sz="2600"/>
              <a:t>Main memory access time = 100ns</a:t>
            </a:r>
          </a:p>
          <a:p>
            <a:r>
              <a:rPr lang="en-US" altLang="zh-TW" sz="2800"/>
              <a:t>With just primary cache</a:t>
            </a:r>
          </a:p>
          <a:p>
            <a:pPr lvl="1"/>
            <a:r>
              <a:rPr lang="en-US" altLang="zh-TW" sz="2600"/>
              <a:t>Miss penalty = 100ns/0.25ns = 400 cycles</a:t>
            </a:r>
          </a:p>
          <a:p>
            <a:pPr lvl="1"/>
            <a:r>
              <a:rPr lang="en-US" altLang="zh-TW" sz="2600"/>
              <a:t>Effective CPI = 1 + 0.02 × 400 = 9</a:t>
            </a:r>
          </a:p>
        </p:txBody>
      </p:sp>
      <p:sp>
        <p:nvSpPr>
          <p:cNvPr id="67588" name="投影片編號版面配置區 1"/>
          <p:cNvSpPr>
            <a:spLocks noGrp="1"/>
          </p:cNvSpPr>
          <p:nvPr>
            <p:ph type="sldNum" sz="quarter" idx="12"/>
          </p:nvPr>
        </p:nvSpPr>
        <p:spPr>
          <a:noFill/>
          <a:ln>
            <a:miter lim="800000"/>
            <a:headEnd/>
            <a:tailEnd/>
          </a:ln>
        </p:spPr>
        <p:txBody>
          <a:bodyPr/>
          <a:lstStyle/>
          <a:p>
            <a:pPr defTabSz="762000"/>
            <a:fld id="{EECFAE75-2E07-410D-BFB8-3116285D7F39}" type="slidenum">
              <a:rPr lang="zh-TW" altLang="en-US"/>
              <a:pPr defTabSz="762000"/>
              <a:t>68</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26019">
                                            <p:txEl>
                                              <p:pRg st="0" end="0"/>
                                            </p:txEl>
                                          </p:spTgt>
                                        </p:tgtEl>
                                        <p:attrNameLst>
                                          <p:attrName>style.visibility</p:attrName>
                                        </p:attrNameLst>
                                      </p:cBhvr>
                                      <p:to>
                                        <p:strVal val="visible"/>
                                      </p:to>
                                    </p:set>
                                    <p:animEffect transition="in" filter="box(in)">
                                      <p:cBhvr>
                                        <p:cTn id="7" dur="500"/>
                                        <p:tgtEl>
                                          <p:spTgt spid="72601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26019">
                                            <p:txEl>
                                              <p:pRg st="1" end="1"/>
                                            </p:txEl>
                                          </p:spTgt>
                                        </p:tgtEl>
                                        <p:attrNameLst>
                                          <p:attrName>style.visibility</p:attrName>
                                        </p:attrNameLst>
                                      </p:cBhvr>
                                      <p:to>
                                        <p:strVal val="visible"/>
                                      </p:to>
                                    </p:set>
                                    <p:animEffect transition="in" filter="box(in)">
                                      <p:cBhvr>
                                        <p:cTn id="10" dur="500"/>
                                        <p:tgtEl>
                                          <p:spTgt spid="726019">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726019">
                                            <p:txEl>
                                              <p:pRg st="2" end="2"/>
                                            </p:txEl>
                                          </p:spTgt>
                                        </p:tgtEl>
                                        <p:attrNameLst>
                                          <p:attrName>style.visibility</p:attrName>
                                        </p:attrNameLst>
                                      </p:cBhvr>
                                      <p:to>
                                        <p:strVal val="visible"/>
                                      </p:to>
                                    </p:set>
                                    <p:animEffect transition="in" filter="box(in)">
                                      <p:cBhvr>
                                        <p:cTn id="13" dur="500"/>
                                        <p:tgtEl>
                                          <p:spTgt spid="726019">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726019">
                                            <p:txEl>
                                              <p:pRg st="3" end="3"/>
                                            </p:txEl>
                                          </p:spTgt>
                                        </p:tgtEl>
                                        <p:attrNameLst>
                                          <p:attrName>style.visibility</p:attrName>
                                        </p:attrNameLst>
                                      </p:cBhvr>
                                      <p:to>
                                        <p:strVal val="visible"/>
                                      </p:to>
                                    </p:set>
                                    <p:animEffect transition="in" filter="box(in)">
                                      <p:cBhvr>
                                        <p:cTn id="16" dur="500"/>
                                        <p:tgtEl>
                                          <p:spTgt spid="72601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726019">
                                            <p:txEl>
                                              <p:pRg st="4" end="4"/>
                                            </p:txEl>
                                          </p:spTgt>
                                        </p:tgtEl>
                                        <p:attrNameLst>
                                          <p:attrName>style.visibility</p:attrName>
                                        </p:attrNameLst>
                                      </p:cBhvr>
                                      <p:to>
                                        <p:strVal val="visible"/>
                                      </p:to>
                                    </p:set>
                                    <p:animEffect transition="in" filter="box(in)">
                                      <p:cBhvr>
                                        <p:cTn id="21" dur="500"/>
                                        <p:tgtEl>
                                          <p:spTgt spid="726019">
                                            <p:txEl>
                                              <p:pRg st="4" end="4"/>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726019">
                                            <p:txEl>
                                              <p:pRg st="5" end="5"/>
                                            </p:txEl>
                                          </p:spTgt>
                                        </p:tgtEl>
                                        <p:attrNameLst>
                                          <p:attrName>style.visibility</p:attrName>
                                        </p:attrNameLst>
                                      </p:cBhvr>
                                      <p:to>
                                        <p:strVal val="visible"/>
                                      </p:to>
                                    </p:set>
                                    <p:animEffect transition="in" filter="box(in)">
                                      <p:cBhvr>
                                        <p:cTn id="24" dur="500"/>
                                        <p:tgtEl>
                                          <p:spTgt spid="726019">
                                            <p:txEl>
                                              <p:pRg st="5" end="5"/>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726019">
                                            <p:txEl>
                                              <p:pRg st="6" end="6"/>
                                            </p:txEl>
                                          </p:spTgt>
                                        </p:tgtEl>
                                        <p:attrNameLst>
                                          <p:attrName>style.visibility</p:attrName>
                                        </p:attrNameLst>
                                      </p:cBhvr>
                                      <p:to>
                                        <p:strVal val="visible"/>
                                      </p:to>
                                    </p:set>
                                    <p:animEffect transition="in" filter="box(in)">
                                      <p:cBhvr>
                                        <p:cTn id="27" dur="500"/>
                                        <p:tgtEl>
                                          <p:spTgt spid="7260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p:txBody>
          <a:bodyPr/>
          <a:lstStyle/>
          <a:p>
            <a:pPr marL="285750" indent="-285750"/>
            <a:r>
              <a:rPr lang="en-US" altLang="zh-TW" i="1"/>
              <a:t>Principle of Locality</a:t>
            </a:r>
            <a:r>
              <a:rPr lang="en-US" altLang="zh-TW"/>
              <a:t>:</a:t>
            </a:r>
          </a:p>
          <a:p>
            <a:pPr marL="704850" lvl="1" indent="-228600"/>
            <a:r>
              <a:rPr lang="en-US" altLang="zh-TW"/>
              <a:t>Program access a relatively </a:t>
            </a:r>
            <a:r>
              <a:rPr lang="en-US" altLang="zh-TW">
                <a:solidFill>
                  <a:schemeClr val="accent1"/>
                </a:solidFill>
              </a:rPr>
              <a:t>small portion</a:t>
            </a:r>
            <a:r>
              <a:rPr lang="en-US" altLang="zh-TW"/>
              <a:t> of the address space at any instant of time</a:t>
            </a:r>
          </a:p>
          <a:p>
            <a:pPr marL="704850" lvl="1" indent="-228600"/>
            <a:r>
              <a:rPr lang="en-US" altLang="zh-TW" u="sng"/>
              <a:t>90/10 rule</a:t>
            </a:r>
            <a:r>
              <a:rPr lang="en-US" altLang="zh-TW"/>
              <a:t>: 10% of code executed 90% of time</a:t>
            </a:r>
          </a:p>
          <a:p>
            <a:pPr marL="285750" indent="-285750"/>
            <a:r>
              <a:rPr lang="en-US" altLang="zh-TW"/>
              <a:t>Two types of locality:</a:t>
            </a:r>
          </a:p>
          <a:p>
            <a:pPr marL="704850" lvl="1" indent="-228600"/>
            <a:r>
              <a:rPr lang="en-US" altLang="zh-TW">
                <a:solidFill>
                  <a:schemeClr val="accent1"/>
                </a:solidFill>
              </a:rPr>
              <a:t>Temporal locality</a:t>
            </a:r>
            <a:r>
              <a:rPr lang="en-US" altLang="zh-TW"/>
              <a:t>: if an item is referenced, it will tend to be referenced again soon, e.g., loop</a:t>
            </a:r>
          </a:p>
          <a:p>
            <a:pPr marL="704850" lvl="1" indent="-228600"/>
            <a:r>
              <a:rPr lang="en-US" altLang="zh-TW">
                <a:solidFill>
                  <a:schemeClr val="accent1"/>
                </a:solidFill>
              </a:rPr>
              <a:t>Spatial locality</a:t>
            </a:r>
            <a:r>
              <a:rPr lang="en-US" altLang="zh-TW"/>
              <a:t>: if an item is referenced, items whose addresses are close by tend to be referenced soon., e.g., instruction access, array data structure</a:t>
            </a:r>
          </a:p>
        </p:txBody>
      </p:sp>
      <p:sp>
        <p:nvSpPr>
          <p:cNvPr id="13315" name="Rectangle 3"/>
          <p:cNvSpPr>
            <a:spLocks noChangeArrowheads="1"/>
          </p:cNvSpPr>
          <p:nvPr/>
        </p:nvSpPr>
        <p:spPr bwMode="auto">
          <a:xfrm>
            <a:off x="2063750" y="4991100"/>
            <a:ext cx="15541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eaLnBrk="0" hangingPunct="0">
              <a:lnSpc>
                <a:spcPct val="95000"/>
              </a:lnSpc>
            </a:pPr>
            <a:r>
              <a:rPr lang="en-US" altLang="zh-TW" sz="1800" b="1">
                <a:latin typeface="Arial" pitchFamily="34" charset="0"/>
              </a:rPr>
              <a:t>Probability</a:t>
            </a:r>
          </a:p>
          <a:p>
            <a:pPr eaLnBrk="0" hangingPunct="0">
              <a:lnSpc>
                <a:spcPct val="95000"/>
              </a:lnSpc>
            </a:pPr>
            <a:r>
              <a:rPr lang="en-US" altLang="zh-TW" sz="1800" b="1">
                <a:latin typeface="Arial" pitchFamily="34" charset="0"/>
              </a:rPr>
              <a:t>of reference</a:t>
            </a:r>
          </a:p>
        </p:txBody>
      </p:sp>
      <p:sp>
        <p:nvSpPr>
          <p:cNvPr id="13316" name="Rectangle 4" descr="25%"/>
          <p:cNvSpPr>
            <a:spLocks noChangeArrowheads="1"/>
          </p:cNvSpPr>
          <p:nvPr/>
        </p:nvSpPr>
        <p:spPr bwMode="auto">
          <a:xfrm>
            <a:off x="6110288" y="5303838"/>
            <a:ext cx="377825" cy="736600"/>
          </a:xfrm>
          <a:prstGeom prst="rect">
            <a:avLst/>
          </a:prstGeom>
          <a:pattFill prst="pct25">
            <a:fgClr>
              <a:schemeClr val="accent1"/>
            </a:fgClr>
            <a:bgClr>
              <a:schemeClr val="bg1"/>
            </a:bgClr>
          </a:patt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eaLnBrk="0" hangingPunct="0"/>
            <a:endParaRPr kumimoji="0" lang="zh-TW" altLang="en-US"/>
          </a:p>
        </p:txBody>
      </p:sp>
      <p:sp>
        <p:nvSpPr>
          <p:cNvPr id="13317" name="Rectangle 5" descr="25%"/>
          <p:cNvSpPr>
            <a:spLocks noChangeArrowheads="1"/>
          </p:cNvSpPr>
          <p:nvPr/>
        </p:nvSpPr>
        <p:spPr bwMode="auto">
          <a:xfrm>
            <a:off x="5080000" y="4572000"/>
            <a:ext cx="368300" cy="1468438"/>
          </a:xfrm>
          <a:prstGeom prst="rect">
            <a:avLst/>
          </a:prstGeom>
          <a:pattFill prst="pct25">
            <a:fgClr>
              <a:schemeClr val="accent1"/>
            </a:fgClr>
            <a:bgClr>
              <a:schemeClr val="bg1"/>
            </a:bgClr>
          </a:patt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eaLnBrk="0" hangingPunct="0"/>
            <a:endParaRPr kumimoji="0" lang="zh-TW" altLang="en-US"/>
          </a:p>
        </p:txBody>
      </p:sp>
      <p:sp>
        <p:nvSpPr>
          <p:cNvPr id="13318" name="Line 6"/>
          <p:cNvSpPr>
            <a:spLocks noChangeShapeType="1"/>
          </p:cNvSpPr>
          <p:nvPr/>
        </p:nvSpPr>
        <p:spPr bwMode="auto">
          <a:xfrm>
            <a:off x="3854450" y="4572000"/>
            <a:ext cx="0" cy="146843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19" name="Line 7"/>
          <p:cNvSpPr>
            <a:spLocks noChangeShapeType="1"/>
          </p:cNvSpPr>
          <p:nvPr/>
        </p:nvSpPr>
        <p:spPr bwMode="auto">
          <a:xfrm>
            <a:off x="3762375" y="6040438"/>
            <a:ext cx="46990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20" name="Rectangle 8"/>
          <p:cNvSpPr>
            <a:spLocks noChangeArrowheads="1"/>
          </p:cNvSpPr>
          <p:nvPr/>
        </p:nvSpPr>
        <p:spPr bwMode="auto">
          <a:xfrm>
            <a:off x="5175250" y="6130925"/>
            <a:ext cx="18573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eaLnBrk="0" hangingPunct="0">
              <a:lnSpc>
                <a:spcPct val="85000"/>
              </a:lnSpc>
            </a:pPr>
            <a:r>
              <a:rPr lang="en-US" altLang="zh-TW" sz="1800" b="1">
                <a:latin typeface="Arial" pitchFamily="34" charset="0"/>
              </a:rPr>
              <a:t>address space</a:t>
            </a:r>
          </a:p>
        </p:txBody>
      </p:sp>
      <p:sp>
        <p:nvSpPr>
          <p:cNvPr id="13321" name="Rectangle 9"/>
          <p:cNvSpPr>
            <a:spLocks noChangeArrowheads="1"/>
          </p:cNvSpPr>
          <p:nvPr/>
        </p:nvSpPr>
        <p:spPr bwMode="auto">
          <a:xfrm>
            <a:off x="3762375" y="6061075"/>
            <a:ext cx="2762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eaLnBrk="0" hangingPunct="0">
              <a:lnSpc>
                <a:spcPct val="85000"/>
              </a:lnSpc>
            </a:pPr>
            <a:r>
              <a:rPr lang="zh-TW" altLang="en-US" sz="1800" b="1">
                <a:latin typeface="Arial" pitchFamily="34" charset="0"/>
              </a:rPr>
              <a:t>0</a:t>
            </a:r>
          </a:p>
        </p:txBody>
      </p:sp>
      <p:sp>
        <p:nvSpPr>
          <p:cNvPr id="13322" name="Rectangle 10"/>
          <p:cNvSpPr>
            <a:spLocks noChangeArrowheads="1"/>
          </p:cNvSpPr>
          <p:nvPr/>
        </p:nvSpPr>
        <p:spPr bwMode="auto">
          <a:xfrm>
            <a:off x="8370888" y="6061075"/>
            <a:ext cx="7334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eaLnBrk="0" hangingPunct="0">
              <a:lnSpc>
                <a:spcPct val="85000"/>
              </a:lnSpc>
            </a:pPr>
            <a:r>
              <a:rPr lang="zh-TW" altLang="en-US" sz="1800" b="1">
                <a:latin typeface="Arial" pitchFamily="34" charset="0"/>
              </a:rPr>
              <a:t>2</a:t>
            </a:r>
            <a:r>
              <a:rPr lang="en-US" altLang="zh-TW" sz="1800" b="1" baseline="30000">
                <a:latin typeface="Arial" pitchFamily="34" charset="0"/>
              </a:rPr>
              <a:t>n</a:t>
            </a:r>
            <a:r>
              <a:rPr lang="en-US" altLang="zh-TW" sz="1800" b="1">
                <a:latin typeface="Arial" pitchFamily="34" charset="0"/>
              </a:rPr>
              <a:t> - 1</a:t>
            </a:r>
          </a:p>
        </p:txBody>
      </p:sp>
      <p:sp>
        <p:nvSpPr>
          <p:cNvPr id="13323" name="Line 11"/>
          <p:cNvSpPr>
            <a:spLocks noChangeShapeType="1"/>
          </p:cNvSpPr>
          <p:nvPr/>
        </p:nvSpPr>
        <p:spPr bwMode="auto">
          <a:xfrm>
            <a:off x="3854450" y="5964238"/>
            <a:ext cx="11303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24" name="Line 12"/>
          <p:cNvSpPr>
            <a:spLocks noChangeShapeType="1"/>
          </p:cNvSpPr>
          <p:nvPr/>
        </p:nvSpPr>
        <p:spPr bwMode="auto">
          <a:xfrm flipV="1">
            <a:off x="4984750" y="4643438"/>
            <a:ext cx="280988" cy="13208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25" name="Line 13"/>
          <p:cNvSpPr>
            <a:spLocks noChangeShapeType="1"/>
          </p:cNvSpPr>
          <p:nvPr/>
        </p:nvSpPr>
        <p:spPr bwMode="auto">
          <a:xfrm>
            <a:off x="5265738" y="4643438"/>
            <a:ext cx="280987" cy="13208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26" name="Line 14"/>
          <p:cNvSpPr>
            <a:spLocks noChangeShapeType="1"/>
          </p:cNvSpPr>
          <p:nvPr/>
        </p:nvSpPr>
        <p:spPr bwMode="auto">
          <a:xfrm>
            <a:off x="5546725" y="5964238"/>
            <a:ext cx="4699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27" name="Line 15"/>
          <p:cNvSpPr>
            <a:spLocks noChangeShapeType="1"/>
          </p:cNvSpPr>
          <p:nvPr/>
        </p:nvSpPr>
        <p:spPr bwMode="auto">
          <a:xfrm flipV="1">
            <a:off x="6016625" y="5375275"/>
            <a:ext cx="280988" cy="58896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28" name="Line 16"/>
          <p:cNvSpPr>
            <a:spLocks noChangeShapeType="1"/>
          </p:cNvSpPr>
          <p:nvPr/>
        </p:nvSpPr>
        <p:spPr bwMode="auto">
          <a:xfrm>
            <a:off x="6297613" y="5375275"/>
            <a:ext cx="190500" cy="58896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29" name="Line 17"/>
          <p:cNvSpPr>
            <a:spLocks noChangeShapeType="1"/>
          </p:cNvSpPr>
          <p:nvPr/>
        </p:nvSpPr>
        <p:spPr bwMode="auto">
          <a:xfrm>
            <a:off x="6488113" y="5964238"/>
            <a:ext cx="14097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30" name="Rectangle 18"/>
          <p:cNvSpPr>
            <a:spLocks noGrp="1" noChangeArrowheads="1"/>
          </p:cNvSpPr>
          <p:nvPr>
            <p:ph type="title"/>
          </p:nvPr>
        </p:nvSpPr>
        <p:spPr>
          <a:xfrm>
            <a:off x="742950" y="173038"/>
            <a:ext cx="8420100" cy="901700"/>
          </a:xfrm>
        </p:spPr>
        <p:txBody>
          <a:bodyPr/>
          <a:lstStyle/>
          <a:p>
            <a:r>
              <a:rPr lang="en-US" altLang="zh-TW"/>
              <a:t>Why Hierarchy Works?</a:t>
            </a:r>
          </a:p>
        </p:txBody>
      </p:sp>
      <p:sp>
        <p:nvSpPr>
          <p:cNvPr id="13331"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99642289-1AE5-4977-832D-23B0F1011A91}" type="slidenum">
              <a:rPr kumimoji="0" lang="zh-TW" altLang="en-US" sz="1400" smtClean="0">
                <a:latin typeface="Arial" pitchFamily="34" charset="0"/>
              </a:rPr>
              <a:pPr/>
              <a:t>6</a:t>
            </a:fld>
            <a:endParaRPr kumimoji="0" lang="en-US" altLang="zh-TW" sz="1400">
              <a:latin typeface="Arial" pitchFamily="34" charset="0"/>
            </a:endParaRPr>
          </a:p>
        </p:txBody>
      </p:sp>
    </p:spTree>
    <p:extLst>
      <p:ext uri="{BB962C8B-B14F-4D97-AF65-F5344CB8AC3E}">
        <p14:creationId xmlns:p14="http://schemas.microsoft.com/office/powerpoint/2010/main" val="811609413"/>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42950" y="173038"/>
            <a:ext cx="8420100" cy="901700"/>
          </a:xfrm>
        </p:spPr>
        <p:txBody>
          <a:bodyPr/>
          <a:lstStyle/>
          <a:p>
            <a:r>
              <a:rPr lang="en-US" altLang="zh-TW"/>
              <a:t>Example (cont.)</a:t>
            </a:r>
            <a:endParaRPr lang="en-AU" altLang="zh-TW">
              <a:ea typeface="新細明體" pitchFamily="18" charset="-120"/>
            </a:endParaRPr>
          </a:p>
        </p:txBody>
      </p:sp>
      <p:sp>
        <p:nvSpPr>
          <p:cNvPr id="72707" name="Rectangle 3"/>
          <p:cNvSpPr>
            <a:spLocks noGrp="1" noChangeArrowheads="1"/>
          </p:cNvSpPr>
          <p:nvPr>
            <p:ph type="body" idx="1"/>
          </p:nvPr>
        </p:nvSpPr>
        <p:spPr>
          <a:xfrm>
            <a:off x="742950" y="1231900"/>
            <a:ext cx="9163050" cy="5260975"/>
          </a:xfrm>
        </p:spPr>
        <p:txBody>
          <a:bodyPr/>
          <a:lstStyle/>
          <a:p>
            <a:r>
              <a:rPr lang="en-US" altLang="zh-TW" sz="2800"/>
              <a:t>Now add L-2 cache</a:t>
            </a:r>
          </a:p>
          <a:p>
            <a:pPr lvl="1"/>
            <a:r>
              <a:rPr lang="en-US" altLang="zh-TW" sz="2600"/>
              <a:t>L-1 miss rate to L-2 = 2% (with one cache: to M)</a:t>
            </a:r>
          </a:p>
          <a:p>
            <a:pPr lvl="1"/>
            <a:r>
              <a:rPr lang="en-US" altLang="zh-TW" sz="2600"/>
              <a:t>L-2 access time = 5ns (to M: 100ns)</a:t>
            </a:r>
          </a:p>
          <a:p>
            <a:pPr lvl="1"/>
            <a:r>
              <a:rPr lang="en-US" altLang="zh-TW" sz="2600"/>
              <a:t>L-2 miss rate to main memory = 0.5% </a:t>
            </a:r>
          </a:p>
          <a:p>
            <a:r>
              <a:rPr lang="en-US" altLang="zh-TW" sz="2800"/>
              <a:t>Primary miss with L-2 hit (2%)</a:t>
            </a:r>
          </a:p>
          <a:p>
            <a:pPr lvl="1"/>
            <a:r>
              <a:rPr lang="en-US" altLang="zh-TW" sz="2600"/>
              <a:t>Penalty to access L-2 = 5ns/0.25ns = 20 cycles</a:t>
            </a:r>
          </a:p>
          <a:p>
            <a:r>
              <a:rPr lang="en-US" altLang="zh-TW" sz="2800"/>
              <a:t>Primary miss with L-2 miss (0.5%)</a:t>
            </a:r>
          </a:p>
          <a:p>
            <a:pPr lvl="1"/>
            <a:r>
              <a:rPr lang="en-US" altLang="zh-TW" sz="2600"/>
              <a:t>Penalty to access memory = 400 cycles</a:t>
            </a:r>
          </a:p>
          <a:p>
            <a:r>
              <a:rPr lang="en-US" altLang="zh-TW" sz="2800"/>
              <a:t>CPI = 1 + 0.02 × 20 + 0.005 × 400 = 3.4</a:t>
            </a:r>
          </a:p>
          <a:p>
            <a:r>
              <a:rPr lang="en-US" altLang="zh-TW" sz="2800"/>
              <a:t>Performance ratio = 9/3.4 = 2.6</a:t>
            </a:r>
            <a:endParaRPr lang="en-AU" altLang="zh-TW" sz="2800"/>
          </a:p>
        </p:txBody>
      </p:sp>
      <p:sp>
        <p:nvSpPr>
          <p:cNvPr id="72708"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BC0B2862-06AB-4E6F-9B84-8EF30F1B82A2}" type="slidenum">
              <a:rPr kumimoji="0" lang="zh-TW" altLang="en-US" sz="1400" smtClean="0">
                <a:latin typeface="Arial" pitchFamily="34" charset="0"/>
              </a:rPr>
              <a:pPr/>
              <a:t>69</a:t>
            </a:fld>
            <a:endParaRPr kumimoji="0" lang="en-US" altLang="zh-TW" sz="1400">
              <a:latin typeface="Arial" pitchFamily="34" charset="0"/>
            </a:endParaRPr>
          </a:p>
        </p:txBody>
      </p:sp>
    </p:spTree>
    <p:extLst>
      <p:ext uri="{BB962C8B-B14F-4D97-AF65-F5344CB8AC3E}">
        <p14:creationId xmlns:p14="http://schemas.microsoft.com/office/powerpoint/2010/main" val="10118299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42950" y="319088"/>
            <a:ext cx="8420100" cy="830262"/>
          </a:xfrm>
        </p:spPr>
        <p:txBody>
          <a:bodyPr/>
          <a:lstStyle/>
          <a:p>
            <a:r>
              <a:rPr lang="en-US" altLang="zh-TW"/>
              <a:t>Multilevel</a:t>
            </a:r>
            <a:r>
              <a:rPr lang="en-US" altLang="zh-TW" sz="3200"/>
              <a:t> </a:t>
            </a:r>
            <a:r>
              <a:rPr lang="en-US" altLang="zh-TW"/>
              <a:t>Cache Considerations</a:t>
            </a:r>
            <a:endParaRPr lang="en-AU" altLang="zh-TW">
              <a:ea typeface="新細明體" pitchFamily="18" charset="-120"/>
            </a:endParaRPr>
          </a:p>
        </p:txBody>
      </p:sp>
      <p:sp>
        <p:nvSpPr>
          <p:cNvPr id="69635" name="Rectangle 3"/>
          <p:cNvSpPr>
            <a:spLocks noGrp="1" noChangeArrowheads="1"/>
          </p:cNvSpPr>
          <p:nvPr>
            <p:ph type="body" idx="1"/>
          </p:nvPr>
        </p:nvSpPr>
        <p:spPr/>
        <p:txBody>
          <a:bodyPr/>
          <a:lstStyle/>
          <a:p>
            <a:r>
              <a:rPr lang="en-US" altLang="zh-TW" sz="2800"/>
              <a:t>Primary cache</a:t>
            </a:r>
          </a:p>
          <a:p>
            <a:pPr lvl="1"/>
            <a:r>
              <a:rPr lang="en-US" altLang="zh-TW" sz="2600"/>
              <a:t>Focus on minimal hit time</a:t>
            </a:r>
          </a:p>
          <a:p>
            <a:r>
              <a:rPr lang="en-US" altLang="zh-TW" sz="2800"/>
              <a:t>L-2 cache</a:t>
            </a:r>
          </a:p>
          <a:p>
            <a:pPr lvl="1"/>
            <a:r>
              <a:rPr lang="en-US" altLang="zh-TW" sz="2600"/>
              <a:t>Focus on low miss rate to avoid main memory access</a:t>
            </a:r>
          </a:p>
          <a:p>
            <a:pPr lvl="1"/>
            <a:r>
              <a:rPr lang="en-US" altLang="zh-TW" sz="2600"/>
              <a:t>Hit time has less overall impact</a:t>
            </a:r>
          </a:p>
          <a:p>
            <a:r>
              <a:rPr lang="en-US" altLang="zh-TW" sz="2800"/>
              <a:t>Results</a:t>
            </a:r>
          </a:p>
          <a:p>
            <a:pPr lvl="1"/>
            <a:r>
              <a:rPr lang="en-US" altLang="zh-TW" sz="2600"/>
              <a:t>L-1 cache usually smaller than a single-level cache</a:t>
            </a:r>
          </a:p>
          <a:p>
            <a:pPr lvl="1"/>
            <a:r>
              <a:rPr lang="en-US" altLang="zh-TW" sz="2600"/>
              <a:t>L-1 block size smaller than L-2 block size</a:t>
            </a:r>
            <a:endParaRPr lang="en-AU" altLang="zh-TW" sz="2600"/>
          </a:p>
        </p:txBody>
      </p:sp>
      <p:sp>
        <p:nvSpPr>
          <p:cNvPr id="69636" name="投影片編號版面配置區 1"/>
          <p:cNvSpPr>
            <a:spLocks noGrp="1"/>
          </p:cNvSpPr>
          <p:nvPr>
            <p:ph type="sldNum" sz="quarter" idx="12"/>
          </p:nvPr>
        </p:nvSpPr>
        <p:spPr>
          <a:noFill/>
          <a:ln>
            <a:miter lim="800000"/>
            <a:headEnd/>
            <a:tailEnd/>
          </a:ln>
        </p:spPr>
        <p:txBody>
          <a:bodyPr/>
          <a:lstStyle/>
          <a:p>
            <a:pPr defTabSz="762000"/>
            <a:fld id="{BF601ADC-5818-4127-863C-B5077BA8D21F}" type="slidenum">
              <a:rPr lang="zh-TW" altLang="en-US"/>
              <a:pPr defTabSz="762000"/>
              <a:t>70</a:t>
            </a:fld>
            <a:endParaRPr lang="en-US" altLang="zh-TW"/>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42950" y="390525"/>
            <a:ext cx="8420100" cy="758825"/>
          </a:xfrm>
        </p:spPr>
        <p:txBody>
          <a:bodyPr/>
          <a:lstStyle/>
          <a:p>
            <a:r>
              <a:rPr lang="en-US" altLang="zh-TW"/>
              <a:t>Interactions</a:t>
            </a:r>
            <a:r>
              <a:rPr lang="en-US" altLang="zh-TW" sz="2800"/>
              <a:t> </a:t>
            </a:r>
            <a:r>
              <a:rPr lang="en-US" altLang="zh-TW"/>
              <a:t>with Advanced CPUs</a:t>
            </a:r>
            <a:endParaRPr lang="en-AU" altLang="zh-TW">
              <a:ea typeface="新細明體" pitchFamily="18" charset="-120"/>
            </a:endParaRPr>
          </a:p>
        </p:txBody>
      </p:sp>
      <p:sp>
        <p:nvSpPr>
          <p:cNvPr id="70659" name="Rectangle 3"/>
          <p:cNvSpPr>
            <a:spLocks noGrp="1" noChangeArrowheads="1"/>
          </p:cNvSpPr>
          <p:nvPr>
            <p:ph type="body" idx="1"/>
          </p:nvPr>
        </p:nvSpPr>
        <p:spPr/>
        <p:txBody>
          <a:bodyPr/>
          <a:lstStyle/>
          <a:p>
            <a:r>
              <a:rPr lang="en-US" altLang="zh-TW" sz="2800"/>
              <a:t>Out-of-order CPUs can execute instructions during cache miss</a:t>
            </a:r>
          </a:p>
          <a:p>
            <a:pPr lvl="1"/>
            <a:r>
              <a:rPr lang="en-US" altLang="zh-TW" sz="2600"/>
              <a:t>Pending store stays in load/store unit</a:t>
            </a:r>
          </a:p>
          <a:p>
            <a:pPr lvl="1"/>
            <a:r>
              <a:rPr lang="en-US" altLang="zh-TW" sz="2600"/>
              <a:t>Dependent instructions wait in reservation stations</a:t>
            </a:r>
          </a:p>
          <a:p>
            <a:pPr lvl="2">
              <a:buClr>
                <a:srgbClr val="FF9900"/>
              </a:buClr>
              <a:buFont typeface="Wingdings" pitchFamily="2" charset="2"/>
              <a:buChar char="l"/>
            </a:pPr>
            <a:r>
              <a:rPr lang="en-US" altLang="zh-TW" sz="2400"/>
              <a:t>Independent instructions continue</a:t>
            </a:r>
          </a:p>
          <a:p>
            <a:r>
              <a:rPr lang="en-US" altLang="zh-TW" sz="2800"/>
              <a:t>Effect of miss depends on program data flow</a:t>
            </a:r>
          </a:p>
          <a:p>
            <a:pPr lvl="1"/>
            <a:r>
              <a:rPr lang="en-US" altLang="zh-TW" sz="2600"/>
              <a:t>Much harder to analyze</a:t>
            </a:r>
          </a:p>
          <a:p>
            <a:pPr lvl="1"/>
            <a:r>
              <a:rPr lang="en-US" altLang="zh-TW" sz="2600"/>
              <a:t>Use system simulation</a:t>
            </a:r>
            <a:endParaRPr lang="en-AU" altLang="zh-TW" sz="2600">
              <a:ea typeface="新細明體" pitchFamily="18" charset="-120"/>
            </a:endParaRPr>
          </a:p>
        </p:txBody>
      </p:sp>
      <p:sp>
        <p:nvSpPr>
          <p:cNvPr id="70660" name="投影片編號版面配置區 1"/>
          <p:cNvSpPr>
            <a:spLocks noGrp="1"/>
          </p:cNvSpPr>
          <p:nvPr>
            <p:ph type="sldNum" sz="quarter" idx="12"/>
          </p:nvPr>
        </p:nvSpPr>
        <p:spPr>
          <a:noFill/>
          <a:ln>
            <a:miter lim="800000"/>
            <a:headEnd/>
            <a:tailEnd/>
          </a:ln>
        </p:spPr>
        <p:txBody>
          <a:bodyPr/>
          <a:lstStyle/>
          <a:p>
            <a:pPr defTabSz="762000"/>
            <a:fld id="{0CE15C2E-8501-46F0-9D48-A763B5408275}" type="slidenum">
              <a:rPr lang="zh-TW" altLang="en-US"/>
              <a:pPr defTabSz="762000"/>
              <a:t>71</a:t>
            </a:fld>
            <a:endParaRPr lang="en-US" altLang="zh-TW"/>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title"/>
          </p:nvPr>
        </p:nvSpPr>
        <p:spPr>
          <a:xfrm>
            <a:off x="742950" y="173038"/>
            <a:ext cx="8420100" cy="901700"/>
          </a:xfrm>
        </p:spPr>
        <p:txBody>
          <a:bodyPr/>
          <a:lstStyle/>
          <a:p>
            <a:r>
              <a:rPr lang="en-US" altLang="zh-TW"/>
              <a:t>Interactions with Software</a:t>
            </a:r>
            <a:endParaRPr lang="en-AU" altLang="zh-TW">
              <a:ea typeface="新細明體" pitchFamily="18" charset="-120"/>
            </a:endParaRPr>
          </a:p>
        </p:txBody>
      </p:sp>
      <p:sp>
        <p:nvSpPr>
          <p:cNvPr id="71683" name="Rectangle 4"/>
          <p:cNvSpPr>
            <a:spLocks noGrp="1" noChangeArrowheads="1"/>
          </p:cNvSpPr>
          <p:nvPr>
            <p:ph type="body" idx="1"/>
          </p:nvPr>
        </p:nvSpPr>
        <p:spPr>
          <a:xfrm>
            <a:off x="775901" y="1322516"/>
            <a:ext cx="4767263" cy="5080000"/>
          </a:xfrm>
        </p:spPr>
        <p:txBody>
          <a:bodyPr/>
          <a:lstStyle/>
          <a:p>
            <a:r>
              <a:rPr lang="en-US" altLang="zh-TW" sz="2800" dirty="0"/>
              <a:t>Misses depend on memory access patterns</a:t>
            </a:r>
          </a:p>
          <a:p>
            <a:pPr lvl="1"/>
            <a:r>
              <a:rPr lang="en-US" altLang="zh-TW" sz="2600" dirty="0"/>
              <a:t>Algorithm behavior</a:t>
            </a:r>
          </a:p>
          <a:p>
            <a:pPr lvl="1"/>
            <a:r>
              <a:rPr lang="en-US" altLang="zh-TW" sz="2600" dirty="0"/>
              <a:t>Compiler optimization for memory access</a:t>
            </a:r>
            <a:endParaRPr lang="en-AU" altLang="zh-TW" sz="2600" dirty="0">
              <a:ea typeface="新細明體" pitchFamily="18" charset="-120"/>
            </a:endParaRPr>
          </a:p>
        </p:txBody>
      </p:sp>
      <p:pic>
        <p:nvPicPr>
          <p:cNvPr id="71684" name="Picture 2" descr="f05-18-P374493"/>
          <p:cNvPicPr>
            <a:picLocks noChangeAspect="1" noChangeArrowheads="1"/>
          </p:cNvPicPr>
          <p:nvPr/>
        </p:nvPicPr>
        <p:blipFill>
          <a:blip r:embed="rId3"/>
          <a:srcRect/>
          <a:stretch>
            <a:fillRect/>
          </a:stretch>
        </p:blipFill>
        <p:spPr bwMode="auto">
          <a:xfrm>
            <a:off x="5947764" y="1103870"/>
            <a:ext cx="3159012" cy="5321644"/>
          </a:xfrm>
          <a:prstGeom prst="rect">
            <a:avLst/>
          </a:prstGeom>
          <a:solidFill>
            <a:srgbClr val="FFFFFF"/>
          </a:solidFill>
          <a:ln w="9525">
            <a:noFill/>
            <a:miter lim="800000"/>
            <a:headEnd/>
            <a:tailEnd/>
          </a:ln>
        </p:spPr>
      </p:pic>
      <p:sp>
        <p:nvSpPr>
          <p:cNvPr id="71685" name="投影片編號版面配置區 1"/>
          <p:cNvSpPr>
            <a:spLocks noGrp="1"/>
          </p:cNvSpPr>
          <p:nvPr>
            <p:ph type="sldNum" sz="quarter" idx="12"/>
          </p:nvPr>
        </p:nvSpPr>
        <p:spPr>
          <a:noFill/>
          <a:ln>
            <a:miter lim="800000"/>
            <a:headEnd/>
            <a:tailEnd/>
          </a:ln>
        </p:spPr>
        <p:txBody>
          <a:bodyPr/>
          <a:lstStyle/>
          <a:p>
            <a:pPr defTabSz="762000"/>
            <a:fld id="{039733F9-05EF-4A7C-B848-7EBD90CCCA19}" type="slidenum">
              <a:rPr lang="zh-TW" altLang="en-US"/>
              <a:pPr defTabSz="762000"/>
              <a:t>72</a:t>
            </a:fld>
            <a:endParaRPr lang="en-US" altLang="zh-TW"/>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6147" name="Rectangle 3"/>
          <p:cNvSpPr>
            <a:spLocks noGrp="1" noChangeArrowheads="1"/>
          </p:cNvSpPr>
          <p:nvPr>
            <p:ph type="body" idx="1"/>
          </p:nvPr>
        </p:nvSpPr>
        <p:spPr>
          <a:xfrm>
            <a:off x="742950" y="10715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t>Address sub-division</a:t>
            </a:r>
          </a:p>
          <a:p>
            <a:pPr lvl="1"/>
            <a:r>
              <a:rPr lang="en-US" altLang="zh-TW" sz="2000" dirty="0"/>
              <a:t>Cache hit and miss</a:t>
            </a:r>
          </a:p>
          <a:p>
            <a:pPr lvl="1"/>
            <a:r>
              <a:rPr lang="en-US" altLang="zh-TW" sz="2000" dirty="0"/>
              <a:t>Memory support</a:t>
            </a:r>
          </a:p>
          <a:p>
            <a:r>
              <a:rPr lang="en-US" altLang="zh-TW" sz="2000" dirty="0"/>
              <a:t>Measuring cache performance</a:t>
            </a:r>
          </a:p>
          <a:p>
            <a:r>
              <a:rPr lang="en-US" altLang="zh-TW" sz="2000" dirty="0"/>
              <a:t>Improving cache performance</a:t>
            </a:r>
          </a:p>
          <a:p>
            <a:pPr lvl="1"/>
            <a:r>
              <a:rPr lang="en-US" altLang="zh-TW" sz="2000" dirty="0"/>
              <a:t>Set associative cache</a:t>
            </a:r>
          </a:p>
          <a:p>
            <a:pPr lvl="1"/>
            <a:r>
              <a:rPr lang="en-US" altLang="zh-TW" sz="2000" dirty="0"/>
              <a:t>Multiple level cache</a:t>
            </a:r>
          </a:p>
          <a:p>
            <a:r>
              <a:rPr lang="en-US" altLang="zh-TW" sz="2000" dirty="0"/>
              <a:t>Virtual memory</a:t>
            </a:r>
          </a:p>
          <a:p>
            <a:pPr lvl="1"/>
            <a:r>
              <a:rPr lang="en-US" altLang="zh-TW" sz="2000" dirty="0">
                <a:solidFill>
                  <a:schemeClr val="accent2"/>
                </a:solidFill>
              </a:rPr>
              <a:t>Basics</a:t>
            </a:r>
          </a:p>
          <a:p>
            <a:pPr lvl="1"/>
            <a:r>
              <a:rPr lang="en-US" altLang="zh-TW" sz="2000" dirty="0"/>
              <a:t>Issues in virtual memory</a:t>
            </a:r>
          </a:p>
          <a:p>
            <a:pPr lvl="1"/>
            <a:r>
              <a:rPr lang="en-US" altLang="zh-TW" sz="2000" dirty="0"/>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t>TLB and cache</a:t>
            </a:r>
          </a:p>
          <a:p>
            <a:r>
              <a:rPr lang="en-US" altLang="zh-TW" sz="2000" dirty="0"/>
              <a:t>A common framework for memory hierarchy</a:t>
            </a:r>
          </a:p>
        </p:txBody>
      </p:sp>
      <p:sp>
        <p:nvSpPr>
          <p:cNvPr id="6148"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21079BBA-C287-4BD2-9D77-9C0655332BFF}" type="slidenum">
              <a:rPr kumimoji="0" lang="zh-TW" altLang="en-US" sz="1400" smtClean="0">
                <a:latin typeface="Arial" pitchFamily="34" charset="0"/>
              </a:rPr>
              <a:pPr/>
              <a:t>73</a:t>
            </a:fld>
            <a:endParaRPr kumimoji="0" lang="en-US" altLang="zh-TW" sz="1400">
              <a:latin typeface="Arial" pitchFamily="34" charset="0"/>
            </a:endParaRPr>
          </a:p>
        </p:txBody>
      </p:sp>
    </p:spTree>
    <p:extLst>
      <p:ext uri="{BB962C8B-B14F-4D97-AF65-F5344CB8AC3E}">
        <p14:creationId xmlns:p14="http://schemas.microsoft.com/office/powerpoint/2010/main" val="16848254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563938" y="1689100"/>
            <a:ext cx="1292225" cy="4318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74755" name="Rectangle 3"/>
          <p:cNvSpPr>
            <a:spLocks noChangeArrowheads="1"/>
          </p:cNvSpPr>
          <p:nvPr/>
        </p:nvSpPr>
        <p:spPr bwMode="auto">
          <a:xfrm>
            <a:off x="3151188" y="2679700"/>
            <a:ext cx="21177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74756" name="Rectangle 4"/>
          <p:cNvSpPr>
            <a:spLocks noChangeArrowheads="1"/>
          </p:cNvSpPr>
          <p:nvPr/>
        </p:nvSpPr>
        <p:spPr bwMode="auto">
          <a:xfrm>
            <a:off x="2820988" y="3746500"/>
            <a:ext cx="31083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74757" name="Rectangle 5"/>
          <p:cNvSpPr>
            <a:spLocks noChangeArrowheads="1"/>
          </p:cNvSpPr>
          <p:nvPr/>
        </p:nvSpPr>
        <p:spPr bwMode="auto">
          <a:xfrm>
            <a:off x="2243138" y="4813300"/>
            <a:ext cx="42640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74758" name="Rectangle 6"/>
          <p:cNvSpPr>
            <a:spLocks noChangeArrowheads="1"/>
          </p:cNvSpPr>
          <p:nvPr/>
        </p:nvSpPr>
        <p:spPr bwMode="auto">
          <a:xfrm>
            <a:off x="1912938" y="5880100"/>
            <a:ext cx="50895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74759" name="Rectangle 7"/>
          <p:cNvSpPr>
            <a:spLocks noChangeArrowheads="1"/>
          </p:cNvSpPr>
          <p:nvPr/>
        </p:nvSpPr>
        <p:spPr bwMode="auto">
          <a:xfrm>
            <a:off x="3646488" y="1789113"/>
            <a:ext cx="1265237"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Registers</a:t>
            </a:r>
          </a:p>
        </p:txBody>
      </p:sp>
      <p:sp>
        <p:nvSpPr>
          <p:cNvPr id="74760" name="Rectangle 8"/>
          <p:cNvSpPr>
            <a:spLocks noChangeArrowheads="1"/>
          </p:cNvSpPr>
          <p:nvPr/>
        </p:nvSpPr>
        <p:spPr bwMode="auto">
          <a:xfrm>
            <a:off x="3646488" y="2779713"/>
            <a:ext cx="8794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Cache</a:t>
            </a:r>
          </a:p>
        </p:txBody>
      </p:sp>
      <p:sp>
        <p:nvSpPr>
          <p:cNvPr id="74761" name="Rectangle 9"/>
          <p:cNvSpPr>
            <a:spLocks noChangeArrowheads="1"/>
          </p:cNvSpPr>
          <p:nvPr/>
        </p:nvSpPr>
        <p:spPr bwMode="auto">
          <a:xfrm>
            <a:off x="3729038" y="3846513"/>
            <a:ext cx="108585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Memory</a:t>
            </a:r>
          </a:p>
        </p:txBody>
      </p:sp>
      <p:sp>
        <p:nvSpPr>
          <p:cNvPr id="74762" name="Rectangle 10"/>
          <p:cNvSpPr>
            <a:spLocks noChangeArrowheads="1"/>
          </p:cNvSpPr>
          <p:nvPr/>
        </p:nvSpPr>
        <p:spPr bwMode="auto">
          <a:xfrm>
            <a:off x="3729038" y="4913313"/>
            <a:ext cx="6604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Disk</a:t>
            </a:r>
          </a:p>
        </p:txBody>
      </p:sp>
      <p:sp>
        <p:nvSpPr>
          <p:cNvPr id="74763" name="Rectangle 11"/>
          <p:cNvSpPr>
            <a:spLocks noChangeArrowheads="1"/>
          </p:cNvSpPr>
          <p:nvPr/>
        </p:nvSpPr>
        <p:spPr bwMode="auto">
          <a:xfrm>
            <a:off x="3811588" y="6056313"/>
            <a:ext cx="7143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Tape</a:t>
            </a:r>
          </a:p>
        </p:txBody>
      </p:sp>
      <p:sp>
        <p:nvSpPr>
          <p:cNvPr id="74764" name="Line 12"/>
          <p:cNvSpPr>
            <a:spLocks noChangeShapeType="1"/>
          </p:cNvSpPr>
          <p:nvPr/>
        </p:nvSpPr>
        <p:spPr bwMode="auto">
          <a:xfrm>
            <a:off x="4210050" y="2133600"/>
            <a:ext cx="0" cy="533400"/>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74765" name="Line 13"/>
          <p:cNvSpPr>
            <a:spLocks noChangeShapeType="1"/>
          </p:cNvSpPr>
          <p:nvPr/>
        </p:nvSpPr>
        <p:spPr bwMode="auto">
          <a:xfrm>
            <a:off x="4210050" y="3200400"/>
            <a:ext cx="0" cy="533400"/>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74766" name="Line 14"/>
          <p:cNvSpPr>
            <a:spLocks noChangeShapeType="1"/>
          </p:cNvSpPr>
          <p:nvPr/>
        </p:nvSpPr>
        <p:spPr bwMode="auto">
          <a:xfrm>
            <a:off x="4210050" y="4267200"/>
            <a:ext cx="0" cy="533400"/>
          </a:xfrm>
          <a:prstGeom prst="line">
            <a:avLst/>
          </a:prstGeom>
          <a:noFill/>
          <a:ln w="25400">
            <a:solidFill>
              <a:schemeClr val="tx1"/>
            </a:solidFill>
            <a:round/>
            <a:headEnd type="stealth" w="med" len="lg"/>
            <a:tailEnd type="stealth" w="med" len="lg"/>
          </a:ln>
        </p:spPr>
        <p:txBody>
          <a:bodyPr wrap="none" anchor="ctr"/>
          <a:lstStyle/>
          <a:p>
            <a:endParaRPr lang="zh-TW" altLang="en-US"/>
          </a:p>
        </p:txBody>
      </p:sp>
      <p:sp>
        <p:nvSpPr>
          <p:cNvPr id="74767" name="Line 15"/>
          <p:cNvSpPr>
            <a:spLocks noChangeShapeType="1"/>
          </p:cNvSpPr>
          <p:nvPr/>
        </p:nvSpPr>
        <p:spPr bwMode="auto">
          <a:xfrm>
            <a:off x="4210050" y="5334000"/>
            <a:ext cx="0" cy="533400"/>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74768" name="Rectangle 16"/>
          <p:cNvSpPr>
            <a:spLocks noChangeArrowheads="1"/>
          </p:cNvSpPr>
          <p:nvPr/>
        </p:nvSpPr>
        <p:spPr bwMode="auto">
          <a:xfrm>
            <a:off x="4306888" y="2246313"/>
            <a:ext cx="1843087"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a:latin typeface="Arial" pitchFamily="34" charset="0"/>
              </a:rPr>
              <a:t>Instr. Operands</a:t>
            </a:r>
          </a:p>
        </p:txBody>
      </p:sp>
      <p:sp>
        <p:nvSpPr>
          <p:cNvPr id="74769" name="Rectangle 17"/>
          <p:cNvSpPr>
            <a:spLocks noChangeArrowheads="1"/>
          </p:cNvSpPr>
          <p:nvPr/>
        </p:nvSpPr>
        <p:spPr bwMode="auto">
          <a:xfrm>
            <a:off x="4306888" y="3313113"/>
            <a:ext cx="8667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a:latin typeface="Arial" pitchFamily="34" charset="0"/>
              </a:rPr>
              <a:t>Blocks</a:t>
            </a:r>
          </a:p>
        </p:txBody>
      </p:sp>
      <p:sp>
        <p:nvSpPr>
          <p:cNvPr id="74770" name="Rectangle 18"/>
          <p:cNvSpPr>
            <a:spLocks noChangeArrowheads="1"/>
          </p:cNvSpPr>
          <p:nvPr/>
        </p:nvSpPr>
        <p:spPr bwMode="auto">
          <a:xfrm>
            <a:off x="4306888" y="4379913"/>
            <a:ext cx="8382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a:latin typeface="Arial" pitchFamily="34" charset="0"/>
              </a:rPr>
              <a:t>Pages</a:t>
            </a:r>
          </a:p>
        </p:txBody>
      </p:sp>
      <p:sp>
        <p:nvSpPr>
          <p:cNvPr id="74771" name="Rectangle 19"/>
          <p:cNvSpPr>
            <a:spLocks noChangeArrowheads="1"/>
          </p:cNvSpPr>
          <p:nvPr/>
        </p:nvSpPr>
        <p:spPr bwMode="auto">
          <a:xfrm>
            <a:off x="4306888" y="5446713"/>
            <a:ext cx="6604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a:latin typeface="Arial" pitchFamily="34" charset="0"/>
              </a:rPr>
              <a:t>Files</a:t>
            </a:r>
          </a:p>
        </p:txBody>
      </p:sp>
      <p:sp>
        <p:nvSpPr>
          <p:cNvPr id="74772" name="Rectangle 20"/>
          <p:cNvSpPr>
            <a:spLocks noChangeArrowheads="1"/>
          </p:cNvSpPr>
          <p:nvPr/>
        </p:nvSpPr>
        <p:spPr bwMode="auto">
          <a:xfrm>
            <a:off x="6686550" y="1216025"/>
            <a:ext cx="1677988" cy="54610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i="1">
                <a:latin typeface="Arial" pitchFamily="34" charset="0"/>
              </a:rPr>
              <a:t>Staging</a:t>
            </a:r>
          </a:p>
          <a:p>
            <a:pPr>
              <a:lnSpc>
                <a:spcPct val="90000"/>
              </a:lnSpc>
            </a:pPr>
            <a:r>
              <a:rPr kumimoji="1" lang="en-US" altLang="zh-TW" sz="1800" b="1" i="1">
                <a:latin typeface="Arial" pitchFamily="34" charset="0"/>
              </a:rPr>
              <a:t>Transfer Unit</a:t>
            </a:r>
          </a:p>
        </p:txBody>
      </p:sp>
      <p:sp>
        <p:nvSpPr>
          <p:cNvPr id="74773" name="Rectangle 21"/>
          <p:cNvSpPr>
            <a:spLocks noChangeArrowheads="1"/>
          </p:cNvSpPr>
          <p:nvPr/>
        </p:nvSpPr>
        <p:spPr bwMode="auto">
          <a:xfrm>
            <a:off x="6672263" y="2193925"/>
            <a:ext cx="1714500" cy="54610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a:latin typeface="Arial" pitchFamily="34" charset="0"/>
              </a:rPr>
              <a:t>prog./compiler</a:t>
            </a:r>
          </a:p>
          <a:p>
            <a:pPr>
              <a:lnSpc>
                <a:spcPct val="90000"/>
              </a:lnSpc>
            </a:pPr>
            <a:endParaRPr kumimoji="1" lang="en-US" altLang="zh-TW" sz="1800" b="1">
              <a:latin typeface="Arial" pitchFamily="34" charset="0"/>
            </a:endParaRPr>
          </a:p>
        </p:txBody>
      </p:sp>
      <p:sp>
        <p:nvSpPr>
          <p:cNvPr id="74774" name="Rectangle 22"/>
          <p:cNvSpPr>
            <a:spLocks noChangeArrowheads="1"/>
          </p:cNvSpPr>
          <p:nvPr/>
        </p:nvSpPr>
        <p:spPr bwMode="auto">
          <a:xfrm>
            <a:off x="6754813" y="3184525"/>
            <a:ext cx="189230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a:latin typeface="Arial" pitchFamily="34" charset="0"/>
              </a:rPr>
              <a:t>cache controller</a:t>
            </a:r>
          </a:p>
        </p:txBody>
      </p:sp>
      <p:sp>
        <p:nvSpPr>
          <p:cNvPr id="74775" name="Rectangle 23"/>
          <p:cNvSpPr>
            <a:spLocks noChangeArrowheads="1"/>
          </p:cNvSpPr>
          <p:nvPr/>
        </p:nvSpPr>
        <p:spPr bwMode="auto">
          <a:xfrm>
            <a:off x="6851650" y="4251325"/>
            <a:ext cx="457200" cy="54610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a:latin typeface="Arial" pitchFamily="34" charset="0"/>
              </a:rPr>
              <a:t>OS</a:t>
            </a:r>
          </a:p>
          <a:p>
            <a:pPr>
              <a:lnSpc>
                <a:spcPct val="90000"/>
              </a:lnSpc>
            </a:pPr>
            <a:endParaRPr kumimoji="1" lang="en-US" altLang="zh-TW" sz="1800" b="1">
              <a:latin typeface="Arial" pitchFamily="34" charset="0"/>
            </a:endParaRPr>
          </a:p>
        </p:txBody>
      </p:sp>
      <p:sp>
        <p:nvSpPr>
          <p:cNvPr id="74776" name="Rectangle 24"/>
          <p:cNvSpPr>
            <a:spLocks noChangeArrowheads="1"/>
          </p:cNvSpPr>
          <p:nvPr/>
        </p:nvSpPr>
        <p:spPr bwMode="auto">
          <a:xfrm>
            <a:off x="6810375" y="5318125"/>
            <a:ext cx="160020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a:latin typeface="Arial" pitchFamily="34" charset="0"/>
              </a:rPr>
              <a:t>user/operator</a:t>
            </a:r>
          </a:p>
        </p:txBody>
      </p:sp>
      <p:sp>
        <p:nvSpPr>
          <p:cNvPr id="74777" name="Rectangle 25"/>
          <p:cNvSpPr>
            <a:spLocks noChangeArrowheads="1"/>
          </p:cNvSpPr>
          <p:nvPr/>
        </p:nvSpPr>
        <p:spPr bwMode="auto">
          <a:xfrm>
            <a:off x="8104188" y="874713"/>
            <a:ext cx="1712912"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solidFill>
                  <a:schemeClr val="accent1"/>
                </a:solidFill>
                <a:latin typeface="Arial" pitchFamily="34" charset="0"/>
              </a:rPr>
              <a:t>Upper Level</a:t>
            </a:r>
          </a:p>
        </p:txBody>
      </p:sp>
      <p:sp>
        <p:nvSpPr>
          <p:cNvPr id="74778" name="Rectangle 26"/>
          <p:cNvSpPr>
            <a:spLocks noChangeArrowheads="1"/>
          </p:cNvSpPr>
          <p:nvPr/>
        </p:nvSpPr>
        <p:spPr bwMode="auto">
          <a:xfrm>
            <a:off x="7939088" y="6056313"/>
            <a:ext cx="1725612"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solidFill>
                  <a:schemeClr val="accent1"/>
                </a:solidFill>
                <a:latin typeface="Arial" pitchFamily="34" charset="0"/>
              </a:rPr>
              <a:t>Lower Level</a:t>
            </a:r>
          </a:p>
        </p:txBody>
      </p:sp>
      <p:sp>
        <p:nvSpPr>
          <p:cNvPr id="74779" name="Line 27"/>
          <p:cNvSpPr>
            <a:spLocks noChangeShapeType="1"/>
          </p:cNvSpPr>
          <p:nvPr/>
        </p:nvSpPr>
        <p:spPr bwMode="auto">
          <a:xfrm flipV="1">
            <a:off x="8502650" y="1447800"/>
            <a:ext cx="0" cy="44196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74780" name="Rectangle 28"/>
          <p:cNvSpPr>
            <a:spLocks noChangeArrowheads="1"/>
          </p:cNvSpPr>
          <p:nvPr/>
        </p:nvSpPr>
        <p:spPr bwMode="auto">
          <a:xfrm>
            <a:off x="8599488" y="1408113"/>
            <a:ext cx="885825"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latin typeface="Arial" pitchFamily="34" charset="0"/>
              </a:rPr>
              <a:t>faster</a:t>
            </a:r>
          </a:p>
        </p:txBody>
      </p:sp>
      <p:sp>
        <p:nvSpPr>
          <p:cNvPr id="74781" name="Line 29"/>
          <p:cNvSpPr>
            <a:spLocks noChangeShapeType="1"/>
          </p:cNvSpPr>
          <p:nvPr/>
        </p:nvSpPr>
        <p:spPr bwMode="auto">
          <a:xfrm>
            <a:off x="9163050" y="1828800"/>
            <a:ext cx="0" cy="37338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74782" name="Rectangle 30"/>
          <p:cNvSpPr>
            <a:spLocks noChangeArrowheads="1"/>
          </p:cNvSpPr>
          <p:nvPr/>
        </p:nvSpPr>
        <p:spPr bwMode="auto">
          <a:xfrm>
            <a:off x="8764588" y="5675313"/>
            <a:ext cx="993775"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latin typeface="Arial" pitchFamily="34" charset="0"/>
              </a:rPr>
              <a:t>Larger</a:t>
            </a:r>
          </a:p>
        </p:txBody>
      </p:sp>
      <p:sp>
        <p:nvSpPr>
          <p:cNvPr id="74783" name="Rectangle 31"/>
          <p:cNvSpPr>
            <a:spLocks noGrp="1" noChangeArrowheads="1"/>
          </p:cNvSpPr>
          <p:nvPr>
            <p:ph type="title"/>
          </p:nvPr>
        </p:nvSpPr>
        <p:spPr>
          <a:xfrm>
            <a:off x="742950" y="173038"/>
            <a:ext cx="8420100" cy="901700"/>
          </a:xfrm>
        </p:spPr>
        <p:txBody>
          <a:bodyPr/>
          <a:lstStyle/>
          <a:p>
            <a:r>
              <a:rPr lang="en-US" altLang="zh-TW"/>
              <a:t>Levels of Memory Hierarchy</a:t>
            </a:r>
          </a:p>
        </p:txBody>
      </p:sp>
      <p:sp>
        <p:nvSpPr>
          <p:cNvPr id="74784" name="Rectangle 32"/>
          <p:cNvSpPr>
            <a:spLocks noGrp="1" noChangeArrowheads="1"/>
          </p:cNvSpPr>
          <p:nvPr>
            <p:ph type="body" idx="1"/>
          </p:nvPr>
        </p:nvSpPr>
        <p:spPr/>
        <p:txBody>
          <a:bodyPr/>
          <a:lstStyle/>
          <a:p>
            <a:endParaRPr lang="zh-TW" altLang="en-US"/>
          </a:p>
          <a:p>
            <a:endParaRPr lang="zh-TW" altLang="en-US"/>
          </a:p>
        </p:txBody>
      </p:sp>
      <p:sp>
        <p:nvSpPr>
          <p:cNvPr id="74785" name="Oval 33"/>
          <p:cNvSpPr>
            <a:spLocks noChangeArrowheads="1"/>
          </p:cNvSpPr>
          <p:nvPr/>
        </p:nvSpPr>
        <p:spPr bwMode="auto">
          <a:xfrm>
            <a:off x="2749550" y="3898900"/>
            <a:ext cx="2881313" cy="1490663"/>
          </a:xfrm>
          <a:prstGeom prst="ellipse">
            <a:avLst/>
          </a:prstGeom>
          <a:noFill/>
          <a:ln w="57150">
            <a:solidFill>
              <a:schemeClr val="accent1"/>
            </a:solidFill>
            <a:round/>
            <a:headEnd/>
            <a:tailEnd/>
          </a:ln>
        </p:spPr>
        <p:txBody>
          <a:bodyPr wrap="none" anchor="ctr"/>
          <a:lstStyle/>
          <a:p>
            <a:pPr algn="ctr"/>
            <a:endParaRPr lang="zh-TW" altLang="en-US"/>
          </a:p>
        </p:txBody>
      </p:sp>
      <p:sp>
        <p:nvSpPr>
          <p:cNvPr id="74786" name="投影片編號版面配置區 1"/>
          <p:cNvSpPr>
            <a:spLocks noGrp="1"/>
          </p:cNvSpPr>
          <p:nvPr>
            <p:ph type="sldNum" sz="quarter" idx="12"/>
          </p:nvPr>
        </p:nvSpPr>
        <p:spPr>
          <a:noFill/>
          <a:ln>
            <a:miter lim="800000"/>
            <a:headEnd/>
            <a:tailEnd/>
          </a:ln>
        </p:spPr>
        <p:txBody>
          <a:bodyPr/>
          <a:lstStyle/>
          <a:p>
            <a:pPr defTabSz="762000"/>
            <a:fld id="{A6A22ED1-4853-4A3B-833E-6876F8BA780F}" type="slidenum">
              <a:rPr lang="zh-TW" altLang="en-US"/>
              <a:pPr defTabSz="762000"/>
              <a:t>74</a:t>
            </a:fld>
            <a:endParaRPr lang="en-US" altLang="zh-TW"/>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a:xfrm>
            <a:off x="742950" y="173038"/>
            <a:ext cx="8420100" cy="901700"/>
          </a:xfrm>
        </p:spPr>
        <p:txBody>
          <a:bodyPr/>
          <a:lstStyle/>
          <a:p>
            <a:r>
              <a:rPr lang="en-US" altLang="zh-TW">
                <a:solidFill>
                  <a:srgbClr val="FFFFFF"/>
                </a:solidFill>
              </a:rPr>
              <a:t>Virtual Memory</a:t>
            </a:r>
          </a:p>
        </p:txBody>
      </p:sp>
      <p:grpSp>
        <p:nvGrpSpPr>
          <p:cNvPr id="247811" name="Group 4"/>
          <p:cNvGrpSpPr>
            <a:grpSpLocks/>
          </p:cNvGrpSpPr>
          <p:nvPr/>
        </p:nvGrpSpPr>
        <p:grpSpPr bwMode="auto">
          <a:xfrm>
            <a:off x="1300163" y="2309813"/>
            <a:ext cx="7399337" cy="2830512"/>
            <a:chOff x="1040" y="3024"/>
            <a:chExt cx="3922" cy="1008"/>
          </a:xfrm>
        </p:grpSpPr>
        <p:sp>
          <p:nvSpPr>
            <p:cNvPr id="247812" name="Rectangle 5"/>
            <p:cNvSpPr>
              <a:spLocks noChangeArrowheads="1"/>
            </p:cNvSpPr>
            <p:nvPr/>
          </p:nvSpPr>
          <p:spPr bwMode="auto">
            <a:xfrm>
              <a:off x="1192" y="3336"/>
              <a:ext cx="242" cy="280"/>
            </a:xfrm>
            <a:prstGeom prst="rect">
              <a:avLst/>
            </a:prstGeom>
            <a:solidFill>
              <a:srgbClr val="FFFF99"/>
            </a:solidFill>
            <a:ln w="12700">
              <a:solidFill>
                <a:schemeClr val="tx1"/>
              </a:solidFill>
              <a:miter lim="800000"/>
              <a:headEnd/>
              <a:tailEnd/>
            </a:ln>
          </p:spPr>
          <p:txBody>
            <a:bodyPr wrap="none" anchor="ctr"/>
            <a:lstStyle/>
            <a:p>
              <a:pPr eaLnBrk="0" hangingPunct="0"/>
              <a:endParaRPr kumimoji="0" lang="zh-TW" altLang="en-US"/>
            </a:p>
          </p:txBody>
        </p:sp>
        <p:sp>
          <p:nvSpPr>
            <p:cNvPr id="247813" name="Rectangle 6"/>
            <p:cNvSpPr>
              <a:spLocks noChangeArrowheads="1"/>
            </p:cNvSpPr>
            <p:nvPr/>
          </p:nvSpPr>
          <p:spPr bwMode="auto">
            <a:xfrm>
              <a:off x="2188" y="3232"/>
              <a:ext cx="304" cy="480"/>
            </a:xfrm>
            <a:prstGeom prst="rect">
              <a:avLst/>
            </a:prstGeom>
            <a:solidFill>
              <a:srgbClr val="FFFF99"/>
            </a:solidFill>
            <a:ln w="12700">
              <a:solidFill>
                <a:schemeClr val="tx1"/>
              </a:solidFill>
              <a:miter lim="800000"/>
              <a:headEnd/>
              <a:tailEnd/>
            </a:ln>
          </p:spPr>
          <p:txBody>
            <a:bodyPr wrap="none" anchor="ctr"/>
            <a:lstStyle/>
            <a:p>
              <a:pPr eaLnBrk="0" hangingPunct="0"/>
              <a:endParaRPr kumimoji="0" lang="zh-TW" altLang="en-US"/>
            </a:p>
          </p:txBody>
        </p:sp>
        <p:sp>
          <p:nvSpPr>
            <p:cNvPr id="247814" name="Rectangle 7"/>
            <p:cNvSpPr>
              <a:spLocks noChangeArrowheads="1"/>
            </p:cNvSpPr>
            <p:nvPr/>
          </p:nvSpPr>
          <p:spPr bwMode="auto">
            <a:xfrm>
              <a:off x="2942" y="3112"/>
              <a:ext cx="633" cy="808"/>
            </a:xfrm>
            <a:prstGeom prst="rect">
              <a:avLst/>
            </a:prstGeom>
            <a:solidFill>
              <a:srgbClr val="FFFF99"/>
            </a:solidFill>
            <a:ln w="12700">
              <a:solidFill>
                <a:schemeClr val="tx1"/>
              </a:solidFill>
              <a:miter lim="800000"/>
              <a:headEnd/>
              <a:tailEnd/>
            </a:ln>
          </p:spPr>
          <p:txBody>
            <a:bodyPr wrap="none" anchor="ctr"/>
            <a:lstStyle/>
            <a:p>
              <a:pPr eaLnBrk="0" hangingPunct="0"/>
              <a:endParaRPr kumimoji="0" lang="zh-TW" altLang="en-US"/>
            </a:p>
          </p:txBody>
        </p:sp>
        <p:sp>
          <p:nvSpPr>
            <p:cNvPr id="247815" name="Rectangle 8"/>
            <p:cNvSpPr>
              <a:spLocks noChangeArrowheads="1"/>
            </p:cNvSpPr>
            <p:nvPr/>
          </p:nvSpPr>
          <p:spPr bwMode="auto">
            <a:xfrm>
              <a:off x="4069" y="3032"/>
              <a:ext cx="893" cy="1000"/>
            </a:xfrm>
            <a:prstGeom prst="rect">
              <a:avLst/>
            </a:prstGeom>
            <a:solidFill>
              <a:srgbClr val="FFFF99"/>
            </a:solidFill>
            <a:ln w="12700">
              <a:solidFill>
                <a:schemeClr val="tx1"/>
              </a:solidFill>
              <a:miter lim="800000"/>
              <a:headEnd/>
              <a:tailEnd/>
            </a:ln>
          </p:spPr>
          <p:txBody>
            <a:bodyPr wrap="none" anchor="ctr"/>
            <a:lstStyle/>
            <a:p>
              <a:pPr eaLnBrk="0" hangingPunct="0"/>
              <a:endParaRPr kumimoji="0" lang="zh-TW" altLang="en-US"/>
            </a:p>
          </p:txBody>
        </p:sp>
        <p:sp>
          <p:nvSpPr>
            <p:cNvPr id="247816" name="Line 9"/>
            <p:cNvSpPr>
              <a:spLocks noChangeShapeType="1"/>
            </p:cNvSpPr>
            <p:nvPr/>
          </p:nvSpPr>
          <p:spPr bwMode="auto">
            <a:xfrm>
              <a:off x="1447" y="3476"/>
              <a:ext cx="728" cy="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47817" name="Line 10"/>
            <p:cNvSpPr>
              <a:spLocks noChangeShapeType="1"/>
            </p:cNvSpPr>
            <p:nvPr/>
          </p:nvSpPr>
          <p:spPr bwMode="auto">
            <a:xfrm>
              <a:off x="2496" y="3476"/>
              <a:ext cx="442" cy="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47818" name="Line 11"/>
            <p:cNvSpPr>
              <a:spLocks noChangeShapeType="1"/>
            </p:cNvSpPr>
            <p:nvPr/>
          </p:nvSpPr>
          <p:spPr bwMode="auto">
            <a:xfrm flipV="1">
              <a:off x="3579" y="3476"/>
              <a:ext cx="503" cy="16"/>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47819" name="Rectangle 12"/>
            <p:cNvSpPr>
              <a:spLocks noChangeArrowheads="1"/>
            </p:cNvSpPr>
            <p:nvPr/>
          </p:nvSpPr>
          <p:spPr bwMode="auto">
            <a:xfrm>
              <a:off x="4212" y="3642"/>
              <a:ext cx="51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eaLnBrk="0" hangingPunct="0">
                <a:lnSpc>
                  <a:spcPct val="90000"/>
                </a:lnSpc>
              </a:pPr>
              <a:r>
                <a:rPr lang="en-US" altLang="zh-TW" sz="2000" b="1">
                  <a:latin typeface="Arial" pitchFamily="34" charset="0"/>
                </a:rPr>
                <a:t>pages</a:t>
              </a:r>
            </a:p>
          </p:txBody>
        </p:sp>
        <p:sp>
          <p:nvSpPr>
            <p:cNvPr id="247820" name="Rectangle 13"/>
            <p:cNvSpPr>
              <a:spLocks noChangeArrowheads="1"/>
            </p:cNvSpPr>
            <p:nvPr/>
          </p:nvSpPr>
          <p:spPr bwMode="auto">
            <a:xfrm>
              <a:off x="3116" y="3496"/>
              <a:ext cx="355" cy="232"/>
            </a:xfrm>
            <a:prstGeom prst="rect">
              <a:avLst/>
            </a:prstGeom>
            <a:solidFill>
              <a:srgbClr val="FF99FF"/>
            </a:solidFill>
            <a:ln w="12700">
              <a:solidFill>
                <a:schemeClr val="tx1"/>
              </a:solidFill>
              <a:miter lim="800000"/>
              <a:headEnd/>
              <a:tailEnd/>
            </a:ln>
          </p:spPr>
          <p:txBody>
            <a:bodyPr wrap="none" anchor="ctr"/>
            <a:lstStyle/>
            <a:p>
              <a:pPr eaLnBrk="0" hangingPunct="0"/>
              <a:endParaRPr kumimoji="0" lang="zh-TW" altLang="en-US"/>
            </a:p>
          </p:txBody>
        </p:sp>
        <p:sp>
          <p:nvSpPr>
            <p:cNvPr id="247821" name="Rectangle 14"/>
            <p:cNvSpPr>
              <a:spLocks noChangeArrowheads="1"/>
            </p:cNvSpPr>
            <p:nvPr/>
          </p:nvSpPr>
          <p:spPr bwMode="auto">
            <a:xfrm>
              <a:off x="1040" y="3094"/>
              <a:ext cx="62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eaLnBrk="0" hangingPunct="0">
                <a:lnSpc>
                  <a:spcPct val="97000"/>
                </a:lnSpc>
              </a:pPr>
              <a:r>
                <a:rPr lang="en-US" altLang="zh-TW" sz="2000" b="1">
                  <a:latin typeface="Arial" pitchFamily="34" charset="0"/>
                </a:rPr>
                <a:t>register</a:t>
              </a:r>
            </a:p>
          </p:txBody>
        </p:sp>
        <p:sp>
          <p:nvSpPr>
            <p:cNvPr id="247822" name="Rectangle 15"/>
            <p:cNvSpPr>
              <a:spLocks noChangeArrowheads="1"/>
            </p:cNvSpPr>
            <p:nvPr/>
          </p:nvSpPr>
          <p:spPr bwMode="auto">
            <a:xfrm>
              <a:off x="2080" y="3024"/>
              <a:ext cx="50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eaLnBrk="0" hangingPunct="0">
                <a:lnSpc>
                  <a:spcPct val="97000"/>
                </a:lnSpc>
              </a:pPr>
              <a:r>
                <a:rPr lang="en-US" altLang="zh-TW" sz="2000" b="1">
                  <a:latin typeface="Arial" pitchFamily="34" charset="0"/>
                </a:rPr>
                <a:t>cache</a:t>
              </a:r>
            </a:p>
          </p:txBody>
        </p:sp>
        <p:sp>
          <p:nvSpPr>
            <p:cNvPr id="247823" name="Rectangle 16"/>
            <p:cNvSpPr>
              <a:spLocks noChangeArrowheads="1"/>
            </p:cNvSpPr>
            <p:nvPr/>
          </p:nvSpPr>
          <p:spPr bwMode="auto">
            <a:xfrm>
              <a:off x="2912" y="3117"/>
              <a:ext cx="66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eaLnBrk="0" hangingPunct="0">
                <a:lnSpc>
                  <a:spcPct val="85000"/>
                </a:lnSpc>
              </a:pPr>
              <a:r>
                <a:rPr lang="en-US" altLang="zh-TW" sz="2000" b="1">
                  <a:latin typeface="Arial" pitchFamily="34" charset="0"/>
                </a:rPr>
                <a:t>memory</a:t>
              </a:r>
            </a:p>
          </p:txBody>
        </p:sp>
        <p:sp>
          <p:nvSpPr>
            <p:cNvPr id="247824" name="Rectangle 17"/>
            <p:cNvSpPr>
              <a:spLocks noChangeArrowheads="1"/>
            </p:cNvSpPr>
            <p:nvPr/>
          </p:nvSpPr>
          <p:spPr bwMode="auto">
            <a:xfrm>
              <a:off x="4160" y="3083"/>
              <a:ext cx="37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eaLnBrk="0" hangingPunct="0">
                <a:lnSpc>
                  <a:spcPct val="85000"/>
                </a:lnSpc>
              </a:pPr>
              <a:r>
                <a:rPr lang="en-US" altLang="zh-TW" sz="2000" b="1">
                  <a:latin typeface="Arial" pitchFamily="34" charset="0"/>
                </a:rPr>
                <a:t>disk</a:t>
              </a:r>
            </a:p>
          </p:txBody>
        </p:sp>
        <p:sp>
          <p:nvSpPr>
            <p:cNvPr id="247825" name="Rectangle 18" descr="淺色右斜對角線"/>
            <p:cNvSpPr>
              <a:spLocks noChangeArrowheads="1"/>
            </p:cNvSpPr>
            <p:nvPr/>
          </p:nvSpPr>
          <p:spPr bwMode="auto">
            <a:xfrm>
              <a:off x="4364" y="3400"/>
              <a:ext cx="355" cy="232"/>
            </a:xfrm>
            <a:prstGeom prst="rect">
              <a:avLst/>
            </a:prstGeom>
            <a:pattFill prst="ltUpDiag">
              <a:fgClr>
                <a:schemeClr val="accent1"/>
              </a:fgClr>
              <a:bgClr>
                <a:schemeClr val="bg1"/>
              </a:bgClr>
            </a:pattFill>
            <a:ln w="12700">
              <a:solidFill>
                <a:schemeClr val="tx1"/>
              </a:solidFill>
              <a:miter lim="800000"/>
              <a:headEnd/>
              <a:tailEnd/>
            </a:ln>
          </p:spPr>
          <p:txBody>
            <a:bodyPr wrap="none" anchor="ctr"/>
            <a:lstStyle/>
            <a:p>
              <a:pPr eaLnBrk="0" hangingPunct="0"/>
              <a:endParaRPr kumimoji="0" lang="zh-TW" altLang="en-US"/>
            </a:p>
          </p:txBody>
        </p:sp>
        <p:sp>
          <p:nvSpPr>
            <p:cNvPr id="247826" name="Rectangle 19"/>
            <p:cNvSpPr>
              <a:spLocks noChangeArrowheads="1"/>
            </p:cNvSpPr>
            <p:nvPr/>
          </p:nvSpPr>
          <p:spPr bwMode="auto">
            <a:xfrm>
              <a:off x="2978" y="3755"/>
              <a:ext cx="48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eaLnBrk="0" hangingPunct="0">
                <a:lnSpc>
                  <a:spcPct val="85000"/>
                </a:lnSpc>
              </a:pPr>
              <a:r>
                <a:rPr lang="en-US" altLang="zh-TW" sz="2000" b="1">
                  <a:latin typeface="Arial" pitchFamily="34" charset="0"/>
                </a:rPr>
                <a:t>frame</a:t>
              </a:r>
            </a:p>
          </p:txBody>
        </p:sp>
      </p:grpSp>
      <p:sp>
        <p:nvSpPr>
          <p:cNvPr id="247827" name="投影片編號版面配置區 1"/>
          <p:cNvSpPr txBox="1">
            <a:spLocks noGrp="1"/>
          </p:cNvSpPr>
          <p:nvPr/>
        </p:nvSpPr>
        <p:spPr bwMode="auto">
          <a:xfrm>
            <a:off x="7602538" y="6457950"/>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a:fld id="{8CDBBF90-3FA8-495F-810F-5D24BEA52CF9}" type="slidenum">
              <a:rPr kumimoji="0" lang="zh-TW" altLang="en-US" sz="1400">
                <a:latin typeface="Arial" pitchFamily="34" charset="0"/>
              </a:rPr>
              <a:pPr algn="r"/>
              <a:t>75</a:t>
            </a:fld>
            <a:endParaRPr kumimoji="0" lang="en-US" altLang="zh-TW" sz="1400">
              <a:latin typeface="Arial" pitchFamily="34" charset="0"/>
            </a:endParaRPr>
          </a:p>
        </p:txBody>
      </p:sp>
    </p:spTree>
    <p:extLst>
      <p:ext uri="{BB962C8B-B14F-4D97-AF65-F5344CB8AC3E}">
        <p14:creationId xmlns:p14="http://schemas.microsoft.com/office/powerpoint/2010/main" val="10550553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Oval 1026"/>
          <p:cNvSpPr>
            <a:spLocks noChangeArrowheads="1"/>
          </p:cNvSpPr>
          <p:nvPr/>
        </p:nvSpPr>
        <p:spPr bwMode="auto">
          <a:xfrm>
            <a:off x="1419225" y="1828800"/>
            <a:ext cx="1643063" cy="766763"/>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zh-TW" altLang="zh-TW">
              <a:latin typeface="Tahoma" pitchFamily="34" charset="0"/>
            </a:endParaRPr>
          </a:p>
        </p:txBody>
      </p:sp>
      <p:sp>
        <p:nvSpPr>
          <p:cNvPr id="75782" name="Rectangle 1027"/>
          <p:cNvSpPr>
            <a:spLocks noChangeArrowheads="1"/>
          </p:cNvSpPr>
          <p:nvPr/>
        </p:nvSpPr>
        <p:spPr bwMode="auto">
          <a:xfrm>
            <a:off x="1878013" y="2046288"/>
            <a:ext cx="681037" cy="366712"/>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solidFill>
                  <a:srgbClr val="FF3300"/>
                </a:solidFill>
                <a:latin typeface="Book Antiqua" pitchFamily="18" charset="0"/>
              </a:rPr>
              <a:t>new</a:t>
            </a:r>
          </a:p>
        </p:txBody>
      </p:sp>
      <p:sp>
        <p:nvSpPr>
          <p:cNvPr id="2055" name="Oval 1028"/>
          <p:cNvSpPr>
            <a:spLocks noChangeArrowheads="1"/>
          </p:cNvSpPr>
          <p:nvPr/>
        </p:nvSpPr>
        <p:spPr bwMode="auto">
          <a:xfrm>
            <a:off x="3429000" y="2727325"/>
            <a:ext cx="1658938" cy="1216025"/>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zh-TW" altLang="zh-TW">
              <a:latin typeface="Tahoma" pitchFamily="34" charset="0"/>
            </a:endParaRPr>
          </a:p>
        </p:txBody>
      </p:sp>
      <p:sp>
        <p:nvSpPr>
          <p:cNvPr id="184325" name="Rectangle 1029"/>
          <p:cNvSpPr>
            <a:spLocks noChangeArrowheads="1"/>
          </p:cNvSpPr>
          <p:nvPr/>
        </p:nvSpPr>
        <p:spPr bwMode="auto">
          <a:xfrm>
            <a:off x="3711575" y="3140075"/>
            <a:ext cx="838200" cy="366713"/>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solidFill>
                  <a:srgbClr val="FF3300"/>
                </a:solidFill>
                <a:latin typeface="Book Antiqua" pitchFamily="18" charset="0"/>
              </a:rPr>
              <a:t>ready</a:t>
            </a:r>
          </a:p>
        </p:txBody>
      </p:sp>
      <p:sp>
        <p:nvSpPr>
          <p:cNvPr id="2057" name="Oval 1030"/>
          <p:cNvSpPr>
            <a:spLocks noChangeArrowheads="1"/>
          </p:cNvSpPr>
          <p:nvPr/>
        </p:nvSpPr>
        <p:spPr bwMode="auto">
          <a:xfrm>
            <a:off x="5795963" y="2725738"/>
            <a:ext cx="1671637" cy="1225550"/>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zh-TW" altLang="zh-TW">
              <a:latin typeface="Tahoma" pitchFamily="34" charset="0"/>
            </a:endParaRPr>
          </a:p>
        </p:txBody>
      </p:sp>
      <p:sp>
        <p:nvSpPr>
          <p:cNvPr id="184327" name="Rectangle 1031"/>
          <p:cNvSpPr>
            <a:spLocks noChangeArrowheads="1"/>
          </p:cNvSpPr>
          <p:nvPr/>
        </p:nvSpPr>
        <p:spPr bwMode="auto">
          <a:xfrm>
            <a:off x="6008688" y="3182938"/>
            <a:ext cx="1138237" cy="366712"/>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solidFill>
                  <a:srgbClr val="FF3300"/>
                </a:solidFill>
                <a:latin typeface="Book Antiqua" pitchFamily="18" charset="0"/>
              </a:rPr>
              <a:t>running</a:t>
            </a:r>
          </a:p>
        </p:txBody>
      </p:sp>
      <p:sp>
        <p:nvSpPr>
          <p:cNvPr id="184328" name="Oval 1032"/>
          <p:cNvSpPr>
            <a:spLocks noChangeArrowheads="1"/>
          </p:cNvSpPr>
          <p:nvPr/>
        </p:nvSpPr>
        <p:spPr bwMode="auto">
          <a:xfrm>
            <a:off x="7069138" y="1646238"/>
            <a:ext cx="1985962" cy="823912"/>
          </a:xfrm>
          <a:prstGeom prst="ellipse">
            <a:avLst/>
          </a:prstGeom>
          <a:ln>
            <a:headEnd/>
            <a:tailEnd/>
          </a:ln>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zh-TW" altLang="en-US">
              <a:latin typeface="Tahoma" pitchFamily="34" charset="0"/>
            </a:endParaRPr>
          </a:p>
        </p:txBody>
      </p:sp>
      <p:sp>
        <p:nvSpPr>
          <p:cNvPr id="184329" name="Rectangle 1033"/>
          <p:cNvSpPr>
            <a:spLocks noChangeArrowheads="1"/>
          </p:cNvSpPr>
          <p:nvPr/>
        </p:nvSpPr>
        <p:spPr bwMode="auto">
          <a:xfrm>
            <a:off x="7132638" y="1878013"/>
            <a:ext cx="1463675" cy="366712"/>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solidFill>
                  <a:srgbClr val="6600FF"/>
                </a:solidFill>
                <a:latin typeface="Book Antiqua" pitchFamily="18" charset="0"/>
              </a:rPr>
              <a:t>terminated</a:t>
            </a:r>
          </a:p>
        </p:txBody>
      </p:sp>
      <p:sp>
        <p:nvSpPr>
          <p:cNvPr id="2061" name="Oval 1034"/>
          <p:cNvSpPr>
            <a:spLocks noChangeArrowheads="1"/>
          </p:cNvSpPr>
          <p:nvPr/>
        </p:nvSpPr>
        <p:spPr bwMode="auto">
          <a:xfrm>
            <a:off x="4411663" y="4489450"/>
            <a:ext cx="1755775" cy="1135063"/>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zh-TW" altLang="zh-TW">
              <a:latin typeface="Tahoma" pitchFamily="34" charset="0"/>
            </a:endParaRPr>
          </a:p>
        </p:txBody>
      </p:sp>
      <p:sp>
        <p:nvSpPr>
          <p:cNvPr id="184331" name="Rectangle 1035"/>
          <p:cNvSpPr>
            <a:spLocks noChangeArrowheads="1"/>
          </p:cNvSpPr>
          <p:nvPr/>
        </p:nvSpPr>
        <p:spPr bwMode="auto">
          <a:xfrm>
            <a:off x="4648200" y="4879975"/>
            <a:ext cx="1079500" cy="366713"/>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solidFill>
                  <a:srgbClr val="FF3300"/>
                </a:solidFill>
                <a:latin typeface="Book Antiqua" pitchFamily="18" charset="0"/>
              </a:rPr>
              <a:t>waiting</a:t>
            </a:r>
          </a:p>
        </p:txBody>
      </p:sp>
      <p:sp>
        <p:nvSpPr>
          <p:cNvPr id="184332" name="Arc 1036"/>
          <p:cNvSpPr>
            <a:spLocks/>
          </p:cNvSpPr>
          <p:nvPr/>
        </p:nvSpPr>
        <p:spPr bwMode="auto">
          <a:xfrm>
            <a:off x="4498975" y="2392363"/>
            <a:ext cx="1666875" cy="401637"/>
          </a:xfrm>
          <a:custGeom>
            <a:avLst/>
            <a:gdLst>
              <a:gd name="T0" fmla="*/ 0 w 43200"/>
              <a:gd name="T1" fmla="*/ 2147483647 h 22056"/>
              <a:gd name="T2" fmla="*/ 2147483647 w 43200"/>
              <a:gd name="T3" fmla="*/ 2147483647 h 22056"/>
              <a:gd name="T4" fmla="*/ 2147483647 w 43200"/>
              <a:gd name="T5" fmla="*/ 2147483647 h 22056"/>
              <a:gd name="T6" fmla="*/ 0 60000 65536"/>
              <a:gd name="T7" fmla="*/ 0 60000 65536"/>
              <a:gd name="T8" fmla="*/ 0 60000 65536"/>
              <a:gd name="T9" fmla="*/ 0 w 43200"/>
              <a:gd name="T10" fmla="*/ 0 h 22056"/>
              <a:gd name="T11" fmla="*/ 43200 w 43200"/>
              <a:gd name="T12" fmla="*/ 22056 h 22056"/>
            </a:gdLst>
            <a:ahLst/>
            <a:cxnLst>
              <a:cxn ang="T6">
                <a:pos x="T0" y="T1"/>
              </a:cxn>
              <a:cxn ang="T7">
                <a:pos x="T2" y="T3"/>
              </a:cxn>
              <a:cxn ang="T8">
                <a:pos x="T4" y="T5"/>
              </a:cxn>
            </a:cxnLst>
            <a:rect l="T9" t="T10" r="T11" b="T12"/>
            <a:pathLst>
              <a:path w="43200" h="22056" fill="none" extrusionOk="0">
                <a:moveTo>
                  <a:pt x="0" y="21600"/>
                </a:moveTo>
                <a:cubicBezTo>
                  <a:pt x="0" y="9670"/>
                  <a:pt x="9670" y="0"/>
                  <a:pt x="21600" y="0"/>
                </a:cubicBezTo>
                <a:cubicBezTo>
                  <a:pt x="33529" y="0"/>
                  <a:pt x="43200" y="9670"/>
                  <a:pt x="43200" y="21600"/>
                </a:cubicBezTo>
                <a:cubicBezTo>
                  <a:pt x="43200" y="21752"/>
                  <a:pt x="43198" y="21904"/>
                  <a:pt x="43195" y="22056"/>
                </a:cubicBezTo>
              </a:path>
              <a:path w="43200" h="22056" stroke="0" extrusionOk="0">
                <a:moveTo>
                  <a:pt x="0" y="21600"/>
                </a:moveTo>
                <a:cubicBezTo>
                  <a:pt x="0" y="9670"/>
                  <a:pt x="9670" y="0"/>
                  <a:pt x="21600" y="0"/>
                </a:cubicBezTo>
                <a:cubicBezTo>
                  <a:pt x="33529" y="0"/>
                  <a:pt x="43200" y="9670"/>
                  <a:pt x="43200" y="21600"/>
                </a:cubicBezTo>
                <a:cubicBezTo>
                  <a:pt x="43200" y="21752"/>
                  <a:pt x="43198" y="21904"/>
                  <a:pt x="43195" y="22056"/>
                </a:cubicBezTo>
                <a:lnTo>
                  <a:pt x="21600" y="21600"/>
                </a:lnTo>
                <a:lnTo>
                  <a:pt x="0" y="21600"/>
                </a:lnTo>
                <a:close/>
              </a:path>
            </a:pathLst>
          </a:custGeom>
          <a:noFill/>
          <a:ln w="28575" cap="rnd">
            <a:solidFill>
              <a:srgbClr val="000000"/>
            </a:solidFill>
            <a:round/>
            <a:headEnd type="triangle" w="med" len="med"/>
            <a:tailEnd/>
          </a:ln>
        </p:spPr>
        <p:txBody>
          <a:bodyPr wrap="none" anchor="ctr"/>
          <a:lstStyle/>
          <a:p>
            <a:endParaRPr lang="zh-TW" altLang="en-US"/>
          </a:p>
        </p:txBody>
      </p:sp>
      <p:sp>
        <p:nvSpPr>
          <p:cNvPr id="184333" name="Arc 1037"/>
          <p:cNvSpPr>
            <a:spLocks/>
          </p:cNvSpPr>
          <p:nvPr/>
        </p:nvSpPr>
        <p:spPr bwMode="auto">
          <a:xfrm>
            <a:off x="4625975" y="3846513"/>
            <a:ext cx="1497013" cy="268287"/>
          </a:xfrm>
          <a:custGeom>
            <a:avLst/>
            <a:gdLst>
              <a:gd name="T0" fmla="*/ 2147483647 w 43082"/>
              <a:gd name="T1" fmla="*/ 0 h 21600"/>
              <a:gd name="T2" fmla="*/ 0 w 43082"/>
              <a:gd name="T3" fmla="*/ 2147483647 h 21600"/>
              <a:gd name="T4" fmla="*/ 2147483647 w 43082"/>
              <a:gd name="T5" fmla="*/ 0 h 21600"/>
              <a:gd name="T6" fmla="*/ 0 60000 65536"/>
              <a:gd name="T7" fmla="*/ 0 60000 65536"/>
              <a:gd name="T8" fmla="*/ 0 60000 65536"/>
              <a:gd name="T9" fmla="*/ 0 w 43082"/>
              <a:gd name="T10" fmla="*/ 0 h 21600"/>
              <a:gd name="T11" fmla="*/ 43082 w 43082"/>
              <a:gd name="T12" fmla="*/ 21600 h 21600"/>
            </a:gdLst>
            <a:ahLst/>
            <a:cxnLst>
              <a:cxn ang="T6">
                <a:pos x="T0" y="T1"/>
              </a:cxn>
              <a:cxn ang="T7">
                <a:pos x="T2" y="T3"/>
              </a:cxn>
              <a:cxn ang="T8">
                <a:pos x="T4" y="T5"/>
              </a:cxn>
            </a:cxnLst>
            <a:rect l="T9" t="T10" r="T11" b="T12"/>
            <a:pathLst>
              <a:path w="43082" h="21600" fill="none" extrusionOk="0">
                <a:moveTo>
                  <a:pt x="43082" y="0"/>
                </a:moveTo>
                <a:cubicBezTo>
                  <a:pt x="43082" y="11929"/>
                  <a:pt x="33411" y="21600"/>
                  <a:pt x="21482" y="21600"/>
                </a:cubicBezTo>
                <a:cubicBezTo>
                  <a:pt x="10426" y="21600"/>
                  <a:pt x="1155" y="13252"/>
                  <a:pt x="0" y="2256"/>
                </a:cubicBezTo>
              </a:path>
              <a:path w="43082" h="21600" stroke="0" extrusionOk="0">
                <a:moveTo>
                  <a:pt x="43082" y="0"/>
                </a:moveTo>
                <a:cubicBezTo>
                  <a:pt x="43082" y="11929"/>
                  <a:pt x="33411" y="21600"/>
                  <a:pt x="21482" y="21600"/>
                </a:cubicBezTo>
                <a:cubicBezTo>
                  <a:pt x="10426" y="21600"/>
                  <a:pt x="1155" y="13252"/>
                  <a:pt x="0" y="2256"/>
                </a:cubicBezTo>
                <a:lnTo>
                  <a:pt x="21482" y="0"/>
                </a:lnTo>
                <a:lnTo>
                  <a:pt x="43082" y="0"/>
                </a:lnTo>
                <a:close/>
              </a:path>
            </a:pathLst>
          </a:custGeom>
          <a:noFill/>
          <a:ln w="28575" cap="rnd">
            <a:solidFill>
              <a:srgbClr val="FF9900"/>
            </a:solidFill>
            <a:round/>
            <a:headEnd type="triangle" w="med" len="med"/>
            <a:tailEnd/>
          </a:ln>
        </p:spPr>
        <p:txBody>
          <a:bodyPr wrap="none" anchor="ctr"/>
          <a:lstStyle/>
          <a:p>
            <a:endParaRPr lang="zh-TW" altLang="en-US"/>
          </a:p>
        </p:txBody>
      </p:sp>
      <p:sp>
        <p:nvSpPr>
          <p:cNvPr id="184334" name="Arc 1038"/>
          <p:cNvSpPr>
            <a:spLocks/>
          </p:cNvSpPr>
          <p:nvPr/>
        </p:nvSpPr>
        <p:spPr bwMode="auto">
          <a:xfrm>
            <a:off x="6219825" y="3938588"/>
            <a:ext cx="666750" cy="1089025"/>
          </a:xfrm>
          <a:custGeom>
            <a:avLst/>
            <a:gdLst>
              <a:gd name="T0" fmla="*/ 2147483647 w 23981"/>
              <a:gd name="T1" fmla="*/ 0 h 21600"/>
              <a:gd name="T2" fmla="*/ 0 w 23981"/>
              <a:gd name="T3" fmla="*/ 2147483647 h 21600"/>
              <a:gd name="T4" fmla="*/ 2147483647 w 23981"/>
              <a:gd name="T5" fmla="*/ 0 h 21600"/>
              <a:gd name="T6" fmla="*/ 0 60000 65536"/>
              <a:gd name="T7" fmla="*/ 0 60000 65536"/>
              <a:gd name="T8" fmla="*/ 0 60000 65536"/>
              <a:gd name="T9" fmla="*/ 0 w 23981"/>
              <a:gd name="T10" fmla="*/ 0 h 21600"/>
              <a:gd name="T11" fmla="*/ 23981 w 23981"/>
              <a:gd name="T12" fmla="*/ 21600 h 21600"/>
            </a:gdLst>
            <a:ahLst/>
            <a:cxnLst>
              <a:cxn ang="T6">
                <a:pos x="T0" y="T1"/>
              </a:cxn>
              <a:cxn ang="T7">
                <a:pos x="T2" y="T3"/>
              </a:cxn>
              <a:cxn ang="T8">
                <a:pos x="T4" y="T5"/>
              </a:cxn>
            </a:cxnLst>
            <a:rect l="T9" t="T10" r="T11" b="T12"/>
            <a:pathLst>
              <a:path w="23981" h="21600" fill="none" extrusionOk="0">
                <a:moveTo>
                  <a:pt x="23981" y="0"/>
                </a:moveTo>
                <a:cubicBezTo>
                  <a:pt x="23981" y="11929"/>
                  <a:pt x="14310" y="21600"/>
                  <a:pt x="2381" y="21600"/>
                </a:cubicBezTo>
                <a:cubicBezTo>
                  <a:pt x="1585" y="21600"/>
                  <a:pt x="790" y="21556"/>
                  <a:pt x="-1" y="21468"/>
                </a:cubicBezTo>
              </a:path>
              <a:path w="23981" h="21600" stroke="0" extrusionOk="0">
                <a:moveTo>
                  <a:pt x="23981" y="0"/>
                </a:moveTo>
                <a:cubicBezTo>
                  <a:pt x="23981" y="11929"/>
                  <a:pt x="14310" y="21600"/>
                  <a:pt x="2381" y="21600"/>
                </a:cubicBezTo>
                <a:cubicBezTo>
                  <a:pt x="1585" y="21600"/>
                  <a:pt x="790" y="21556"/>
                  <a:pt x="-1" y="21468"/>
                </a:cubicBezTo>
                <a:lnTo>
                  <a:pt x="2381" y="0"/>
                </a:lnTo>
                <a:lnTo>
                  <a:pt x="23981" y="0"/>
                </a:lnTo>
                <a:close/>
              </a:path>
            </a:pathLst>
          </a:custGeom>
          <a:noFill/>
          <a:ln w="28575" cap="rnd">
            <a:solidFill>
              <a:srgbClr val="008000"/>
            </a:solidFill>
            <a:round/>
            <a:headEnd/>
            <a:tailEnd type="triangle" w="med" len="med"/>
          </a:ln>
        </p:spPr>
        <p:txBody>
          <a:bodyPr wrap="none" anchor="ctr"/>
          <a:lstStyle/>
          <a:p>
            <a:endParaRPr lang="zh-TW" altLang="en-US"/>
          </a:p>
        </p:txBody>
      </p:sp>
      <p:sp>
        <p:nvSpPr>
          <p:cNvPr id="184335" name="Arc 1039"/>
          <p:cNvSpPr>
            <a:spLocks/>
          </p:cNvSpPr>
          <p:nvPr/>
        </p:nvSpPr>
        <p:spPr bwMode="auto">
          <a:xfrm>
            <a:off x="3644900" y="3811588"/>
            <a:ext cx="752475" cy="1104900"/>
          </a:xfrm>
          <a:custGeom>
            <a:avLst/>
            <a:gdLst>
              <a:gd name="T0" fmla="*/ 2147483647 w 24375"/>
              <a:gd name="T1" fmla="*/ 2147483647 h 24220"/>
              <a:gd name="T2" fmla="*/ 2147483647 w 24375"/>
              <a:gd name="T3" fmla="*/ 0 h 24220"/>
              <a:gd name="T4" fmla="*/ 2147483647 w 24375"/>
              <a:gd name="T5" fmla="*/ 2147483647 h 24220"/>
              <a:gd name="T6" fmla="*/ 0 60000 65536"/>
              <a:gd name="T7" fmla="*/ 0 60000 65536"/>
              <a:gd name="T8" fmla="*/ 0 60000 65536"/>
              <a:gd name="T9" fmla="*/ 0 w 24375"/>
              <a:gd name="T10" fmla="*/ 0 h 24220"/>
              <a:gd name="T11" fmla="*/ 24375 w 24375"/>
              <a:gd name="T12" fmla="*/ 24220 h 24220"/>
            </a:gdLst>
            <a:ahLst/>
            <a:cxnLst>
              <a:cxn ang="T6">
                <a:pos x="T0" y="T1"/>
              </a:cxn>
              <a:cxn ang="T7">
                <a:pos x="T2" y="T3"/>
              </a:cxn>
              <a:cxn ang="T8">
                <a:pos x="T4" y="T5"/>
              </a:cxn>
            </a:cxnLst>
            <a:rect l="T9" t="T10" r="T11" b="T12"/>
            <a:pathLst>
              <a:path w="24375" h="24220" fill="none" extrusionOk="0">
                <a:moveTo>
                  <a:pt x="24375" y="24041"/>
                </a:moveTo>
                <a:cubicBezTo>
                  <a:pt x="23454" y="24160"/>
                  <a:pt x="22527" y="24219"/>
                  <a:pt x="21600" y="24220"/>
                </a:cubicBezTo>
                <a:cubicBezTo>
                  <a:pt x="9670" y="24220"/>
                  <a:pt x="0" y="14549"/>
                  <a:pt x="0" y="2620"/>
                </a:cubicBezTo>
                <a:cubicBezTo>
                  <a:pt x="-1" y="1744"/>
                  <a:pt x="53" y="869"/>
                  <a:pt x="159" y="0"/>
                </a:cubicBezTo>
              </a:path>
              <a:path w="24375" h="24220" stroke="0" extrusionOk="0">
                <a:moveTo>
                  <a:pt x="24375" y="24041"/>
                </a:moveTo>
                <a:cubicBezTo>
                  <a:pt x="23454" y="24160"/>
                  <a:pt x="22527" y="24219"/>
                  <a:pt x="21600" y="24220"/>
                </a:cubicBezTo>
                <a:cubicBezTo>
                  <a:pt x="9670" y="24220"/>
                  <a:pt x="0" y="14549"/>
                  <a:pt x="0" y="2620"/>
                </a:cubicBezTo>
                <a:cubicBezTo>
                  <a:pt x="-1" y="1744"/>
                  <a:pt x="53" y="869"/>
                  <a:pt x="159" y="0"/>
                </a:cubicBezTo>
                <a:lnTo>
                  <a:pt x="21600" y="2620"/>
                </a:lnTo>
                <a:lnTo>
                  <a:pt x="24375" y="24041"/>
                </a:lnTo>
                <a:close/>
              </a:path>
            </a:pathLst>
          </a:custGeom>
          <a:noFill/>
          <a:ln w="28575" cap="rnd">
            <a:solidFill>
              <a:srgbClr val="0000FF"/>
            </a:solidFill>
            <a:round/>
            <a:headEnd/>
            <a:tailEnd type="triangle" w="med" len="med"/>
          </a:ln>
        </p:spPr>
        <p:txBody>
          <a:bodyPr wrap="none" anchor="ctr"/>
          <a:lstStyle/>
          <a:p>
            <a:endParaRPr lang="zh-TW" altLang="en-US"/>
          </a:p>
        </p:txBody>
      </p:sp>
      <p:sp>
        <p:nvSpPr>
          <p:cNvPr id="184336" name="Arc 1040"/>
          <p:cNvSpPr>
            <a:spLocks/>
          </p:cNvSpPr>
          <p:nvPr/>
        </p:nvSpPr>
        <p:spPr bwMode="auto">
          <a:xfrm>
            <a:off x="6854825" y="2357438"/>
            <a:ext cx="612775" cy="369887"/>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1"/>
                  <a:pt x="9637" y="29"/>
                  <a:pt x="21546" y="0"/>
                </a:cubicBezTo>
              </a:path>
              <a:path w="21600" h="21600" stroke="0" extrusionOk="0">
                <a:moveTo>
                  <a:pt x="0" y="21600"/>
                </a:moveTo>
                <a:cubicBezTo>
                  <a:pt x="0" y="9691"/>
                  <a:pt x="9637" y="29"/>
                  <a:pt x="21546" y="0"/>
                </a:cubicBezTo>
                <a:lnTo>
                  <a:pt x="21600" y="21600"/>
                </a:lnTo>
                <a:lnTo>
                  <a:pt x="0" y="21600"/>
                </a:lnTo>
                <a:close/>
              </a:path>
            </a:pathLst>
          </a:custGeom>
          <a:noFill/>
          <a:ln w="28575" cap="rnd">
            <a:solidFill>
              <a:srgbClr val="6600FF"/>
            </a:solidFill>
            <a:round/>
            <a:headEnd/>
            <a:tailEnd type="triangle" w="med" len="med"/>
          </a:ln>
        </p:spPr>
        <p:txBody>
          <a:bodyPr wrap="none" anchor="ctr"/>
          <a:lstStyle/>
          <a:p>
            <a:endParaRPr lang="zh-TW" altLang="en-US"/>
          </a:p>
        </p:txBody>
      </p:sp>
      <p:sp>
        <p:nvSpPr>
          <p:cNvPr id="184337" name="Rectangle 1041"/>
          <p:cNvSpPr>
            <a:spLocks noChangeArrowheads="1"/>
          </p:cNvSpPr>
          <p:nvPr/>
        </p:nvSpPr>
        <p:spPr bwMode="auto">
          <a:xfrm>
            <a:off x="3151188" y="2012950"/>
            <a:ext cx="1235075" cy="366713"/>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solidFill>
                  <a:srgbClr val="FF3300"/>
                </a:solidFill>
                <a:latin typeface="Book Antiqua" pitchFamily="18" charset="0"/>
              </a:rPr>
              <a:t>admitted</a:t>
            </a:r>
          </a:p>
        </p:txBody>
      </p:sp>
      <p:sp>
        <p:nvSpPr>
          <p:cNvPr id="184338" name="Rectangle 1042"/>
          <p:cNvSpPr>
            <a:spLocks noChangeArrowheads="1"/>
          </p:cNvSpPr>
          <p:nvPr/>
        </p:nvSpPr>
        <p:spPr bwMode="auto">
          <a:xfrm>
            <a:off x="4727575" y="1971675"/>
            <a:ext cx="1236663" cy="366713"/>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solidFill>
                  <a:srgbClr val="FF3300"/>
                </a:solidFill>
                <a:latin typeface="Book Antiqua" pitchFamily="18" charset="0"/>
              </a:rPr>
              <a:t>interrupt</a:t>
            </a:r>
          </a:p>
        </p:txBody>
      </p:sp>
      <p:sp>
        <p:nvSpPr>
          <p:cNvPr id="184339" name="Rectangle 1043"/>
          <p:cNvSpPr>
            <a:spLocks noChangeArrowheads="1"/>
          </p:cNvSpPr>
          <p:nvPr/>
        </p:nvSpPr>
        <p:spPr bwMode="auto">
          <a:xfrm>
            <a:off x="7215188" y="2571750"/>
            <a:ext cx="608012" cy="366713"/>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solidFill>
                  <a:srgbClr val="6600FF"/>
                </a:solidFill>
                <a:latin typeface="Book Antiqua" pitchFamily="18" charset="0"/>
              </a:rPr>
              <a:t>exit</a:t>
            </a:r>
          </a:p>
        </p:txBody>
      </p:sp>
      <p:sp>
        <p:nvSpPr>
          <p:cNvPr id="184340" name="Rectangle 1044"/>
          <p:cNvSpPr>
            <a:spLocks noChangeArrowheads="1"/>
          </p:cNvSpPr>
          <p:nvPr/>
        </p:nvSpPr>
        <p:spPr bwMode="auto">
          <a:xfrm>
            <a:off x="4200525" y="4171950"/>
            <a:ext cx="2382838" cy="366713"/>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solidFill>
                  <a:srgbClr val="FF9900"/>
                </a:solidFill>
                <a:latin typeface="Book Antiqua" pitchFamily="18" charset="0"/>
              </a:rPr>
              <a:t>scheduler</a:t>
            </a:r>
            <a:r>
              <a:rPr lang="en-US" altLang="zh-TW" sz="2000" b="1">
                <a:solidFill>
                  <a:srgbClr val="FF3300"/>
                </a:solidFill>
                <a:latin typeface="Book Antiqua" pitchFamily="18" charset="0"/>
              </a:rPr>
              <a:t> </a:t>
            </a:r>
            <a:r>
              <a:rPr lang="en-US" altLang="zh-TW" sz="2000" b="1">
                <a:solidFill>
                  <a:srgbClr val="FF9900"/>
                </a:solidFill>
                <a:latin typeface="Book Antiqua" pitchFamily="18" charset="0"/>
              </a:rPr>
              <a:t>dispatch</a:t>
            </a:r>
          </a:p>
        </p:txBody>
      </p:sp>
      <p:sp>
        <p:nvSpPr>
          <p:cNvPr id="184341" name="Rectangle 1045"/>
          <p:cNvSpPr>
            <a:spLocks noChangeArrowheads="1"/>
          </p:cNvSpPr>
          <p:nvPr/>
        </p:nvSpPr>
        <p:spPr bwMode="auto">
          <a:xfrm>
            <a:off x="6926263" y="4251325"/>
            <a:ext cx="2157412" cy="366713"/>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solidFill>
                  <a:srgbClr val="008000"/>
                </a:solidFill>
                <a:latin typeface="Book Antiqua" pitchFamily="18" charset="0"/>
              </a:rPr>
              <a:t>I/O or event wait</a:t>
            </a:r>
          </a:p>
        </p:txBody>
      </p:sp>
      <p:sp>
        <p:nvSpPr>
          <p:cNvPr id="184342" name="Rectangle 1046"/>
          <p:cNvSpPr>
            <a:spLocks noChangeArrowheads="1"/>
          </p:cNvSpPr>
          <p:nvPr/>
        </p:nvSpPr>
        <p:spPr bwMode="auto">
          <a:xfrm>
            <a:off x="1549400" y="4200525"/>
            <a:ext cx="2276475" cy="736600"/>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solidFill>
                  <a:srgbClr val="0000FF"/>
                </a:solidFill>
                <a:latin typeface="Book Antiqua" pitchFamily="18" charset="0"/>
              </a:rPr>
              <a:t>        I/O or</a:t>
            </a:r>
          </a:p>
          <a:p>
            <a:pPr marL="285750" indent="-285750">
              <a:lnSpc>
                <a:spcPct val="90000"/>
              </a:lnSpc>
              <a:spcBef>
                <a:spcPct val="30000"/>
              </a:spcBef>
              <a:buSzPct val="75000"/>
              <a:buFont typeface="Wingdings" pitchFamily="2" charset="2"/>
              <a:buNone/>
            </a:pPr>
            <a:r>
              <a:rPr lang="en-US" altLang="zh-TW" sz="2000" b="1">
                <a:solidFill>
                  <a:srgbClr val="0000FF"/>
                </a:solidFill>
                <a:latin typeface="Book Antiqua" pitchFamily="18" charset="0"/>
              </a:rPr>
              <a:t> event completion</a:t>
            </a:r>
          </a:p>
        </p:txBody>
      </p:sp>
      <p:sp>
        <p:nvSpPr>
          <p:cNvPr id="184343" name="Freeform 1047"/>
          <p:cNvSpPr>
            <a:spLocks/>
          </p:cNvSpPr>
          <p:nvPr/>
        </p:nvSpPr>
        <p:spPr bwMode="auto">
          <a:xfrm>
            <a:off x="2984500" y="2247900"/>
            <a:ext cx="712788" cy="641350"/>
          </a:xfrm>
          <a:custGeom>
            <a:avLst/>
            <a:gdLst>
              <a:gd name="T0" fmla="*/ 2147483647 w 467"/>
              <a:gd name="T1" fmla="*/ 2147483647 h 508"/>
              <a:gd name="T2" fmla="*/ 2147483647 w 467"/>
              <a:gd name="T3" fmla="*/ 2147483647 h 508"/>
              <a:gd name="T4" fmla="*/ 2147483647 w 467"/>
              <a:gd name="T5" fmla="*/ 2147483647 h 508"/>
              <a:gd name="T6" fmla="*/ 2147483647 w 467"/>
              <a:gd name="T7" fmla="*/ 2147483647 h 508"/>
              <a:gd name="T8" fmla="*/ 2147483647 w 467"/>
              <a:gd name="T9" fmla="*/ 2147483647 h 508"/>
              <a:gd name="T10" fmla="*/ 0 60000 65536"/>
              <a:gd name="T11" fmla="*/ 0 60000 65536"/>
              <a:gd name="T12" fmla="*/ 0 60000 65536"/>
              <a:gd name="T13" fmla="*/ 0 60000 65536"/>
              <a:gd name="T14" fmla="*/ 0 60000 65536"/>
              <a:gd name="T15" fmla="*/ 0 w 467"/>
              <a:gd name="T16" fmla="*/ 0 h 508"/>
              <a:gd name="T17" fmla="*/ 467 w 467"/>
              <a:gd name="T18" fmla="*/ 508 h 508"/>
            </a:gdLst>
            <a:ahLst/>
            <a:cxnLst>
              <a:cxn ang="T10">
                <a:pos x="T0" y="T1"/>
              </a:cxn>
              <a:cxn ang="T11">
                <a:pos x="T2" y="T3"/>
              </a:cxn>
              <a:cxn ang="T12">
                <a:pos x="T4" y="T5"/>
              </a:cxn>
              <a:cxn ang="T13">
                <a:pos x="T6" y="T7"/>
              </a:cxn>
              <a:cxn ang="T14">
                <a:pos x="T8" y="T9"/>
              </a:cxn>
            </a:cxnLst>
            <a:rect l="T15" t="T16" r="T17" b="T18"/>
            <a:pathLst>
              <a:path w="467" h="508">
                <a:moveTo>
                  <a:pt x="49" y="35"/>
                </a:moveTo>
                <a:cubicBezTo>
                  <a:pt x="143" y="98"/>
                  <a:pt x="0" y="0"/>
                  <a:pt x="104" y="81"/>
                </a:cubicBezTo>
                <a:cubicBezTo>
                  <a:pt x="173" y="135"/>
                  <a:pt x="250" y="173"/>
                  <a:pt x="304" y="244"/>
                </a:cubicBezTo>
                <a:cubicBezTo>
                  <a:pt x="340" y="292"/>
                  <a:pt x="386" y="354"/>
                  <a:pt x="413" y="408"/>
                </a:cubicBezTo>
                <a:cubicBezTo>
                  <a:pt x="430" y="443"/>
                  <a:pt x="439" y="480"/>
                  <a:pt x="467" y="508"/>
                </a:cubicBezTo>
              </a:path>
            </a:pathLst>
          </a:custGeom>
          <a:noFill/>
          <a:ln w="28575">
            <a:solidFill>
              <a:srgbClr val="FF3300"/>
            </a:solidFill>
            <a:round/>
            <a:headEnd type="none" w="sm" len="sm"/>
            <a:tailEnd type="triangle" w="med" len="med"/>
          </a:ln>
        </p:spPr>
        <p:txBody>
          <a:bodyPr wrap="none" anchor="ctr"/>
          <a:lstStyle/>
          <a:p>
            <a:endParaRPr lang="zh-TW" altLang="en-US"/>
          </a:p>
        </p:txBody>
      </p:sp>
      <p:sp>
        <p:nvSpPr>
          <p:cNvPr id="75803" name="內容版面配置區 6"/>
          <p:cNvSpPr>
            <a:spLocks noGrp="1"/>
          </p:cNvSpPr>
          <p:nvPr>
            <p:ph idx="1"/>
          </p:nvPr>
        </p:nvSpPr>
        <p:spPr/>
        <p:txBody>
          <a:bodyPr/>
          <a:lstStyle/>
          <a:p>
            <a:endParaRPr lang="zh-TW" altLang="en-US"/>
          </a:p>
        </p:txBody>
      </p:sp>
      <p:sp>
        <p:nvSpPr>
          <p:cNvPr id="75804" name="投影片編號版面配置區 1"/>
          <p:cNvSpPr>
            <a:spLocks noGrp="1"/>
          </p:cNvSpPr>
          <p:nvPr>
            <p:ph type="sldNum" sz="quarter" idx="12"/>
          </p:nvPr>
        </p:nvSpPr>
        <p:spPr>
          <a:noFill/>
          <a:ln>
            <a:miter lim="800000"/>
            <a:headEnd/>
            <a:tailEnd/>
          </a:ln>
        </p:spPr>
        <p:txBody>
          <a:bodyPr/>
          <a:lstStyle/>
          <a:p>
            <a:pPr defTabSz="762000"/>
            <a:fld id="{207E59D4-412B-41DE-9FC0-5AF25209F915}" type="slidenum">
              <a:rPr lang="zh-TW" altLang="en-US"/>
              <a:pPr defTabSz="762000"/>
              <a:t>76</a:t>
            </a:fld>
            <a:endParaRPr lang="en-US" altLang="zh-TW"/>
          </a:p>
        </p:txBody>
      </p:sp>
      <p:sp>
        <p:nvSpPr>
          <p:cNvPr id="75805" name="Rectangle 1048"/>
          <p:cNvSpPr>
            <a:spLocks noGrp="1" noChangeArrowheads="1"/>
          </p:cNvSpPr>
          <p:nvPr>
            <p:ph type="title"/>
          </p:nvPr>
        </p:nvSpPr>
        <p:spPr>
          <a:xfrm>
            <a:off x="742950" y="50800"/>
            <a:ext cx="8420100" cy="901700"/>
          </a:xfrm>
        </p:spPr>
        <p:txBody>
          <a:bodyPr/>
          <a:lstStyle/>
          <a:p>
            <a:r>
              <a:rPr lang="en-US" altLang="zh-TW" sz="4400"/>
              <a:t>Diagram of Process State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3"/>
                                        </p:tgtEl>
                                        <p:attrNameLst>
                                          <p:attrName>style.visibility</p:attrName>
                                        </p:attrNameLst>
                                      </p:cBhvr>
                                      <p:to>
                                        <p:strVal val="visible"/>
                                      </p:to>
                                    </p:set>
                                    <p:anim calcmode="lin" valueType="num">
                                      <p:cBhvr additive="base">
                                        <p:cTn id="7" dur="500" fill="hold"/>
                                        <p:tgtEl>
                                          <p:spTgt spid="184343"/>
                                        </p:tgtEl>
                                        <p:attrNameLst>
                                          <p:attrName>ppt_x</p:attrName>
                                        </p:attrNameLst>
                                      </p:cBhvr>
                                      <p:tavLst>
                                        <p:tav tm="0">
                                          <p:val>
                                            <p:strVal val="#ppt_x"/>
                                          </p:val>
                                        </p:tav>
                                        <p:tav tm="100000">
                                          <p:val>
                                            <p:strVal val="#ppt_x"/>
                                          </p:val>
                                        </p:tav>
                                      </p:tavLst>
                                    </p:anim>
                                    <p:anim calcmode="lin" valueType="num">
                                      <p:cBhvr additive="base">
                                        <p:cTn id="8" dur="500" fill="hold"/>
                                        <p:tgtEl>
                                          <p:spTgt spid="1843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4337"/>
                                        </p:tgtEl>
                                        <p:attrNameLst>
                                          <p:attrName>style.visibility</p:attrName>
                                        </p:attrNameLst>
                                      </p:cBhvr>
                                      <p:to>
                                        <p:strVal val="visible"/>
                                      </p:to>
                                    </p:set>
                                    <p:anim calcmode="lin" valueType="num">
                                      <p:cBhvr additive="base">
                                        <p:cTn id="11" dur="500" fill="hold"/>
                                        <p:tgtEl>
                                          <p:spTgt spid="184337"/>
                                        </p:tgtEl>
                                        <p:attrNameLst>
                                          <p:attrName>ppt_x</p:attrName>
                                        </p:attrNameLst>
                                      </p:cBhvr>
                                      <p:tavLst>
                                        <p:tav tm="0">
                                          <p:val>
                                            <p:strVal val="#ppt_x"/>
                                          </p:val>
                                        </p:tav>
                                        <p:tav tm="100000">
                                          <p:val>
                                            <p:strVal val="#ppt_x"/>
                                          </p:val>
                                        </p:tav>
                                      </p:tavLst>
                                    </p:anim>
                                    <p:anim calcmode="lin" valueType="num">
                                      <p:cBhvr additive="base">
                                        <p:cTn id="12" dur="500" fill="hold"/>
                                        <p:tgtEl>
                                          <p:spTgt spid="18433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4325"/>
                                        </p:tgtEl>
                                        <p:attrNameLst>
                                          <p:attrName>style.visibility</p:attrName>
                                        </p:attrNameLst>
                                      </p:cBhvr>
                                      <p:to>
                                        <p:strVal val="visible"/>
                                      </p:to>
                                    </p:set>
                                    <p:anim calcmode="lin" valueType="num">
                                      <p:cBhvr additive="base">
                                        <p:cTn id="17" dur="500" fill="hold"/>
                                        <p:tgtEl>
                                          <p:spTgt spid="184325"/>
                                        </p:tgtEl>
                                        <p:attrNameLst>
                                          <p:attrName>ppt_x</p:attrName>
                                        </p:attrNameLst>
                                      </p:cBhvr>
                                      <p:tavLst>
                                        <p:tav tm="0">
                                          <p:val>
                                            <p:strVal val="#ppt_x"/>
                                          </p:val>
                                        </p:tav>
                                        <p:tav tm="100000">
                                          <p:val>
                                            <p:strVal val="#ppt_x"/>
                                          </p:val>
                                        </p:tav>
                                      </p:tavLst>
                                    </p:anim>
                                    <p:anim calcmode="lin" valueType="num">
                                      <p:cBhvr additive="base">
                                        <p:cTn id="18" dur="500" fill="hold"/>
                                        <p:tgtEl>
                                          <p:spTgt spid="18432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4333"/>
                                        </p:tgtEl>
                                        <p:attrNameLst>
                                          <p:attrName>style.visibility</p:attrName>
                                        </p:attrNameLst>
                                      </p:cBhvr>
                                      <p:to>
                                        <p:strVal val="visible"/>
                                      </p:to>
                                    </p:set>
                                    <p:anim calcmode="lin" valueType="num">
                                      <p:cBhvr additive="base">
                                        <p:cTn id="23" dur="500" fill="hold"/>
                                        <p:tgtEl>
                                          <p:spTgt spid="184333"/>
                                        </p:tgtEl>
                                        <p:attrNameLst>
                                          <p:attrName>ppt_x</p:attrName>
                                        </p:attrNameLst>
                                      </p:cBhvr>
                                      <p:tavLst>
                                        <p:tav tm="0">
                                          <p:val>
                                            <p:strVal val="#ppt_x"/>
                                          </p:val>
                                        </p:tav>
                                        <p:tav tm="100000">
                                          <p:val>
                                            <p:strVal val="#ppt_x"/>
                                          </p:val>
                                        </p:tav>
                                      </p:tavLst>
                                    </p:anim>
                                    <p:anim calcmode="lin" valueType="num">
                                      <p:cBhvr additive="base">
                                        <p:cTn id="24" dur="500" fill="hold"/>
                                        <p:tgtEl>
                                          <p:spTgt spid="184333"/>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18434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2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4336"/>
                                        </p:tgtEl>
                                        <p:attrNameLst>
                                          <p:attrName>style.visibility</p:attrName>
                                        </p:attrNameLst>
                                      </p:cBhvr>
                                      <p:to>
                                        <p:strVal val="visible"/>
                                      </p:to>
                                    </p:set>
                                    <p:anim calcmode="lin" valueType="num">
                                      <p:cBhvr additive="base">
                                        <p:cTn id="35" dur="500" fill="hold"/>
                                        <p:tgtEl>
                                          <p:spTgt spid="184336"/>
                                        </p:tgtEl>
                                        <p:attrNameLst>
                                          <p:attrName>ppt_x</p:attrName>
                                        </p:attrNameLst>
                                      </p:cBhvr>
                                      <p:tavLst>
                                        <p:tav tm="0">
                                          <p:val>
                                            <p:strVal val="#ppt_x"/>
                                          </p:val>
                                        </p:tav>
                                        <p:tav tm="100000">
                                          <p:val>
                                            <p:strVal val="#ppt_x"/>
                                          </p:val>
                                        </p:tav>
                                      </p:tavLst>
                                    </p:anim>
                                    <p:anim calcmode="lin" valueType="num">
                                      <p:cBhvr additive="base">
                                        <p:cTn id="36" dur="500" fill="hold"/>
                                        <p:tgtEl>
                                          <p:spTgt spid="1843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4339"/>
                                        </p:tgtEl>
                                        <p:attrNameLst>
                                          <p:attrName>style.visibility</p:attrName>
                                        </p:attrNameLst>
                                      </p:cBhvr>
                                      <p:to>
                                        <p:strVal val="visible"/>
                                      </p:to>
                                    </p:set>
                                    <p:anim calcmode="lin" valueType="num">
                                      <p:cBhvr additive="base">
                                        <p:cTn id="39" dur="500" fill="hold"/>
                                        <p:tgtEl>
                                          <p:spTgt spid="184339"/>
                                        </p:tgtEl>
                                        <p:attrNameLst>
                                          <p:attrName>ppt_x</p:attrName>
                                        </p:attrNameLst>
                                      </p:cBhvr>
                                      <p:tavLst>
                                        <p:tav tm="0">
                                          <p:val>
                                            <p:strVal val="#ppt_x"/>
                                          </p:val>
                                        </p:tav>
                                        <p:tav tm="100000">
                                          <p:val>
                                            <p:strVal val="#ppt_x"/>
                                          </p:val>
                                        </p:tav>
                                      </p:tavLst>
                                    </p:anim>
                                    <p:anim calcmode="lin" valueType="num">
                                      <p:cBhvr additive="base">
                                        <p:cTn id="40" dur="500" fill="hold"/>
                                        <p:tgtEl>
                                          <p:spTgt spid="184339"/>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432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4332"/>
                                        </p:tgtEl>
                                        <p:attrNameLst>
                                          <p:attrName>style.visibility</p:attrName>
                                        </p:attrNameLst>
                                      </p:cBhvr>
                                      <p:to>
                                        <p:strVal val="visible"/>
                                      </p:to>
                                    </p:set>
                                    <p:anim calcmode="lin" valueType="num">
                                      <p:cBhvr additive="base">
                                        <p:cTn id="49" dur="500" fill="hold"/>
                                        <p:tgtEl>
                                          <p:spTgt spid="184332"/>
                                        </p:tgtEl>
                                        <p:attrNameLst>
                                          <p:attrName>ppt_x</p:attrName>
                                        </p:attrNameLst>
                                      </p:cBhvr>
                                      <p:tavLst>
                                        <p:tav tm="0">
                                          <p:val>
                                            <p:strVal val="#ppt_x"/>
                                          </p:val>
                                        </p:tav>
                                        <p:tav tm="100000">
                                          <p:val>
                                            <p:strVal val="#ppt_x"/>
                                          </p:val>
                                        </p:tav>
                                      </p:tavLst>
                                    </p:anim>
                                    <p:anim calcmode="lin" valueType="num">
                                      <p:cBhvr additive="base">
                                        <p:cTn id="50" dur="500" fill="hold"/>
                                        <p:tgtEl>
                                          <p:spTgt spid="18433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4338"/>
                                        </p:tgtEl>
                                        <p:attrNameLst>
                                          <p:attrName>style.visibility</p:attrName>
                                        </p:attrNameLst>
                                      </p:cBhvr>
                                      <p:to>
                                        <p:strVal val="visible"/>
                                      </p:to>
                                    </p:set>
                                    <p:anim calcmode="lin" valueType="num">
                                      <p:cBhvr additive="base">
                                        <p:cTn id="53" dur="500" fill="hold"/>
                                        <p:tgtEl>
                                          <p:spTgt spid="184338"/>
                                        </p:tgtEl>
                                        <p:attrNameLst>
                                          <p:attrName>ppt_x</p:attrName>
                                        </p:attrNameLst>
                                      </p:cBhvr>
                                      <p:tavLst>
                                        <p:tav tm="0">
                                          <p:val>
                                            <p:strVal val="#ppt_x"/>
                                          </p:val>
                                        </p:tav>
                                        <p:tav tm="100000">
                                          <p:val>
                                            <p:strVal val="#ppt_x"/>
                                          </p:val>
                                        </p:tav>
                                      </p:tavLst>
                                    </p:anim>
                                    <p:anim calcmode="lin" valueType="num">
                                      <p:cBhvr additive="base">
                                        <p:cTn id="54" dur="500" fill="hold"/>
                                        <p:tgtEl>
                                          <p:spTgt spid="184338"/>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43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4341"/>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4331"/>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84342"/>
                                        </p:tgtEl>
                                        <p:attrNameLst>
                                          <p:attrName>style.visibility</p:attrName>
                                        </p:attrNameLst>
                                      </p:cBhvr>
                                      <p:to>
                                        <p:strVal val="visible"/>
                                      </p:to>
                                    </p:set>
                                    <p:anim calcmode="lin" valueType="num">
                                      <p:cBhvr additive="base">
                                        <p:cTn id="69" dur="500" fill="hold"/>
                                        <p:tgtEl>
                                          <p:spTgt spid="184342"/>
                                        </p:tgtEl>
                                        <p:attrNameLst>
                                          <p:attrName>ppt_x</p:attrName>
                                        </p:attrNameLst>
                                      </p:cBhvr>
                                      <p:tavLst>
                                        <p:tav tm="0">
                                          <p:val>
                                            <p:strVal val="#ppt_x"/>
                                          </p:val>
                                        </p:tav>
                                        <p:tav tm="100000">
                                          <p:val>
                                            <p:strVal val="#ppt_x"/>
                                          </p:val>
                                        </p:tav>
                                      </p:tavLst>
                                    </p:anim>
                                    <p:anim calcmode="lin" valueType="num">
                                      <p:cBhvr additive="base">
                                        <p:cTn id="70" dur="500" fill="hold"/>
                                        <p:tgtEl>
                                          <p:spTgt spid="18434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84335"/>
                                        </p:tgtEl>
                                        <p:attrNameLst>
                                          <p:attrName>style.visibility</p:attrName>
                                        </p:attrNameLst>
                                      </p:cBhvr>
                                      <p:to>
                                        <p:strVal val="visible"/>
                                      </p:to>
                                    </p:set>
                                    <p:anim calcmode="lin" valueType="num">
                                      <p:cBhvr additive="base">
                                        <p:cTn id="73" dur="500" fill="hold"/>
                                        <p:tgtEl>
                                          <p:spTgt spid="184335"/>
                                        </p:tgtEl>
                                        <p:attrNameLst>
                                          <p:attrName>ppt_x</p:attrName>
                                        </p:attrNameLst>
                                      </p:cBhvr>
                                      <p:tavLst>
                                        <p:tav tm="0">
                                          <p:val>
                                            <p:strVal val="#ppt_x"/>
                                          </p:val>
                                        </p:tav>
                                        <p:tav tm="100000">
                                          <p:val>
                                            <p:strVal val="#ppt_x"/>
                                          </p:val>
                                        </p:tav>
                                      </p:tavLst>
                                    </p:anim>
                                    <p:anim calcmode="lin" valueType="num">
                                      <p:cBhvr additive="base">
                                        <p:cTn id="74" dur="500" fill="hold"/>
                                        <p:tgtEl>
                                          <p:spTgt spid="1843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p:bldP spid="184327" grpId="0"/>
      <p:bldP spid="184329" grpId="0"/>
      <p:bldP spid="184331" grpId="0"/>
      <p:bldP spid="184332" grpId="0" animBg="1"/>
      <p:bldP spid="184333" grpId="0" animBg="1"/>
      <p:bldP spid="184334" grpId="0" animBg="1"/>
      <p:bldP spid="184335" grpId="0" animBg="1"/>
      <p:bldP spid="184336" grpId="0" animBg="1"/>
      <p:bldP spid="184337" grpId="0"/>
      <p:bldP spid="184338" grpId="0"/>
      <p:bldP spid="184339" grpId="0"/>
      <p:bldP spid="184340" grpId="0"/>
      <p:bldP spid="184341" grpId="0"/>
      <p:bldP spid="184342" grpId="0"/>
      <p:bldP spid="18434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descr="Rectangle: Click to edit Master text styles&#10;Second level&#10;Third level&#10;Fourth level&#10;Fifth level"/>
          <p:cNvSpPr>
            <a:spLocks noGrp="1" noChangeArrowheads="1"/>
          </p:cNvSpPr>
          <p:nvPr>
            <p:ph idx="1"/>
          </p:nvPr>
        </p:nvSpPr>
        <p:spPr>
          <a:xfrm>
            <a:off x="742950" y="1431925"/>
            <a:ext cx="8420100" cy="5080000"/>
          </a:xfrm>
        </p:spPr>
        <p:txBody>
          <a:bodyPr/>
          <a:lstStyle/>
          <a:p>
            <a:pPr eaLnBrk="1" hangingPunct="1"/>
            <a:r>
              <a:rPr lang="en-US" altLang="zh-TW" sz="2800">
                <a:solidFill>
                  <a:srgbClr val="FF3300"/>
                </a:solidFill>
              </a:rPr>
              <a:t>selecting</a:t>
            </a:r>
            <a:r>
              <a:rPr lang="en-US" altLang="zh-TW" sz="2800"/>
              <a:t> one of  the ready processes, and allocates the CPU to it. </a:t>
            </a:r>
          </a:p>
          <a:p>
            <a:pPr lvl="2" eaLnBrk="1" hangingPunct="1">
              <a:buFontTx/>
              <a:buNone/>
            </a:pPr>
            <a:endParaRPr lang="en-US" altLang="zh-TW" sz="2800"/>
          </a:p>
        </p:txBody>
      </p:sp>
      <p:sp>
        <p:nvSpPr>
          <p:cNvPr id="76806" name="投影片編號版面配置區 1"/>
          <p:cNvSpPr>
            <a:spLocks noGrp="1"/>
          </p:cNvSpPr>
          <p:nvPr>
            <p:ph type="sldNum" sz="quarter" idx="12"/>
          </p:nvPr>
        </p:nvSpPr>
        <p:spPr>
          <a:noFill/>
          <a:ln>
            <a:miter lim="800000"/>
            <a:headEnd/>
            <a:tailEnd/>
          </a:ln>
        </p:spPr>
        <p:txBody>
          <a:bodyPr/>
          <a:lstStyle/>
          <a:p>
            <a:pPr defTabSz="762000"/>
            <a:fld id="{FE465B8D-6AFF-47BC-A049-16AC1CDA42F7}" type="slidenum">
              <a:rPr lang="zh-TW" altLang="en-US"/>
              <a:pPr defTabSz="762000"/>
              <a:t>77</a:t>
            </a:fld>
            <a:endParaRPr lang="en-US" altLang="zh-TW"/>
          </a:p>
        </p:txBody>
      </p:sp>
      <p:grpSp>
        <p:nvGrpSpPr>
          <p:cNvPr id="76807" name="Group 4"/>
          <p:cNvGrpSpPr>
            <a:grpSpLocks/>
          </p:cNvGrpSpPr>
          <p:nvPr/>
        </p:nvGrpSpPr>
        <p:grpSpPr bwMode="auto">
          <a:xfrm>
            <a:off x="742950" y="3398838"/>
            <a:ext cx="8553450" cy="2351087"/>
            <a:chOff x="771" y="2785"/>
            <a:chExt cx="4370" cy="922"/>
          </a:xfrm>
        </p:grpSpPr>
        <p:sp>
          <p:nvSpPr>
            <p:cNvPr id="3080" name="Rectangle 5"/>
            <p:cNvSpPr>
              <a:spLocks noChangeArrowheads="1"/>
            </p:cNvSpPr>
            <p:nvPr/>
          </p:nvSpPr>
          <p:spPr bwMode="auto">
            <a:xfrm>
              <a:off x="1536" y="2842"/>
              <a:ext cx="1081" cy="25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zh-TW" altLang="zh-TW">
                <a:latin typeface="Tahoma" pitchFamily="34" charset="0"/>
              </a:endParaRPr>
            </a:p>
          </p:txBody>
        </p:sp>
        <p:sp>
          <p:nvSpPr>
            <p:cNvPr id="76810" name="Rectangle 6"/>
            <p:cNvSpPr>
              <a:spLocks noChangeArrowheads="1"/>
            </p:cNvSpPr>
            <p:nvPr/>
          </p:nvSpPr>
          <p:spPr bwMode="auto">
            <a:xfrm>
              <a:off x="1655" y="2877"/>
              <a:ext cx="948" cy="231"/>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latin typeface="Book Antiqua" pitchFamily="18" charset="0"/>
                </a:rPr>
                <a:t>ready queue</a:t>
              </a:r>
            </a:p>
          </p:txBody>
        </p:sp>
        <p:sp>
          <p:nvSpPr>
            <p:cNvPr id="3082" name="Rectangle 7"/>
            <p:cNvSpPr>
              <a:spLocks noChangeArrowheads="1"/>
            </p:cNvSpPr>
            <p:nvPr/>
          </p:nvSpPr>
          <p:spPr bwMode="auto">
            <a:xfrm>
              <a:off x="2514" y="3391"/>
              <a:ext cx="1126" cy="277"/>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zh-TW" altLang="zh-TW">
                <a:latin typeface="Tahoma" pitchFamily="34" charset="0"/>
              </a:endParaRPr>
            </a:p>
          </p:txBody>
        </p:sp>
        <p:sp>
          <p:nvSpPr>
            <p:cNvPr id="76812" name="Rectangle 8"/>
            <p:cNvSpPr>
              <a:spLocks noChangeArrowheads="1"/>
            </p:cNvSpPr>
            <p:nvPr/>
          </p:nvSpPr>
          <p:spPr bwMode="auto">
            <a:xfrm>
              <a:off x="2638" y="3448"/>
              <a:ext cx="957" cy="231"/>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latin typeface="Book Antiqua" pitchFamily="18" charset="0"/>
                </a:rPr>
                <a:t>I/O queue(s)</a:t>
              </a:r>
            </a:p>
          </p:txBody>
        </p:sp>
        <p:sp>
          <p:nvSpPr>
            <p:cNvPr id="193545" name="Oval 9"/>
            <p:cNvSpPr>
              <a:spLocks noChangeArrowheads="1"/>
            </p:cNvSpPr>
            <p:nvPr/>
          </p:nvSpPr>
          <p:spPr bwMode="auto">
            <a:xfrm>
              <a:off x="1761" y="3382"/>
              <a:ext cx="370" cy="325"/>
            </a:xfrm>
            <a:prstGeom prst="ellipse">
              <a:avLst/>
            </a:prstGeom>
            <a:ln>
              <a:headEnd/>
              <a:tailEnd/>
            </a:ln>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zh-TW" altLang="en-US">
                <a:latin typeface="Tahoma" pitchFamily="34" charset="0"/>
              </a:endParaRPr>
            </a:p>
          </p:txBody>
        </p:sp>
        <p:sp>
          <p:nvSpPr>
            <p:cNvPr id="76814" name="Rectangle 10"/>
            <p:cNvSpPr>
              <a:spLocks noChangeArrowheads="1"/>
            </p:cNvSpPr>
            <p:nvPr/>
          </p:nvSpPr>
          <p:spPr bwMode="auto">
            <a:xfrm>
              <a:off x="1799" y="3462"/>
              <a:ext cx="332" cy="231"/>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latin typeface="Book Antiqua" pitchFamily="18" charset="0"/>
                </a:rPr>
                <a:t>I/O</a:t>
              </a:r>
            </a:p>
          </p:txBody>
        </p:sp>
        <p:sp>
          <p:nvSpPr>
            <p:cNvPr id="3086" name="Oval 11"/>
            <p:cNvSpPr>
              <a:spLocks noChangeArrowheads="1"/>
            </p:cNvSpPr>
            <p:nvPr/>
          </p:nvSpPr>
          <p:spPr bwMode="auto">
            <a:xfrm>
              <a:off x="4179" y="2785"/>
              <a:ext cx="370" cy="325"/>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endParaRPr lang="zh-TW" altLang="zh-TW" sz="2000" b="1">
                <a:latin typeface="Book Antiqua" pitchFamily="18" charset="0"/>
              </a:endParaRPr>
            </a:p>
          </p:txBody>
        </p:sp>
        <p:sp>
          <p:nvSpPr>
            <p:cNvPr id="76816" name="Rectangle 12"/>
            <p:cNvSpPr>
              <a:spLocks noChangeArrowheads="1"/>
            </p:cNvSpPr>
            <p:nvPr/>
          </p:nvSpPr>
          <p:spPr bwMode="auto">
            <a:xfrm>
              <a:off x="4181" y="2865"/>
              <a:ext cx="421" cy="231"/>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30000"/>
                </a:spcBef>
                <a:buSzPct val="75000"/>
                <a:buFont typeface="Wingdings" pitchFamily="2" charset="2"/>
                <a:buNone/>
              </a:pPr>
              <a:r>
                <a:rPr lang="en-US" altLang="zh-TW" sz="2000" b="1">
                  <a:latin typeface="Book Antiqua" pitchFamily="18" charset="0"/>
                </a:rPr>
                <a:t>CPU</a:t>
              </a:r>
            </a:p>
          </p:txBody>
        </p:sp>
        <p:sp>
          <p:nvSpPr>
            <p:cNvPr id="76817" name="Line 13"/>
            <p:cNvSpPr>
              <a:spLocks noChangeShapeType="1"/>
            </p:cNvSpPr>
            <p:nvPr/>
          </p:nvSpPr>
          <p:spPr bwMode="auto">
            <a:xfrm>
              <a:off x="2629" y="2964"/>
              <a:ext cx="1541" cy="1"/>
            </a:xfrm>
            <a:prstGeom prst="line">
              <a:avLst/>
            </a:prstGeom>
            <a:noFill/>
            <a:ln w="25400">
              <a:solidFill>
                <a:schemeClr val="tx1"/>
              </a:solidFill>
              <a:round/>
              <a:headEnd/>
              <a:tailEnd type="triangle" w="med" len="med"/>
            </a:ln>
          </p:spPr>
          <p:txBody>
            <a:bodyPr wrap="none" anchor="ctr"/>
            <a:lstStyle/>
            <a:p>
              <a:endParaRPr lang="zh-TW" altLang="en-US"/>
            </a:p>
          </p:txBody>
        </p:sp>
        <p:sp>
          <p:nvSpPr>
            <p:cNvPr id="76818" name="Line 14"/>
            <p:cNvSpPr>
              <a:spLocks noChangeShapeType="1"/>
            </p:cNvSpPr>
            <p:nvPr/>
          </p:nvSpPr>
          <p:spPr bwMode="auto">
            <a:xfrm>
              <a:off x="4564" y="3009"/>
              <a:ext cx="569" cy="1"/>
            </a:xfrm>
            <a:prstGeom prst="line">
              <a:avLst/>
            </a:prstGeom>
            <a:noFill/>
            <a:ln w="25400">
              <a:solidFill>
                <a:schemeClr val="tx1"/>
              </a:solidFill>
              <a:round/>
              <a:headEnd/>
              <a:tailEnd/>
            </a:ln>
          </p:spPr>
          <p:txBody>
            <a:bodyPr wrap="none" anchor="ctr"/>
            <a:lstStyle/>
            <a:p>
              <a:endParaRPr lang="zh-TW" altLang="en-US"/>
            </a:p>
          </p:txBody>
        </p:sp>
        <p:sp>
          <p:nvSpPr>
            <p:cNvPr id="76819" name="Line 15"/>
            <p:cNvSpPr>
              <a:spLocks noChangeShapeType="1"/>
            </p:cNvSpPr>
            <p:nvPr/>
          </p:nvSpPr>
          <p:spPr bwMode="auto">
            <a:xfrm flipH="1">
              <a:off x="5140" y="3017"/>
              <a:ext cx="1" cy="533"/>
            </a:xfrm>
            <a:prstGeom prst="line">
              <a:avLst/>
            </a:prstGeom>
            <a:noFill/>
            <a:ln w="25400">
              <a:solidFill>
                <a:schemeClr val="tx1"/>
              </a:solidFill>
              <a:round/>
              <a:headEnd/>
              <a:tailEnd/>
            </a:ln>
          </p:spPr>
          <p:txBody>
            <a:bodyPr wrap="none" anchor="ctr"/>
            <a:lstStyle/>
            <a:p>
              <a:endParaRPr lang="zh-TW" altLang="en-US"/>
            </a:p>
          </p:txBody>
        </p:sp>
        <p:sp>
          <p:nvSpPr>
            <p:cNvPr id="76820" name="Line 16"/>
            <p:cNvSpPr>
              <a:spLocks noChangeShapeType="1"/>
            </p:cNvSpPr>
            <p:nvPr/>
          </p:nvSpPr>
          <p:spPr bwMode="auto">
            <a:xfrm flipH="1">
              <a:off x="3685" y="3540"/>
              <a:ext cx="1452" cy="1"/>
            </a:xfrm>
            <a:prstGeom prst="line">
              <a:avLst/>
            </a:prstGeom>
            <a:noFill/>
            <a:ln w="25400">
              <a:solidFill>
                <a:schemeClr val="tx1"/>
              </a:solidFill>
              <a:round/>
              <a:headEnd/>
              <a:tailEnd type="triangle" w="med" len="med"/>
            </a:ln>
          </p:spPr>
          <p:txBody>
            <a:bodyPr wrap="none" anchor="ctr"/>
            <a:lstStyle/>
            <a:p>
              <a:endParaRPr lang="zh-TW" altLang="en-US"/>
            </a:p>
          </p:txBody>
        </p:sp>
        <p:sp>
          <p:nvSpPr>
            <p:cNvPr id="76821" name="Line 17"/>
            <p:cNvSpPr>
              <a:spLocks noChangeShapeType="1"/>
            </p:cNvSpPr>
            <p:nvPr/>
          </p:nvSpPr>
          <p:spPr bwMode="auto">
            <a:xfrm flipH="1">
              <a:off x="2127" y="3531"/>
              <a:ext cx="394" cy="1"/>
            </a:xfrm>
            <a:prstGeom prst="line">
              <a:avLst/>
            </a:prstGeom>
            <a:noFill/>
            <a:ln w="25400">
              <a:solidFill>
                <a:schemeClr val="tx1"/>
              </a:solidFill>
              <a:round/>
              <a:headEnd/>
              <a:tailEnd type="triangle" w="med" len="med"/>
            </a:ln>
          </p:spPr>
          <p:txBody>
            <a:bodyPr wrap="none" anchor="ctr"/>
            <a:lstStyle/>
            <a:p>
              <a:endParaRPr lang="zh-TW" altLang="en-US"/>
            </a:p>
          </p:txBody>
        </p:sp>
        <p:sp>
          <p:nvSpPr>
            <p:cNvPr id="76822" name="Line 18"/>
            <p:cNvSpPr>
              <a:spLocks noChangeShapeType="1"/>
            </p:cNvSpPr>
            <p:nvPr/>
          </p:nvSpPr>
          <p:spPr bwMode="auto">
            <a:xfrm>
              <a:off x="1064" y="3026"/>
              <a:ext cx="0" cy="504"/>
            </a:xfrm>
            <a:prstGeom prst="line">
              <a:avLst/>
            </a:prstGeom>
            <a:noFill/>
            <a:ln w="25400">
              <a:solidFill>
                <a:schemeClr val="tx1"/>
              </a:solidFill>
              <a:round/>
              <a:headEnd/>
              <a:tailEnd/>
            </a:ln>
          </p:spPr>
          <p:txBody>
            <a:bodyPr wrap="none" anchor="ctr"/>
            <a:lstStyle/>
            <a:p>
              <a:endParaRPr lang="zh-TW" altLang="en-US"/>
            </a:p>
          </p:txBody>
        </p:sp>
        <p:sp>
          <p:nvSpPr>
            <p:cNvPr id="76823" name="Line 19"/>
            <p:cNvSpPr>
              <a:spLocks noChangeShapeType="1"/>
            </p:cNvSpPr>
            <p:nvPr/>
          </p:nvSpPr>
          <p:spPr bwMode="auto">
            <a:xfrm flipH="1">
              <a:off x="1056" y="3540"/>
              <a:ext cx="709" cy="1"/>
            </a:xfrm>
            <a:prstGeom prst="line">
              <a:avLst/>
            </a:prstGeom>
            <a:noFill/>
            <a:ln w="25400">
              <a:solidFill>
                <a:schemeClr val="tx1"/>
              </a:solidFill>
              <a:round/>
              <a:headEnd/>
              <a:tailEnd/>
            </a:ln>
          </p:spPr>
          <p:txBody>
            <a:bodyPr wrap="none" anchor="ctr"/>
            <a:lstStyle/>
            <a:p>
              <a:endParaRPr lang="zh-TW" altLang="en-US"/>
            </a:p>
          </p:txBody>
        </p:sp>
        <p:sp>
          <p:nvSpPr>
            <p:cNvPr id="76824" name="Line 20"/>
            <p:cNvSpPr>
              <a:spLocks noChangeShapeType="1"/>
            </p:cNvSpPr>
            <p:nvPr/>
          </p:nvSpPr>
          <p:spPr bwMode="auto">
            <a:xfrm>
              <a:off x="1063" y="3018"/>
              <a:ext cx="461" cy="1"/>
            </a:xfrm>
            <a:prstGeom prst="line">
              <a:avLst/>
            </a:prstGeom>
            <a:noFill/>
            <a:ln w="25400">
              <a:solidFill>
                <a:schemeClr val="tx1"/>
              </a:solidFill>
              <a:round/>
              <a:headEnd/>
              <a:tailEnd type="triangle" w="med" len="med"/>
            </a:ln>
          </p:spPr>
          <p:txBody>
            <a:bodyPr wrap="none" anchor="ctr"/>
            <a:lstStyle/>
            <a:p>
              <a:endParaRPr lang="zh-TW" altLang="en-US"/>
            </a:p>
          </p:txBody>
        </p:sp>
        <p:sp>
          <p:nvSpPr>
            <p:cNvPr id="76825" name="Line 21"/>
            <p:cNvSpPr>
              <a:spLocks noChangeShapeType="1"/>
            </p:cNvSpPr>
            <p:nvPr/>
          </p:nvSpPr>
          <p:spPr bwMode="auto">
            <a:xfrm>
              <a:off x="771" y="2901"/>
              <a:ext cx="753" cy="1"/>
            </a:xfrm>
            <a:prstGeom prst="line">
              <a:avLst/>
            </a:prstGeom>
            <a:noFill/>
            <a:ln w="25400">
              <a:solidFill>
                <a:schemeClr val="tx1"/>
              </a:solidFill>
              <a:round/>
              <a:headEnd/>
              <a:tailEnd type="triangle" w="med" len="med"/>
            </a:ln>
          </p:spPr>
          <p:txBody>
            <a:bodyPr wrap="none" anchor="ctr"/>
            <a:lstStyle/>
            <a:p>
              <a:endParaRPr lang="zh-TW" altLang="en-US"/>
            </a:p>
          </p:txBody>
        </p:sp>
      </p:grpSp>
      <p:sp>
        <p:nvSpPr>
          <p:cNvPr id="76808" name="Rectangle 2"/>
          <p:cNvSpPr>
            <a:spLocks noGrp="1" noChangeArrowheads="1"/>
          </p:cNvSpPr>
          <p:nvPr>
            <p:ph type="title"/>
          </p:nvPr>
        </p:nvSpPr>
        <p:spPr>
          <a:xfrm>
            <a:off x="742950" y="173038"/>
            <a:ext cx="8420100" cy="901700"/>
          </a:xfrm>
        </p:spPr>
        <p:txBody>
          <a:bodyPr/>
          <a:lstStyle/>
          <a:p>
            <a:pPr eaLnBrk="1" hangingPunct="1"/>
            <a:r>
              <a:rPr lang="en-US" altLang="zh-TW" sz="4400"/>
              <a:t>CPU Scheduler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 calcmode="lin" valueType="num">
                                      <p:cBhvr additive="base">
                                        <p:cTn id="7" dur="500" fill="hold"/>
                                        <p:tgtEl>
                                          <p:spTgt spid="193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35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42950" y="173038"/>
            <a:ext cx="8420100" cy="901700"/>
          </a:xfrm>
        </p:spPr>
        <p:txBody>
          <a:bodyPr/>
          <a:lstStyle/>
          <a:p>
            <a:r>
              <a:rPr lang="en-US" altLang="zh-TW"/>
              <a:t>Virtual Memory</a:t>
            </a:r>
            <a:endParaRPr lang="en-AU" altLang="zh-TW">
              <a:ea typeface="新細明體" pitchFamily="18" charset="-120"/>
            </a:endParaRPr>
          </a:p>
        </p:txBody>
      </p:sp>
      <p:sp>
        <p:nvSpPr>
          <p:cNvPr id="81923" name="Rectangle 3"/>
          <p:cNvSpPr>
            <a:spLocks noGrp="1" noChangeArrowheads="1"/>
          </p:cNvSpPr>
          <p:nvPr>
            <p:ph type="body" idx="1"/>
          </p:nvPr>
        </p:nvSpPr>
        <p:spPr>
          <a:xfrm>
            <a:off x="249238" y="1185863"/>
            <a:ext cx="9569450" cy="5351462"/>
          </a:xfrm>
        </p:spPr>
        <p:txBody>
          <a:bodyPr/>
          <a:lstStyle/>
          <a:p>
            <a:r>
              <a:rPr lang="en-US" altLang="zh-TW"/>
              <a:t>Programs share main memory (Multi-programming and I/O)</a:t>
            </a:r>
          </a:p>
          <a:p>
            <a:pPr lvl="1"/>
            <a:r>
              <a:rPr lang="en-US" altLang="zh-TW"/>
              <a:t>Program executed in a name space (virtual address space) different from memory space (physical address space)</a:t>
            </a:r>
          </a:p>
          <a:p>
            <a:pPr lvl="1"/>
            <a:r>
              <a:rPr lang="en-US" altLang="zh-TW"/>
              <a:t>Each gets a private virtual address space holding its frequently used code and data, starting at address 0, only accessible to itself</a:t>
            </a:r>
          </a:p>
          <a:p>
            <a:pPr lvl="2"/>
            <a:r>
              <a:rPr lang="en-US" altLang="zh-TW"/>
              <a:t>yet, any can run anywhere in physical memory</a:t>
            </a:r>
          </a:p>
          <a:p>
            <a:pPr lvl="2"/>
            <a:r>
              <a:rPr lang="en-US" altLang="zh-TW"/>
              <a:t>virtual memory implements the </a:t>
            </a:r>
            <a:r>
              <a:rPr lang="en-US" altLang="zh-TW">
                <a:solidFill>
                  <a:schemeClr val="folHlink"/>
                </a:solidFill>
              </a:rPr>
              <a:t>translation</a:t>
            </a:r>
            <a:r>
              <a:rPr lang="en-US" altLang="zh-TW"/>
              <a:t> from virtual space to physical space</a:t>
            </a:r>
          </a:p>
          <a:p>
            <a:pPr lvl="1"/>
            <a:r>
              <a:rPr lang="en-US" altLang="zh-TW"/>
              <a:t>Every program has lots of memory (&gt; physical memory)</a:t>
            </a:r>
          </a:p>
          <a:p>
            <a:pPr lvl="1"/>
            <a:r>
              <a:rPr lang="en-US" altLang="zh-TW"/>
              <a:t>Protected from other programs</a:t>
            </a:r>
          </a:p>
          <a:p>
            <a:pPr lvl="1"/>
            <a:endParaRPr lang="en-US" altLang="zh-TW"/>
          </a:p>
          <a:p>
            <a:r>
              <a:rPr lang="en-US" altLang="zh-TW"/>
              <a:t>Use main memory as a “cache” for secondary (disk) storage</a:t>
            </a:r>
          </a:p>
          <a:p>
            <a:pPr lvl="1"/>
            <a:r>
              <a:rPr lang="en-US" altLang="zh-TW"/>
              <a:t>Managed jointly by </a:t>
            </a:r>
            <a:r>
              <a:rPr lang="en-US" altLang="zh-TW">
                <a:solidFill>
                  <a:schemeClr val="folHlink"/>
                </a:solidFill>
              </a:rPr>
              <a:t>CPU hardware</a:t>
            </a:r>
            <a:r>
              <a:rPr lang="en-US" altLang="zh-TW"/>
              <a:t> and the </a:t>
            </a:r>
            <a:r>
              <a:rPr lang="en-US" altLang="zh-TW">
                <a:solidFill>
                  <a:schemeClr val="folHlink"/>
                </a:solidFill>
              </a:rPr>
              <a:t>operating system</a:t>
            </a:r>
            <a:r>
              <a:rPr lang="en-US" altLang="zh-TW"/>
              <a:t> (OS)</a:t>
            </a:r>
          </a:p>
          <a:p>
            <a:endParaRPr lang="en-US" altLang="zh-TW"/>
          </a:p>
          <a:p>
            <a:pPr lvl="2"/>
            <a:endParaRPr lang="en-US" altLang="zh-TW"/>
          </a:p>
        </p:txBody>
      </p:sp>
      <p:sp>
        <p:nvSpPr>
          <p:cNvPr id="81924"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2618A240-6168-4FAD-8420-A08F29D67A16}" type="slidenum">
              <a:rPr kumimoji="0" lang="zh-TW" altLang="en-US" sz="1400" smtClean="0">
                <a:latin typeface="Arial" pitchFamily="34" charset="0"/>
              </a:rPr>
              <a:pPr/>
              <a:t>78</a:t>
            </a:fld>
            <a:endParaRPr kumimoji="0" lang="en-US" altLang="zh-TW" sz="1400">
              <a:latin typeface="Arial" pitchFamily="34" charset="0"/>
            </a:endParaRPr>
          </a:p>
        </p:txBody>
      </p:sp>
    </p:spTree>
    <p:extLst>
      <p:ext uri="{BB962C8B-B14F-4D97-AF65-F5344CB8AC3E}">
        <p14:creationId xmlns:p14="http://schemas.microsoft.com/office/powerpoint/2010/main" val="183075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8"/>
          <p:cNvSpPr>
            <a:spLocks noChangeArrowheads="1"/>
          </p:cNvSpPr>
          <p:nvPr/>
        </p:nvSpPr>
        <p:spPr bwMode="auto">
          <a:xfrm>
            <a:off x="2600111" y="1145404"/>
            <a:ext cx="1292225" cy="4318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17411" name="Rectangle 14"/>
          <p:cNvSpPr>
            <a:spLocks noChangeArrowheads="1"/>
          </p:cNvSpPr>
          <p:nvPr/>
        </p:nvSpPr>
        <p:spPr bwMode="auto">
          <a:xfrm>
            <a:off x="2146172" y="2234857"/>
            <a:ext cx="21177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17412" name="Rectangle 15"/>
          <p:cNvSpPr>
            <a:spLocks noChangeArrowheads="1"/>
          </p:cNvSpPr>
          <p:nvPr/>
        </p:nvSpPr>
        <p:spPr bwMode="auto">
          <a:xfrm>
            <a:off x="1626502" y="3400511"/>
            <a:ext cx="31083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17413" name="Rectangle 16"/>
          <p:cNvSpPr>
            <a:spLocks noChangeArrowheads="1"/>
          </p:cNvSpPr>
          <p:nvPr/>
        </p:nvSpPr>
        <p:spPr bwMode="auto">
          <a:xfrm>
            <a:off x="1098078" y="4590878"/>
            <a:ext cx="42640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17414" name="Rectangle 17"/>
          <p:cNvSpPr>
            <a:spLocks noChangeArrowheads="1"/>
          </p:cNvSpPr>
          <p:nvPr/>
        </p:nvSpPr>
        <p:spPr bwMode="auto">
          <a:xfrm>
            <a:off x="743164" y="5641202"/>
            <a:ext cx="5089525" cy="508000"/>
          </a:xfrm>
          <a:prstGeom prst="rect">
            <a:avLst/>
          </a:prstGeom>
          <a:gradFill rotWithShape="0">
            <a:gsLst>
              <a:gs pos="0">
                <a:srgbClr val="767647"/>
              </a:gs>
              <a:gs pos="50000">
                <a:srgbClr val="FFFF99"/>
              </a:gs>
              <a:gs pos="100000">
                <a:srgbClr val="767647"/>
              </a:gs>
            </a:gsLst>
            <a:lin ang="0" scaled="1"/>
          </a:gradFill>
          <a:ln w="25400">
            <a:solidFill>
              <a:schemeClr val="tx1"/>
            </a:solidFill>
            <a:miter lim="800000"/>
            <a:headEnd/>
            <a:tailEnd/>
          </a:ln>
        </p:spPr>
        <p:txBody>
          <a:bodyPr wrap="none" anchor="ctr"/>
          <a:lstStyle/>
          <a:p>
            <a:endParaRPr lang="zh-TW" altLang="en-US"/>
          </a:p>
        </p:txBody>
      </p:sp>
      <p:sp>
        <p:nvSpPr>
          <p:cNvPr id="17415" name="Rectangle 9"/>
          <p:cNvSpPr>
            <a:spLocks noChangeArrowheads="1"/>
          </p:cNvSpPr>
          <p:nvPr/>
        </p:nvSpPr>
        <p:spPr bwMode="auto">
          <a:xfrm>
            <a:off x="2624996" y="1245415"/>
            <a:ext cx="1265237"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dirty="0">
                <a:latin typeface="Arial" pitchFamily="34" charset="0"/>
              </a:rPr>
              <a:t>Registers</a:t>
            </a:r>
          </a:p>
        </p:txBody>
      </p:sp>
      <p:sp>
        <p:nvSpPr>
          <p:cNvPr id="17416" name="Rectangle 10"/>
          <p:cNvSpPr>
            <a:spLocks noChangeArrowheads="1"/>
          </p:cNvSpPr>
          <p:nvPr/>
        </p:nvSpPr>
        <p:spPr bwMode="auto">
          <a:xfrm>
            <a:off x="2781515" y="2326633"/>
            <a:ext cx="8794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dirty="0">
                <a:latin typeface="Arial" pitchFamily="34" charset="0"/>
              </a:rPr>
              <a:t>Cache</a:t>
            </a:r>
          </a:p>
        </p:txBody>
      </p:sp>
      <p:sp>
        <p:nvSpPr>
          <p:cNvPr id="17417" name="Rectangle 11"/>
          <p:cNvSpPr>
            <a:spLocks noChangeArrowheads="1"/>
          </p:cNvSpPr>
          <p:nvPr/>
        </p:nvSpPr>
        <p:spPr bwMode="auto">
          <a:xfrm>
            <a:off x="2699309" y="3508762"/>
            <a:ext cx="108585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dirty="0">
                <a:latin typeface="Arial" pitchFamily="34" charset="0"/>
              </a:rPr>
              <a:t>Memory</a:t>
            </a:r>
          </a:p>
        </p:txBody>
      </p:sp>
      <p:sp>
        <p:nvSpPr>
          <p:cNvPr id="17418" name="Rectangle 12"/>
          <p:cNvSpPr>
            <a:spLocks noChangeArrowheads="1"/>
          </p:cNvSpPr>
          <p:nvPr/>
        </p:nvSpPr>
        <p:spPr bwMode="auto">
          <a:xfrm>
            <a:off x="2905254" y="4699129"/>
            <a:ext cx="6604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dirty="0">
                <a:latin typeface="Arial" pitchFamily="34" charset="0"/>
              </a:rPr>
              <a:t>Disk</a:t>
            </a:r>
          </a:p>
        </p:txBody>
      </p:sp>
      <p:sp>
        <p:nvSpPr>
          <p:cNvPr id="17419" name="Rectangle 13"/>
          <p:cNvSpPr>
            <a:spLocks noChangeArrowheads="1"/>
          </p:cNvSpPr>
          <p:nvPr/>
        </p:nvSpPr>
        <p:spPr bwMode="auto">
          <a:xfrm>
            <a:off x="2880713" y="5792702"/>
            <a:ext cx="7143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dirty="0">
                <a:latin typeface="Arial" pitchFamily="34" charset="0"/>
              </a:rPr>
              <a:t>Tape</a:t>
            </a:r>
          </a:p>
        </p:txBody>
      </p:sp>
      <p:sp>
        <p:nvSpPr>
          <p:cNvPr id="17420" name="Line 18"/>
          <p:cNvSpPr>
            <a:spLocks noChangeShapeType="1"/>
          </p:cNvSpPr>
          <p:nvPr/>
        </p:nvSpPr>
        <p:spPr bwMode="auto">
          <a:xfrm>
            <a:off x="3221509" y="1647568"/>
            <a:ext cx="0" cy="533400"/>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17421" name="Line 19"/>
          <p:cNvSpPr>
            <a:spLocks noChangeShapeType="1"/>
          </p:cNvSpPr>
          <p:nvPr/>
        </p:nvSpPr>
        <p:spPr bwMode="auto">
          <a:xfrm>
            <a:off x="3180321" y="2804984"/>
            <a:ext cx="0" cy="533400"/>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17422" name="Line 20"/>
          <p:cNvSpPr>
            <a:spLocks noChangeShapeType="1"/>
          </p:cNvSpPr>
          <p:nvPr/>
        </p:nvSpPr>
        <p:spPr bwMode="auto">
          <a:xfrm>
            <a:off x="3172082" y="4036541"/>
            <a:ext cx="0" cy="533400"/>
          </a:xfrm>
          <a:prstGeom prst="line">
            <a:avLst/>
          </a:prstGeom>
          <a:noFill/>
          <a:ln w="25400">
            <a:solidFill>
              <a:schemeClr val="tx1"/>
            </a:solidFill>
            <a:round/>
            <a:headEnd type="stealth" w="med" len="lg"/>
            <a:tailEnd type="stealth" w="med" len="lg"/>
          </a:ln>
        </p:spPr>
        <p:txBody>
          <a:bodyPr wrap="none" anchor="ctr"/>
          <a:lstStyle/>
          <a:p>
            <a:endParaRPr lang="zh-TW" altLang="en-US"/>
          </a:p>
        </p:txBody>
      </p:sp>
      <p:sp>
        <p:nvSpPr>
          <p:cNvPr id="17423" name="Line 21"/>
          <p:cNvSpPr>
            <a:spLocks noChangeShapeType="1"/>
          </p:cNvSpPr>
          <p:nvPr/>
        </p:nvSpPr>
        <p:spPr bwMode="auto">
          <a:xfrm>
            <a:off x="3188559" y="5128055"/>
            <a:ext cx="0" cy="533400"/>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17424" name="Rectangle 22"/>
          <p:cNvSpPr>
            <a:spLocks noChangeArrowheads="1"/>
          </p:cNvSpPr>
          <p:nvPr/>
        </p:nvSpPr>
        <p:spPr bwMode="auto">
          <a:xfrm>
            <a:off x="3598433" y="1809708"/>
            <a:ext cx="1843087"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dirty="0">
                <a:latin typeface="Arial" pitchFamily="34" charset="0"/>
              </a:rPr>
              <a:t>Instr. Operands</a:t>
            </a:r>
          </a:p>
        </p:txBody>
      </p:sp>
      <p:sp>
        <p:nvSpPr>
          <p:cNvPr id="17425" name="Rectangle 23"/>
          <p:cNvSpPr>
            <a:spLocks noChangeArrowheads="1"/>
          </p:cNvSpPr>
          <p:nvPr/>
        </p:nvSpPr>
        <p:spPr bwMode="auto">
          <a:xfrm>
            <a:off x="3763191" y="2942410"/>
            <a:ext cx="866775"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dirty="0">
                <a:latin typeface="Arial" pitchFamily="34" charset="0"/>
              </a:rPr>
              <a:t>Blocks</a:t>
            </a:r>
          </a:p>
        </p:txBody>
      </p:sp>
      <p:sp>
        <p:nvSpPr>
          <p:cNvPr id="17426" name="Rectangle 24"/>
          <p:cNvSpPr>
            <a:spLocks noChangeArrowheads="1"/>
          </p:cNvSpPr>
          <p:nvPr/>
        </p:nvSpPr>
        <p:spPr bwMode="auto">
          <a:xfrm>
            <a:off x="3763190" y="4124540"/>
            <a:ext cx="8382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dirty="0">
                <a:latin typeface="Arial" pitchFamily="34" charset="0"/>
              </a:rPr>
              <a:t>Pages</a:t>
            </a:r>
          </a:p>
        </p:txBody>
      </p:sp>
      <p:sp>
        <p:nvSpPr>
          <p:cNvPr id="17427" name="Rectangle 25"/>
          <p:cNvSpPr>
            <a:spLocks noChangeArrowheads="1"/>
          </p:cNvSpPr>
          <p:nvPr/>
        </p:nvSpPr>
        <p:spPr bwMode="auto">
          <a:xfrm>
            <a:off x="3845569" y="5257243"/>
            <a:ext cx="660400" cy="2841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dirty="0">
                <a:latin typeface="Arial" pitchFamily="34" charset="0"/>
              </a:rPr>
              <a:t>Files</a:t>
            </a:r>
          </a:p>
        </p:txBody>
      </p:sp>
      <p:sp>
        <p:nvSpPr>
          <p:cNvPr id="17428" name="Rectangle 26"/>
          <p:cNvSpPr>
            <a:spLocks noChangeArrowheads="1"/>
          </p:cNvSpPr>
          <p:nvPr/>
        </p:nvSpPr>
        <p:spPr bwMode="auto">
          <a:xfrm>
            <a:off x="5945145" y="532284"/>
            <a:ext cx="1677988" cy="54610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i="1" dirty="0">
                <a:latin typeface="Arial" pitchFamily="34" charset="0"/>
              </a:rPr>
              <a:t>Staging</a:t>
            </a:r>
          </a:p>
          <a:p>
            <a:pPr>
              <a:lnSpc>
                <a:spcPct val="90000"/>
              </a:lnSpc>
            </a:pPr>
            <a:r>
              <a:rPr kumimoji="1" lang="en-US" altLang="zh-TW" sz="1800" b="1" i="1" dirty="0">
                <a:latin typeface="Arial" pitchFamily="34" charset="0"/>
              </a:rPr>
              <a:t>Transfer Unit</a:t>
            </a:r>
          </a:p>
        </p:txBody>
      </p:sp>
      <p:sp>
        <p:nvSpPr>
          <p:cNvPr id="17429" name="Rectangle 27"/>
          <p:cNvSpPr>
            <a:spLocks noChangeArrowheads="1"/>
          </p:cNvSpPr>
          <p:nvPr/>
        </p:nvSpPr>
        <p:spPr bwMode="auto">
          <a:xfrm>
            <a:off x="6112089" y="1674941"/>
            <a:ext cx="1714500" cy="54610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dirty="0" err="1">
                <a:latin typeface="Arial" pitchFamily="34" charset="0"/>
              </a:rPr>
              <a:t>prog</a:t>
            </a:r>
            <a:r>
              <a:rPr kumimoji="1" lang="en-US" altLang="zh-TW" sz="1800" b="1" dirty="0">
                <a:latin typeface="Arial" pitchFamily="34" charset="0"/>
              </a:rPr>
              <a:t>./compiler</a:t>
            </a:r>
          </a:p>
          <a:p>
            <a:pPr>
              <a:lnSpc>
                <a:spcPct val="90000"/>
              </a:lnSpc>
            </a:pPr>
            <a:endParaRPr kumimoji="1" lang="en-US" altLang="zh-TW" sz="1800" b="1" dirty="0">
              <a:latin typeface="Arial" pitchFamily="34" charset="0"/>
            </a:endParaRPr>
          </a:p>
        </p:txBody>
      </p:sp>
      <p:sp>
        <p:nvSpPr>
          <p:cNvPr id="17430" name="Rectangle 28"/>
          <p:cNvSpPr>
            <a:spLocks noChangeArrowheads="1"/>
          </p:cNvSpPr>
          <p:nvPr/>
        </p:nvSpPr>
        <p:spPr bwMode="auto">
          <a:xfrm>
            <a:off x="6038120" y="2891481"/>
            <a:ext cx="1892300" cy="311408"/>
          </a:xfrm>
          <a:prstGeom prst="rect">
            <a:avLst/>
          </a:prstGeom>
          <a:noFill/>
          <a:ln w="9525">
            <a:noFill/>
            <a:miter lim="800000"/>
            <a:headEnd/>
            <a:tailEnd/>
          </a:ln>
        </p:spPr>
        <p:txBody>
          <a:bodyPr wrap="square" lIns="63500" tIns="25400" rIns="63500" bIns="25400">
            <a:spAutoFit/>
          </a:bodyPr>
          <a:lstStyle/>
          <a:p>
            <a:pPr>
              <a:lnSpc>
                <a:spcPct val="90000"/>
              </a:lnSpc>
            </a:pPr>
            <a:r>
              <a:rPr kumimoji="1" lang="en-US" altLang="zh-TW" sz="1800" b="1" dirty="0">
                <a:latin typeface="Arial" pitchFamily="34" charset="0"/>
              </a:rPr>
              <a:t>cache controller</a:t>
            </a:r>
          </a:p>
        </p:txBody>
      </p:sp>
      <p:sp>
        <p:nvSpPr>
          <p:cNvPr id="17431" name="Rectangle 29"/>
          <p:cNvSpPr>
            <a:spLocks noChangeArrowheads="1"/>
          </p:cNvSpPr>
          <p:nvPr/>
        </p:nvSpPr>
        <p:spPr bwMode="auto">
          <a:xfrm>
            <a:off x="6843411" y="3971240"/>
            <a:ext cx="457200" cy="54610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dirty="0">
                <a:latin typeface="Arial" pitchFamily="34" charset="0"/>
              </a:rPr>
              <a:t>OS</a:t>
            </a:r>
          </a:p>
          <a:p>
            <a:pPr>
              <a:lnSpc>
                <a:spcPct val="90000"/>
              </a:lnSpc>
            </a:pPr>
            <a:endParaRPr kumimoji="1" lang="en-US" altLang="zh-TW" sz="1800" b="1" dirty="0">
              <a:latin typeface="Arial" pitchFamily="34" charset="0"/>
            </a:endParaRPr>
          </a:p>
        </p:txBody>
      </p:sp>
      <p:sp>
        <p:nvSpPr>
          <p:cNvPr id="17432" name="Rectangle 30"/>
          <p:cNvSpPr>
            <a:spLocks noChangeArrowheads="1"/>
          </p:cNvSpPr>
          <p:nvPr/>
        </p:nvSpPr>
        <p:spPr bwMode="auto">
          <a:xfrm>
            <a:off x="6241964" y="5211034"/>
            <a:ext cx="160020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dirty="0">
                <a:latin typeface="Arial" pitchFamily="34" charset="0"/>
              </a:rPr>
              <a:t>user/operator</a:t>
            </a:r>
          </a:p>
        </p:txBody>
      </p:sp>
      <p:sp>
        <p:nvSpPr>
          <p:cNvPr id="17433" name="Rectangle 31"/>
          <p:cNvSpPr>
            <a:spLocks noChangeArrowheads="1"/>
          </p:cNvSpPr>
          <p:nvPr/>
        </p:nvSpPr>
        <p:spPr bwMode="auto">
          <a:xfrm>
            <a:off x="7576965" y="223925"/>
            <a:ext cx="1830645" cy="312906"/>
          </a:xfrm>
          <a:prstGeom prst="rect">
            <a:avLst/>
          </a:prstGeom>
          <a:noFill/>
          <a:ln w="9525">
            <a:noFill/>
            <a:miter lim="800000"/>
            <a:headEnd/>
            <a:tailEnd/>
          </a:ln>
        </p:spPr>
        <p:txBody>
          <a:bodyPr wrap="square" lIns="63500" tIns="25400" rIns="63500" bIns="25400">
            <a:spAutoFit/>
          </a:bodyPr>
          <a:lstStyle/>
          <a:p>
            <a:pPr>
              <a:lnSpc>
                <a:spcPct val="85000"/>
              </a:lnSpc>
            </a:pPr>
            <a:r>
              <a:rPr kumimoji="1" lang="en-US" altLang="zh-TW" sz="2000" b="1" dirty="0">
                <a:solidFill>
                  <a:schemeClr val="accent1"/>
                </a:solidFill>
                <a:latin typeface="Arial" pitchFamily="34" charset="0"/>
              </a:rPr>
              <a:t>Upper Level</a:t>
            </a:r>
          </a:p>
        </p:txBody>
      </p:sp>
      <p:sp>
        <p:nvSpPr>
          <p:cNvPr id="17434" name="Rectangle 32"/>
          <p:cNvSpPr>
            <a:spLocks noChangeArrowheads="1"/>
          </p:cNvSpPr>
          <p:nvPr/>
        </p:nvSpPr>
        <p:spPr bwMode="auto">
          <a:xfrm>
            <a:off x="7790806" y="6039838"/>
            <a:ext cx="1839225" cy="312906"/>
          </a:xfrm>
          <a:prstGeom prst="rect">
            <a:avLst/>
          </a:prstGeom>
          <a:noFill/>
          <a:ln w="9525">
            <a:noFill/>
            <a:miter lim="800000"/>
            <a:headEnd/>
            <a:tailEnd/>
          </a:ln>
        </p:spPr>
        <p:txBody>
          <a:bodyPr wrap="square" lIns="63500" tIns="25400" rIns="63500" bIns="25400">
            <a:spAutoFit/>
          </a:bodyPr>
          <a:lstStyle/>
          <a:p>
            <a:pPr>
              <a:lnSpc>
                <a:spcPct val="85000"/>
              </a:lnSpc>
            </a:pPr>
            <a:r>
              <a:rPr kumimoji="1" lang="en-US" altLang="zh-TW" sz="2000" b="1" dirty="0">
                <a:solidFill>
                  <a:schemeClr val="accent1"/>
                </a:solidFill>
                <a:latin typeface="Arial" pitchFamily="34" charset="0"/>
              </a:rPr>
              <a:t>Lower Level</a:t>
            </a:r>
          </a:p>
        </p:txBody>
      </p:sp>
      <p:sp>
        <p:nvSpPr>
          <p:cNvPr id="17435" name="Line 33"/>
          <p:cNvSpPr>
            <a:spLocks noChangeShapeType="1"/>
          </p:cNvSpPr>
          <p:nvPr/>
        </p:nvSpPr>
        <p:spPr bwMode="auto">
          <a:xfrm flipH="1" flipV="1">
            <a:off x="7975427" y="739345"/>
            <a:ext cx="45719" cy="5290751"/>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7436" name="Rectangle 34"/>
          <p:cNvSpPr>
            <a:spLocks noChangeArrowheads="1"/>
          </p:cNvSpPr>
          <p:nvPr/>
        </p:nvSpPr>
        <p:spPr bwMode="auto">
          <a:xfrm>
            <a:off x="8615964" y="732610"/>
            <a:ext cx="885825"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dirty="0">
                <a:latin typeface="Arial" pitchFamily="34" charset="0"/>
              </a:rPr>
              <a:t>faster</a:t>
            </a:r>
          </a:p>
        </p:txBody>
      </p:sp>
      <p:sp>
        <p:nvSpPr>
          <p:cNvPr id="17437" name="Line 35"/>
          <p:cNvSpPr>
            <a:spLocks noChangeShapeType="1"/>
          </p:cNvSpPr>
          <p:nvPr/>
        </p:nvSpPr>
        <p:spPr bwMode="auto">
          <a:xfrm>
            <a:off x="9064195" y="1136820"/>
            <a:ext cx="45719" cy="4555525"/>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17438" name="Rectangle 36"/>
          <p:cNvSpPr>
            <a:spLocks noChangeArrowheads="1"/>
          </p:cNvSpPr>
          <p:nvPr/>
        </p:nvSpPr>
        <p:spPr bwMode="auto">
          <a:xfrm>
            <a:off x="8764588" y="5675313"/>
            <a:ext cx="993775"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latin typeface="Arial" pitchFamily="34" charset="0"/>
              </a:rPr>
              <a:t>Larger</a:t>
            </a:r>
          </a:p>
        </p:txBody>
      </p:sp>
      <p:sp>
        <p:nvSpPr>
          <p:cNvPr id="17441" name="投影片編號版面配置區 1"/>
          <p:cNvSpPr>
            <a:spLocks noGrp="1"/>
          </p:cNvSpPr>
          <p:nvPr>
            <p:ph type="sldNum" sz="quarter" idx="12"/>
          </p:nvPr>
        </p:nvSpPr>
        <p:spPr>
          <a:noFill/>
          <a:ln>
            <a:miter lim="800000"/>
            <a:headEnd/>
            <a:tailEnd/>
          </a:ln>
        </p:spPr>
        <p:txBody>
          <a:bodyPr/>
          <a:lstStyle/>
          <a:p>
            <a:pPr defTabSz="762000"/>
            <a:fld id="{D1EC6DD0-22D9-4A37-97F9-72361F1D880D}" type="slidenum">
              <a:rPr lang="zh-TW" altLang="en-US"/>
              <a:pPr defTabSz="762000"/>
              <a:t>7</a:t>
            </a:fld>
            <a:endParaRPr lang="en-US" altLang="zh-TW"/>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42950" y="142875"/>
            <a:ext cx="8685213" cy="946150"/>
          </a:xfrm>
        </p:spPr>
        <p:txBody>
          <a:bodyPr/>
          <a:lstStyle/>
          <a:p>
            <a:br>
              <a:rPr lang="en-US" altLang="zh-TW"/>
            </a:br>
            <a:r>
              <a:rPr lang="en-US" altLang="zh-TW"/>
              <a:t> Virtual Memory - Continued</a:t>
            </a:r>
          </a:p>
        </p:txBody>
      </p:sp>
      <p:sp>
        <p:nvSpPr>
          <p:cNvPr id="79875" name="Rectangle 3"/>
          <p:cNvSpPr>
            <a:spLocks noGrp="1" noChangeArrowheads="1"/>
          </p:cNvSpPr>
          <p:nvPr>
            <p:ph type="body" idx="1"/>
          </p:nvPr>
        </p:nvSpPr>
        <p:spPr/>
        <p:txBody>
          <a:bodyPr/>
          <a:lstStyle/>
          <a:p>
            <a:endParaRPr lang="en-US" altLang="zh-TW"/>
          </a:p>
          <a:p>
            <a:r>
              <a:rPr lang="en-US" altLang="zh-TW"/>
              <a:t>CPU and OS translate virtual addresses to physical addresses</a:t>
            </a:r>
          </a:p>
          <a:p>
            <a:pPr lvl="1"/>
            <a:r>
              <a:rPr lang="en-US" altLang="zh-TW"/>
              <a:t>VM “block” is called </a:t>
            </a:r>
            <a:r>
              <a:rPr lang="en-US" altLang="zh-TW">
                <a:solidFill>
                  <a:schemeClr val="folHlink"/>
                </a:solidFill>
              </a:rPr>
              <a:t>a page</a:t>
            </a:r>
          </a:p>
          <a:p>
            <a:pPr lvl="1"/>
            <a:r>
              <a:rPr lang="en-US" altLang="zh-TW"/>
              <a:t>VM translation “miss” is called </a:t>
            </a:r>
            <a:r>
              <a:rPr lang="en-US" altLang="zh-TW">
                <a:solidFill>
                  <a:schemeClr val="folHlink"/>
                </a:solidFill>
              </a:rPr>
              <a:t>a page fault</a:t>
            </a:r>
            <a:endParaRPr lang="en-AU" altLang="zh-TW">
              <a:solidFill>
                <a:schemeClr val="folHlink"/>
              </a:solidFill>
            </a:endParaRPr>
          </a:p>
          <a:p>
            <a:endParaRPr lang="en-US" altLang="zh-TW"/>
          </a:p>
        </p:txBody>
      </p:sp>
      <p:sp>
        <p:nvSpPr>
          <p:cNvPr id="79876" name="投影片編號版面配置區 1"/>
          <p:cNvSpPr>
            <a:spLocks noGrp="1"/>
          </p:cNvSpPr>
          <p:nvPr>
            <p:ph type="sldNum" sz="quarter" idx="12"/>
          </p:nvPr>
        </p:nvSpPr>
        <p:spPr>
          <a:noFill/>
          <a:ln>
            <a:miter lim="800000"/>
            <a:headEnd/>
            <a:tailEnd/>
          </a:ln>
        </p:spPr>
        <p:txBody>
          <a:bodyPr/>
          <a:lstStyle/>
          <a:p>
            <a:pPr defTabSz="762000"/>
            <a:fld id="{C57B56D8-1063-4AF5-9EC8-E08EDDAC7613}" type="slidenum">
              <a:rPr lang="zh-TW" altLang="en-US"/>
              <a:pPr defTabSz="762000"/>
              <a:t>79</a:t>
            </a:fld>
            <a:endParaRPr lang="en-US" altLang="zh-TW"/>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日期版面配置區 2"/>
          <p:cNvSpPr txBox="1">
            <a:spLocks noGrp="1"/>
          </p:cNvSpPr>
          <p:nvPr/>
        </p:nvSpPr>
        <p:spPr bwMode="auto">
          <a:xfrm>
            <a:off x="742950" y="6248400"/>
            <a:ext cx="2063750" cy="457200"/>
          </a:xfrm>
          <a:prstGeom prst="rect">
            <a:avLst/>
          </a:prstGeom>
          <a:noFill/>
          <a:ln w="9525">
            <a:noFill/>
            <a:miter lim="800000"/>
            <a:headEnd/>
            <a:tailEnd/>
          </a:ln>
        </p:spPr>
        <p:txBody>
          <a:bodyPr anchor="b"/>
          <a:lstStyle/>
          <a:p>
            <a:pPr eaLnBrk="1" hangingPunct="1"/>
            <a:endParaRPr lang="en-US" altLang="zh-TW" sz="1400" dirty="0">
              <a:latin typeface="Tahoma" pitchFamily="34" charset="0"/>
            </a:endParaRPr>
          </a:p>
        </p:txBody>
      </p:sp>
      <p:sp>
        <p:nvSpPr>
          <p:cNvPr id="77827" name="頁尾版面配置區 3"/>
          <p:cNvSpPr txBox="1">
            <a:spLocks noGrp="1"/>
          </p:cNvSpPr>
          <p:nvPr/>
        </p:nvSpPr>
        <p:spPr bwMode="auto">
          <a:xfrm>
            <a:off x="3384550" y="6248400"/>
            <a:ext cx="3136900" cy="457200"/>
          </a:xfrm>
          <a:prstGeom prst="rect">
            <a:avLst/>
          </a:prstGeom>
          <a:noFill/>
          <a:ln w="9525">
            <a:noFill/>
            <a:miter lim="800000"/>
            <a:headEnd/>
            <a:tailEnd/>
          </a:ln>
        </p:spPr>
        <p:txBody>
          <a:bodyPr anchor="b"/>
          <a:lstStyle/>
          <a:p>
            <a:pPr algn="ctr" eaLnBrk="1" hangingPunct="1"/>
            <a:endParaRPr lang="en-US" altLang="zh-TW" sz="1400" dirty="0">
              <a:latin typeface="Tahoma" pitchFamily="34" charset="0"/>
            </a:endParaRPr>
          </a:p>
        </p:txBody>
      </p:sp>
      <p:sp>
        <p:nvSpPr>
          <p:cNvPr id="77828" name="投影片編號版面配置區 4"/>
          <p:cNvSpPr txBox="1">
            <a:spLocks noGrp="1"/>
          </p:cNvSpPr>
          <p:nvPr/>
        </p:nvSpPr>
        <p:spPr bwMode="auto">
          <a:xfrm>
            <a:off x="7099300" y="6248400"/>
            <a:ext cx="2063750" cy="457200"/>
          </a:xfrm>
          <a:prstGeom prst="rect">
            <a:avLst/>
          </a:prstGeom>
          <a:noFill/>
          <a:ln w="9525">
            <a:noFill/>
            <a:miter lim="800000"/>
            <a:headEnd/>
            <a:tailEnd/>
          </a:ln>
        </p:spPr>
        <p:txBody>
          <a:bodyPr anchor="b"/>
          <a:lstStyle/>
          <a:p>
            <a:pPr algn="r" eaLnBrk="1" hangingPunct="1"/>
            <a:endParaRPr lang="en-US" altLang="zh-TW" sz="1400" dirty="0">
              <a:latin typeface="Tahoma" pitchFamily="34" charset="0"/>
            </a:endParaRPr>
          </a:p>
        </p:txBody>
      </p:sp>
      <p:sp>
        <p:nvSpPr>
          <p:cNvPr id="77829" name="Rectangle 2"/>
          <p:cNvSpPr>
            <a:spLocks noGrp="1" noChangeArrowheads="1"/>
          </p:cNvSpPr>
          <p:nvPr>
            <p:ph type="title"/>
          </p:nvPr>
        </p:nvSpPr>
        <p:spPr>
          <a:xfrm>
            <a:off x="742950" y="138113"/>
            <a:ext cx="8420100" cy="768350"/>
          </a:xfrm>
        </p:spPr>
        <p:txBody>
          <a:bodyPr anchor="b"/>
          <a:lstStyle/>
          <a:p>
            <a:pPr eaLnBrk="1" hangingPunct="1"/>
            <a:r>
              <a:rPr lang="en-US" altLang="zh-TW"/>
              <a:t>Virtual Memory</a:t>
            </a:r>
          </a:p>
        </p:txBody>
      </p:sp>
      <p:sp>
        <p:nvSpPr>
          <p:cNvPr id="77830" name="內容版面配置區 2"/>
          <p:cNvSpPr>
            <a:spLocks noGrp="1"/>
          </p:cNvSpPr>
          <p:nvPr>
            <p:ph idx="1"/>
          </p:nvPr>
        </p:nvSpPr>
        <p:spPr/>
        <p:txBody>
          <a:bodyPr/>
          <a:lstStyle/>
          <a:p>
            <a:endParaRPr lang="zh-TW" altLang="en-US"/>
          </a:p>
        </p:txBody>
      </p:sp>
      <p:sp>
        <p:nvSpPr>
          <p:cNvPr id="77831" name="投影片編號版面配置區 1"/>
          <p:cNvSpPr>
            <a:spLocks noGrp="1"/>
          </p:cNvSpPr>
          <p:nvPr>
            <p:ph type="sldNum" sz="quarter" idx="12"/>
          </p:nvPr>
        </p:nvSpPr>
        <p:spPr>
          <a:xfrm>
            <a:off x="7842250" y="6530546"/>
            <a:ext cx="2063750" cy="457200"/>
          </a:xfrm>
          <a:noFill/>
          <a:ln>
            <a:miter lim="800000"/>
            <a:headEnd/>
            <a:tailEnd/>
          </a:ln>
        </p:spPr>
        <p:txBody>
          <a:bodyPr/>
          <a:lstStyle/>
          <a:p>
            <a:pPr defTabSz="762000"/>
            <a:r>
              <a:rPr lang="en-US" altLang="zh-TW" dirty="0"/>
              <a:t>80</a:t>
            </a:r>
          </a:p>
        </p:txBody>
      </p:sp>
      <p:sp>
        <p:nvSpPr>
          <p:cNvPr id="77832" name="Rectangle 3"/>
          <p:cNvSpPr>
            <a:spLocks noChangeArrowheads="1"/>
          </p:cNvSpPr>
          <p:nvPr/>
        </p:nvSpPr>
        <p:spPr bwMode="auto">
          <a:xfrm>
            <a:off x="4730750" y="3246438"/>
            <a:ext cx="487363" cy="461962"/>
          </a:xfrm>
          <a:prstGeom prst="rect">
            <a:avLst/>
          </a:prstGeom>
          <a:noFill/>
          <a:ln w="9525">
            <a:noFill/>
            <a:miter lim="800000"/>
            <a:headEnd/>
            <a:tailEnd/>
          </a:ln>
        </p:spPr>
        <p:txBody>
          <a:bodyPr wrap="none">
            <a:spAutoFit/>
          </a:bodyPr>
          <a:lstStyle/>
          <a:p>
            <a:r>
              <a:rPr lang="en-US" altLang="zh-TW">
                <a:latin typeface="Helvetica" charset="0"/>
                <a:sym typeface="Symbol" pitchFamily="18" charset="2"/>
              </a:rPr>
              <a:t></a:t>
            </a:r>
          </a:p>
        </p:txBody>
      </p:sp>
      <p:pic>
        <p:nvPicPr>
          <p:cNvPr id="77833" name="Picture 4"/>
          <p:cNvPicPr>
            <a:picLocks noChangeAspect="1" noChangeArrowheads="1"/>
          </p:cNvPicPr>
          <p:nvPr/>
        </p:nvPicPr>
        <p:blipFill>
          <a:blip r:embed="rId3"/>
          <a:srcRect l="3323" t="629" r="3572" b="958"/>
          <a:stretch>
            <a:fillRect/>
          </a:stretch>
        </p:blipFill>
        <p:spPr bwMode="auto">
          <a:xfrm>
            <a:off x="661988" y="1052513"/>
            <a:ext cx="8136023" cy="5108666"/>
          </a:xfrm>
          <a:prstGeom prst="rect">
            <a:avLst/>
          </a:prstGeom>
          <a:noFill/>
          <a:ln w="38100" cmpd="dbl">
            <a:solidFill>
              <a:srgbClr val="CC6600"/>
            </a:solidFill>
            <a:miter lim="800000"/>
            <a:headEnd/>
            <a:tailEnd/>
          </a:ln>
        </p:spPr>
      </p:pic>
    </p:spTree>
    <p:extLst>
      <p:ext uri="{BB962C8B-B14F-4D97-AF65-F5344CB8AC3E}">
        <p14:creationId xmlns:p14="http://schemas.microsoft.com/office/powerpoint/2010/main" val="1938671445"/>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6147" name="Rectangle 3"/>
          <p:cNvSpPr>
            <a:spLocks noGrp="1" noChangeArrowheads="1"/>
          </p:cNvSpPr>
          <p:nvPr>
            <p:ph type="body" idx="1"/>
          </p:nvPr>
        </p:nvSpPr>
        <p:spPr>
          <a:xfrm>
            <a:off x="742950" y="10715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t>Address sub-division</a:t>
            </a:r>
          </a:p>
          <a:p>
            <a:pPr lvl="1"/>
            <a:r>
              <a:rPr lang="en-US" altLang="zh-TW" sz="2000" dirty="0"/>
              <a:t>Cache hit and miss</a:t>
            </a:r>
          </a:p>
          <a:p>
            <a:pPr lvl="1"/>
            <a:r>
              <a:rPr lang="en-US" altLang="zh-TW" sz="2000" dirty="0"/>
              <a:t>Memory support</a:t>
            </a:r>
          </a:p>
          <a:p>
            <a:r>
              <a:rPr lang="en-US" altLang="zh-TW" sz="2000" dirty="0"/>
              <a:t>Measuring cache performance</a:t>
            </a:r>
          </a:p>
          <a:p>
            <a:r>
              <a:rPr lang="en-US" altLang="zh-TW" sz="2000" dirty="0"/>
              <a:t>Improving cache performance</a:t>
            </a:r>
          </a:p>
          <a:p>
            <a:pPr lvl="1"/>
            <a:r>
              <a:rPr lang="en-US" altLang="zh-TW" sz="2000" dirty="0"/>
              <a:t>Set associative cache</a:t>
            </a:r>
          </a:p>
          <a:p>
            <a:pPr lvl="1"/>
            <a:r>
              <a:rPr lang="en-US" altLang="zh-TW" sz="2000" dirty="0"/>
              <a:t>Multiple level cache</a:t>
            </a:r>
          </a:p>
          <a:p>
            <a:r>
              <a:rPr lang="en-US" altLang="zh-TW" sz="2000" dirty="0"/>
              <a:t>Virtual memory</a:t>
            </a:r>
          </a:p>
          <a:p>
            <a:pPr lvl="1"/>
            <a:r>
              <a:rPr lang="en-US" altLang="zh-TW" sz="2000" dirty="0"/>
              <a:t>Basics</a:t>
            </a:r>
          </a:p>
          <a:p>
            <a:pPr lvl="1"/>
            <a:r>
              <a:rPr lang="en-US" altLang="zh-TW" sz="2000" dirty="0">
                <a:solidFill>
                  <a:schemeClr val="accent2"/>
                </a:solidFill>
              </a:rPr>
              <a:t>Issues in virtual memory</a:t>
            </a:r>
          </a:p>
          <a:p>
            <a:pPr lvl="1"/>
            <a:r>
              <a:rPr lang="en-US" altLang="zh-TW" sz="2000" dirty="0"/>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t>TLB and cache</a:t>
            </a:r>
          </a:p>
          <a:p>
            <a:r>
              <a:rPr lang="en-US" altLang="zh-TW" sz="2000" dirty="0"/>
              <a:t>A common framework for memory hierarchy</a:t>
            </a:r>
          </a:p>
        </p:txBody>
      </p:sp>
      <p:sp>
        <p:nvSpPr>
          <p:cNvPr id="6148"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21079BBA-C287-4BD2-9D77-9C0655332BFF}" type="slidenum">
              <a:rPr kumimoji="0" lang="zh-TW" altLang="en-US" sz="1400" smtClean="0">
                <a:latin typeface="Arial" pitchFamily="34" charset="0"/>
              </a:rPr>
              <a:pPr/>
              <a:t>81</a:t>
            </a:fld>
            <a:endParaRPr kumimoji="0" lang="en-US" altLang="zh-TW" sz="1400">
              <a:latin typeface="Arial" pitchFamily="34" charset="0"/>
            </a:endParaRPr>
          </a:p>
        </p:txBody>
      </p:sp>
    </p:spTree>
    <p:extLst>
      <p:ext uri="{BB962C8B-B14F-4D97-AF65-F5344CB8AC3E}">
        <p14:creationId xmlns:p14="http://schemas.microsoft.com/office/powerpoint/2010/main" val="16848254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42950" y="173038"/>
            <a:ext cx="8420100" cy="901700"/>
          </a:xfrm>
        </p:spPr>
        <p:txBody>
          <a:bodyPr/>
          <a:lstStyle/>
          <a:p>
            <a:r>
              <a:rPr lang="en-US" altLang="zh-TW"/>
              <a:t>Basic Issues in Virtual Memory</a:t>
            </a:r>
          </a:p>
        </p:txBody>
      </p:sp>
      <p:sp>
        <p:nvSpPr>
          <p:cNvPr id="81923" name="Rectangle 3"/>
          <p:cNvSpPr>
            <a:spLocks noGrp="1" noChangeArrowheads="1"/>
          </p:cNvSpPr>
          <p:nvPr>
            <p:ph type="body" idx="1"/>
          </p:nvPr>
        </p:nvSpPr>
        <p:spPr/>
        <p:txBody>
          <a:bodyPr/>
          <a:lstStyle/>
          <a:p>
            <a:r>
              <a:rPr lang="en-US" altLang="zh-TW" u="sng" dirty="0">
                <a:solidFill>
                  <a:schemeClr val="folHlink"/>
                </a:solidFill>
              </a:rPr>
              <a:t>Size of data blocks</a:t>
            </a:r>
            <a:r>
              <a:rPr lang="en-US" altLang="zh-TW" dirty="0"/>
              <a:t> that are transferred from disk to main memory</a:t>
            </a:r>
          </a:p>
          <a:p>
            <a:r>
              <a:rPr lang="en-US" altLang="zh-TW" dirty="0"/>
              <a:t>Which region of memory to hold new block</a:t>
            </a:r>
            <a:br>
              <a:rPr lang="en-US" altLang="zh-TW" dirty="0"/>
            </a:br>
            <a:r>
              <a:rPr lang="en-US" altLang="zh-TW" dirty="0"/>
              <a:t>=&gt; </a:t>
            </a:r>
            <a:r>
              <a:rPr lang="en-US" altLang="zh-TW" u="sng" dirty="0">
                <a:solidFill>
                  <a:schemeClr val="folHlink"/>
                </a:solidFill>
              </a:rPr>
              <a:t>placement</a:t>
            </a:r>
            <a:r>
              <a:rPr lang="en-US" altLang="zh-TW" u="sng" dirty="0"/>
              <a:t> policy  (how to the page?)</a:t>
            </a:r>
            <a:r>
              <a:rPr lang="en-US" altLang="zh-TW" dirty="0"/>
              <a:t> </a:t>
            </a:r>
          </a:p>
          <a:p>
            <a:r>
              <a:rPr lang="en-US" altLang="zh-TW" dirty="0"/>
              <a:t>When memory is full, then some region of memory must be released to make room for the new block =&gt; </a:t>
            </a:r>
            <a:r>
              <a:rPr lang="en-US" altLang="zh-TW" u="sng" dirty="0">
                <a:solidFill>
                  <a:schemeClr val="folHlink"/>
                </a:solidFill>
              </a:rPr>
              <a:t>replacement </a:t>
            </a:r>
            <a:r>
              <a:rPr lang="en-US" altLang="zh-TW" u="sng" dirty="0"/>
              <a:t>policy</a:t>
            </a:r>
            <a:endParaRPr lang="en-US" altLang="zh-TW" dirty="0"/>
          </a:p>
          <a:p>
            <a:r>
              <a:rPr lang="en-US" altLang="zh-TW" dirty="0"/>
              <a:t>When to fetch missing items from disk?</a:t>
            </a:r>
          </a:p>
          <a:p>
            <a:pPr lvl="1"/>
            <a:r>
              <a:rPr lang="en-US" altLang="zh-TW" dirty="0"/>
              <a:t>Fetch only on a fault  =&gt;  </a:t>
            </a:r>
            <a:r>
              <a:rPr lang="en-US" altLang="zh-TW" dirty="0">
                <a:solidFill>
                  <a:schemeClr val="folHlink"/>
                </a:solidFill>
              </a:rPr>
              <a:t>demand load</a:t>
            </a:r>
            <a:r>
              <a:rPr lang="en-US" altLang="zh-TW" dirty="0"/>
              <a:t> policy</a:t>
            </a:r>
          </a:p>
        </p:txBody>
      </p:sp>
      <p:grpSp>
        <p:nvGrpSpPr>
          <p:cNvPr id="81924" name="Group 4"/>
          <p:cNvGrpSpPr>
            <a:grpSpLocks/>
          </p:cNvGrpSpPr>
          <p:nvPr/>
        </p:nvGrpSpPr>
        <p:grpSpPr bwMode="auto">
          <a:xfrm>
            <a:off x="1346201" y="4668795"/>
            <a:ext cx="6226175" cy="1600200"/>
            <a:chOff x="1040" y="3024"/>
            <a:chExt cx="3922" cy="1008"/>
          </a:xfrm>
        </p:grpSpPr>
        <p:sp>
          <p:nvSpPr>
            <p:cNvPr id="81926" name="Rectangle 5"/>
            <p:cNvSpPr>
              <a:spLocks noChangeArrowheads="1"/>
            </p:cNvSpPr>
            <p:nvPr/>
          </p:nvSpPr>
          <p:spPr bwMode="auto">
            <a:xfrm>
              <a:off x="1192" y="3336"/>
              <a:ext cx="242" cy="280"/>
            </a:xfrm>
            <a:prstGeom prst="rect">
              <a:avLst/>
            </a:prstGeom>
            <a:solidFill>
              <a:srgbClr val="FFFF99"/>
            </a:solidFill>
            <a:ln w="12700">
              <a:solidFill>
                <a:schemeClr val="tx1"/>
              </a:solidFill>
              <a:miter lim="800000"/>
              <a:headEnd/>
              <a:tailEnd/>
            </a:ln>
          </p:spPr>
          <p:txBody>
            <a:bodyPr wrap="none" anchor="ctr"/>
            <a:lstStyle/>
            <a:p>
              <a:endParaRPr lang="zh-TW" altLang="en-US"/>
            </a:p>
          </p:txBody>
        </p:sp>
        <p:sp>
          <p:nvSpPr>
            <p:cNvPr id="81927" name="Rectangle 6"/>
            <p:cNvSpPr>
              <a:spLocks noChangeArrowheads="1"/>
            </p:cNvSpPr>
            <p:nvPr/>
          </p:nvSpPr>
          <p:spPr bwMode="auto">
            <a:xfrm>
              <a:off x="2188" y="3232"/>
              <a:ext cx="304" cy="480"/>
            </a:xfrm>
            <a:prstGeom prst="rect">
              <a:avLst/>
            </a:prstGeom>
            <a:solidFill>
              <a:srgbClr val="FFFF99"/>
            </a:solidFill>
            <a:ln w="12700">
              <a:solidFill>
                <a:schemeClr val="tx1"/>
              </a:solidFill>
              <a:miter lim="800000"/>
              <a:headEnd/>
              <a:tailEnd/>
            </a:ln>
          </p:spPr>
          <p:txBody>
            <a:bodyPr wrap="none" anchor="ctr"/>
            <a:lstStyle/>
            <a:p>
              <a:endParaRPr lang="zh-TW" altLang="en-US"/>
            </a:p>
          </p:txBody>
        </p:sp>
        <p:sp>
          <p:nvSpPr>
            <p:cNvPr id="81928" name="Rectangle 7"/>
            <p:cNvSpPr>
              <a:spLocks noChangeArrowheads="1"/>
            </p:cNvSpPr>
            <p:nvPr/>
          </p:nvSpPr>
          <p:spPr bwMode="auto">
            <a:xfrm>
              <a:off x="2942" y="3112"/>
              <a:ext cx="633" cy="808"/>
            </a:xfrm>
            <a:prstGeom prst="rect">
              <a:avLst/>
            </a:prstGeom>
            <a:solidFill>
              <a:srgbClr val="FFFF99"/>
            </a:solidFill>
            <a:ln w="12700">
              <a:solidFill>
                <a:schemeClr val="tx1"/>
              </a:solidFill>
              <a:miter lim="800000"/>
              <a:headEnd/>
              <a:tailEnd/>
            </a:ln>
          </p:spPr>
          <p:txBody>
            <a:bodyPr wrap="none" anchor="ctr"/>
            <a:lstStyle/>
            <a:p>
              <a:endParaRPr lang="zh-TW" altLang="en-US"/>
            </a:p>
          </p:txBody>
        </p:sp>
        <p:sp>
          <p:nvSpPr>
            <p:cNvPr id="81929" name="Rectangle 8"/>
            <p:cNvSpPr>
              <a:spLocks noChangeArrowheads="1"/>
            </p:cNvSpPr>
            <p:nvPr/>
          </p:nvSpPr>
          <p:spPr bwMode="auto">
            <a:xfrm>
              <a:off x="4069" y="3032"/>
              <a:ext cx="893" cy="1000"/>
            </a:xfrm>
            <a:prstGeom prst="rect">
              <a:avLst/>
            </a:prstGeom>
            <a:solidFill>
              <a:srgbClr val="FFFF99"/>
            </a:solidFill>
            <a:ln w="12700">
              <a:solidFill>
                <a:schemeClr val="tx1"/>
              </a:solidFill>
              <a:miter lim="800000"/>
              <a:headEnd/>
              <a:tailEnd/>
            </a:ln>
          </p:spPr>
          <p:txBody>
            <a:bodyPr wrap="none" anchor="ctr"/>
            <a:lstStyle/>
            <a:p>
              <a:endParaRPr lang="zh-TW" altLang="en-US"/>
            </a:p>
          </p:txBody>
        </p:sp>
        <p:sp>
          <p:nvSpPr>
            <p:cNvPr id="81930" name="Line 9"/>
            <p:cNvSpPr>
              <a:spLocks noChangeShapeType="1"/>
            </p:cNvSpPr>
            <p:nvPr/>
          </p:nvSpPr>
          <p:spPr bwMode="auto">
            <a:xfrm>
              <a:off x="1447" y="3476"/>
              <a:ext cx="728" cy="0"/>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81931" name="Line 10"/>
            <p:cNvSpPr>
              <a:spLocks noChangeShapeType="1"/>
            </p:cNvSpPr>
            <p:nvPr/>
          </p:nvSpPr>
          <p:spPr bwMode="auto">
            <a:xfrm>
              <a:off x="2496" y="3476"/>
              <a:ext cx="442" cy="0"/>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81932" name="Line 11"/>
            <p:cNvSpPr>
              <a:spLocks noChangeShapeType="1"/>
            </p:cNvSpPr>
            <p:nvPr/>
          </p:nvSpPr>
          <p:spPr bwMode="auto">
            <a:xfrm flipV="1">
              <a:off x="3579" y="3476"/>
              <a:ext cx="503" cy="16"/>
            </a:xfrm>
            <a:prstGeom prst="line">
              <a:avLst/>
            </a:prstGeom>
            <a:noFill/>
            <a:ln w="12700">
              <a:solidFill>
                <a:schemeClr val="tx1"/>
              </a:solidFill>
              <a:round/>
              <a:headEnd type="stealth" w="med" len="lg"/>
              <a:tailEnd type="stealth" w="med" len="lg"/>
            </a:ln>
          </p:spPr>
          <p:txBody>
            <a:bodyPr wrap="none" anchor="ctr"/>
            <a:lstStyle/>
            <a:p>
              <a:endParaRPr lang="zh-TW" altLang="en-US"/>
            </a:p>
          </p:txBody>
        </p:sp>
        <p:sp>
          <p:nvSpPr>
            <p:cNvPr id="81933" name="Rectangle 12"/>
            <p:cNvSpPr>
              <a:spLocks noChangeArrowheads="1"/>
            </p:cNvSpPr>
            <p:nvPr/>
          </p:nvSpPr>
          <p:spPr bwMode="auto">
            <a:xfrm>
              <a:off x="4212" y="3642"/>
              <a:ext cx="588" cy="205"/>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2000" b="1">
                  <a:latin typeface="Arial" pitchFamily="34" charset="0"/>
                </a:rPr>
                <a:t>pages</a:t>
              </a:r>
            </a:p>
          </p:txBody>
        </p:sp>
        <p:sp>
          <p:nvSpPr>
            <p:cNvPr id="81934" name="Rectangle 13"/>
            <p:cNvSpPr>
              <a:spLocks noChangeArrowheads="1"/>
            </p:cNvSpPr>
            <p:nvPr/>
          </p:nvSpPr>
          <p:spPr bwMode="auto">
            <a:xfrm>
              <a:off x="3116" y="3496"/>
              <a:ext cx="355" cy="232"/>
            </a:xfrm>
            <a:prstGeom prst="rect">
              <a:avLst/>
            </a:prstGeom>
            <a:solidFill>
              <a:srgbClr val="FF99FF"/>
            </a:solidFill>
            <a:ln w="12700">
              <a:solidFill>
                <a:schemeClr val="tx1"/>
              </a:solidFill>
              <a:miter lim="800000"/>
              <a:headEnd/>
              <a:tailEnd/>
            </a:ln>
          </p:spPr>
          <p:txBody>
            <a:bodyPr wrap="none" anchor="ctr"/>
            <a:lstStyle/>
            <a:p>
              <a:endParaRPr lang="zh-TW" altLang="en-US"/>
            </a:p>
          </p:txBody>
        </p:sp>
        <p:sp>
          <p:nvSpPr>
            <p:cNvPr id="81935" name="Rectangle 14"/>
            <p:cNvSpPr>
              <a:spLocks noChangeArrowheads="1"/>
            </p:cNvSpPr>
            <p:nvPr/>
          </p:nvSpPr>
          <p:spPr bwMode="auto">
            <a:xfrm>
              <a:off x="1040" y="3094"/>
              <a:ext cx="722" cy="218"/>
            </a:xfrm>
            <a:prstGeom prst="rect">
              <a:avLst/>
            </a:prstGeom>
            <a:noFill/>
            <a:ln w="9525">
              <a:noFill/>
              <a:miter lim="800000"/>
              <a:headEnd/>
              <a:tailEnd/>
            </a:ln>
          </p:spPr>
          <p:txBody>
            <a:bodyPr wrap="none" lIns="63500" tIns="25400" rIns="63500" bIns="25400">
              <a:spAutoFit/>
            </a:bodyPr>
            <a:lstStyle/>
            <a:p>
              <a:pPr>
                <a:lnSpc>
                  <a:spcPct val="97000"/>
                </a:lnSpc>
              </a:pPr>
              <a:r>
                <a:rPr kumimoji="1" lang="en-US" altLang="zh-TW" sz="2000" b="1">
                  <a:latin typeface="Arial" pitchFamily="34" charset="0"/>
                </a:rPr>
                <a:t>register</a:t>
              </a:r>
            </a:p>
          </p:txBody>
        </p:sp>
        <p:sp>
          <p:nvSpPr>
            <p:cNvPr id="81936" name="Rectangle 15"/>
            <p:cNvSpPr>
              <a:spLocks noChangeArrowheads="1"/>
            </p:cNvSpPr>
            <p:nvPr/>
          </p:nvSpPr>
          <p:spPr bwMode="auto">
            <a:xfrm>
              <a:off x="2080" y="3024"/>
              <a:ext cx="579" cy="218"/>
            </a:xfrm>
            <a:prstGeom prst="rect">
              <a:avLst/>
            </a:prstGeom>
            <a:noFill/>
            <a:ln w="9525">
              <a:noFill/>
              <a:miter lim="800000"/>
              <a:headEnd/>
              <a:tailEnd/>
            </a:ln>
          </p:spPr>
          <p:txBody>
            <a:bodyPr wrap="none" lIns="63500" tIns="25400" rIns="63500" bIns="25400">
              <a:spAutoFit/>
            </a:bodyPr>
            <a:lstStyle/>
            <a:p>
              <a:pPr>
                <a:lnSpc>
                  <a:spcPct val="97000"/>
                </a:lnSpc>
              </a:pPr>
              <a:r>
                <a:rPr kumimoji="1" lang="en-US" altLang="zh-TW" sz="2000" b="1">
                  <a:latin typeface="Arial" pitchFamily="34" charset="0"/>
                </a:rPr>
                <a:t>cache</a:t>
              </a:r>
            </a:p>
          </p:txBody>
        </p:sp>
        <p:sp>
          <p:nvSpPr>
            <p:cNvPr id="81937" name="Rectangle 16"/>
            <p:cNvSpPr>
              <a:spLocks noChangeArrowheads="1"/>
            </p:cNvSpPr>
            <p:nvPr/>
          </p:nvSpPr>
          <p:spPr bwMode="auto">
            <a:xfrm>
              <a:off x="2912" y="3117"/>
              <a:ext cx="761" cy="195"/>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dirty="0">
                  <a:latin typeface="Arial" pitchFamily="34" charset="0"/>
                </a:rPr>
                <a:t>memory</a:t>
              </a:r>
            </a:p>
          </p:txBody>
        </p:sp>
        <p:sp>
          <p:nvSpPr>
            <p:cNvPr id="81938" name="Rectangle 17"/>
            <p:cNvSpPr>
              <a:spLocks noChangeArrowheads="1"/>
            </p:cNvSpPr>
            <p:nvPr/>
          </p:nvSpPr>
          <p:spPr bwMode="auto">
            <a:xfrm>
              <a:off x="4160" y="3083"/>
              <a:ext cx="433" cy="195"/>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latin typeface="Arial" pitchFamily="34" charset="0"/>
                </a:rPr>
                <a:t>disk</a:t>
              </a:r>
            </a:p>
          </p:txBody>
        </p:sp>
        <p:sp>
          <p:nvSpPr>
            <p:cNvPr id="81939" name="Rectangle 18" descr="淺色右斜對角線"/>
            <p:cNvSpPr>
              <a:spLocks noChangeArrowheads="1"/>
            </p:cNvSpPr>
            <p:nvPr/>
          </p:nvSpPr>
          <p:spPr bwMode="auto">
            <a:xfrm>
              <a:off x="4364" y="3400"/>
              <a:ext cx="355" cy="232"/>
            </a:xfrm>
            <a:prstGeom prst="rect">
              <a:avLst/>
            </a:prstGeom>
            <a:pattFill prst="ltUpDiag">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81940" name="Rectangle 19"/>
            <p:cNvSpPr>
              <a:spLocks noChangeArrowheads="1"/>
            </p:cNvSpPr>
            <p:nvPr/>
          </p:nvSpPr>
          <p:spPr bwMode="auto">
            <a:xfrm>
              <a:off x="2978" y="3755"/>
              <a:ext cx="558" cy="195"/>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a:latin typeface="Arial" pitchFamily="34" charset="0"/>
                </a:rPr>
                <a:t>frame</a:t>
              </a:r>
            </a:p>
          </p:txBody>
        </p:sp>
      </p:grpSp>
      <p:sp>
        <p:nvSpPr>
          <p:cNvPr id="81925" name="投影片編號版面配置區 1"/>
          <p:cNvSpPr>
            <a:spLocks noGrp="1"/>
          </p:cNvSpPr>
          <p:nvPr>
            <p:ph type="sldNum" sz="quarter" idx="12"/>
          </p:nvPr>
        </p:nvSpPr>
        <p:spPr>
          <a:noFill/>
          <a:ln>
            <a:miter lim="800000"/>
            <a:headEnd/>
            <a:tailEnd/>
          </a:ln>
        </p:spPr>
        <p:txBody>
          <a:bodyPr/>
          <a:lstStyle/>
          <a:p>
            <a:pPr defTabSz="762000"/>
            <a:fld id="{77B4E6F9-EB40-4302-95FB-1E9779CD4BA5}" type="slidenum">
              <a:rPr lang="zh-TW" altLang="en-US"/>
              <a:pPr defTabSz="762000"/>
              <a:t>82</a:t>
            </a:fld>
            <a:endParaRPr lang="en-US" altLang="zh-TW"/>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742950" y="173038"/>
            <a:ext cx="8420100" cy="901700"/>
          </a:xfrm>
        </p:spPr>
        <p:txBody>
          <a:bodyPr/>
          <a:lstStyle/>
          <a:p>
            <a:r>
              <a:rPr lang="en-US" altLang="zh-TW"/>
              <a:t>Block Size and Placement Policy</a:t>
            </a:r>
          </a:p>
        </p:txBody>
      </p:sp>
      <p:sp>
        <p:nvSpPr>
          <p:cNvPr id="82947" name="Rectangle 3"/>
          <p:cNvSpPr>
            <a:spLocks noGrp="1" noChangeArrowheads="1"/>
          </p:cNvSpPr>
          <p:nvPr>
            <p:ph type="body" idx="1"/>
          </p:nvPr>
        </p:nvSpPr>
        <p:spPr/>
        <p:txBody>
          <a:bodyPr/>
          <a:lstStyle/>
          <a:p>
            <a:r>
              <a:rPr lang="en-US" altLang="zh-TW" dirty="0"/>
              <a:t>Huge miss penalty: a page fault may take </a:t>
            </a:r>
            <a:r>
              <a:rPr lang="en-US" altLang="zh-TW" dirty="0">
                <a:solidFill>
                  <a:srgbClr val="0000FF"/>
                </a:solidFill>
              </a:rPr>
              <a:t>millions of cycles </a:t>
            </a:r>
            <a:r>
              <a:rPr lang="en-US" altLang="zh-TW" dirty="0"/>
              <a:t>to process</a:t>
            </a:r>
          </a:p>
          <a:p>
            <a:pPr lvl="1"/>
            <a:r>
              <a:rPr lang="en-US" altLang="zh-TW" dirty="0"/>
              <a:t>Pages should be fairly large (e.g., 4KB) to amortize the high access time</a:t>
            </a:r>
          </a:p>
          <a:p>
            <a:pPr lvl="1"/>
            <a:r>
              <a:rPr lang="en-US" altLang="zh-TW" dirty="0"/>
              <a:t>Reducing page faults is important</a:t>
            </a:r>
          </a:p>
          <a:p>
            <a:pPr lvl="2"/>
            <a:r>
              <a:rPr lang="en-US" altLang="zh-TW" dirty="0"/>
              <a:t>fully associative </a:t>
            </a:r>
            <a:r>
              <a:rPr lang="en-US" altLang="zh-TW" dirty="0">
                <a:solidFill>
                  <a:schemeClr val="accent1"/>
                </a:solidFill>
              </a:rPr>
              <a:t>placement</a:t>
            </a:r>
            <a:br>
              <a:rPr lang="en-US" altLang="zh-TW" dirty="0"/>
            </a:br>
            <a:r>
              <a:rPr lang="en-US" altLang="zh-TW" dirty="0"/>
              <a:t>=&gt; use </a:t>
            </a:r>
            <a:r>
              <a:rPr lang="en-US" altLang="zh-TW" dirty="0">
                <a:solidFill>
                  <a:srgbClr val="FF0000"/>
                </a:solidFill>
              </a:rPr>
              <a:t>page table </a:t>
            </a:r>
            <a:r>
              <a:rPr lang="en-US" altLang="zh-TW" dirty="0"/>
              <a:t>(in memory) to </a:t>
            </a:r>
            <a:r>
              <a:rPr lang="en-US" altLang="zh-TW" dirty="0">
                <a:solidFill>
                  <a:schemeClr val="accent1"/>
                </a:solidFill>
              </a:rPr>
              <a:t>locate</a:t>
            </a:r>
            <a:r>
              <a:rPr lang="en-US" altLang="zh-TW" dirty="0"/>
              <a:t> pages</a:t>
            </a:r>
          </a:p>
          <a:p>
            <a:pPr lvl="1"/>
            <a:endParaRPr lang="en-US" altLang="zh-TW" dirty="0"/>
          </a:p>
        </p:txBody>
      </p:sp>
      <p:sp>
        <p:nvSpPr>
          <p:cNvPr id="82948" name="投影片編號版面配置區 1"/>
          <p:cNvSpPr>
            <a:spLocks noGrp="1"/>
          </p:cNvSpPr>
          <p:nvPr>
            <p:ph type="sldNum" sz="quarter" idx="12"/>
          </p:nvPr>
        </p:nvSpPr>
        <p:spPr>
          <a:noFill/>
          <a:ln>
            <a:miter lim="800000"/>
            <a:headEnd/>
            <a:tailEnd/>
          </a:ln>
        </p:spPr>
        <p:txBody>
          <a:bodyPr/>
          <a:lstStyle/>
          <a:p>
            <a:pPr defTabSz="762000"/>
            <a:fld id="{D560EA6E-CDCE-4E73-B4CB-02BE09D1D492}" type="slidenum">
              <a:rPr lang="zh-TW" altLang="en-US"/>
              <a:pPr defTabSz="762000"/>
              <a:t>83</a:t>
            </a:fld>
            <a:endParaRPr lang="en-US" altLang="zh-TW"/>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42950" y="173038"/>
            <a:ext cx="8420100" cy="901700"/>
          </a:xfrm>
        </p:spPr>
        <p:txBody>
          <a:bodyPr/>
          <a:lstStyle/>
          <a:p>
            <a:r>
              <a:rPr lang="en-US" altLang="zh-TW"/>
              <a:t>Address Translation</a:t>
            </a:r>
            <a:endParaRPr lang="en-AU" altLang="zh-TW">
              <a:ea typeface="新細明體" pitchFamily="18" charset="-120"/>
            </a:endParaRPr>
          </a:p>
        </p:txBody>
      </p:sp>
      <p:sp>
        <p:nvSpPr>
          <p:cNvPr id="83971" name="Rectangle 3"/>
          <p:cNvSpPr>
            <a:spLocks noGrp="1" noChangeArrowheads="1"/>
          </p:cNvSpPr>
          <p:nvPr>
            <p:ph type="body" idx="1"/>
          </p:nvPr>
        </p:nvSpPr>
        <p:spPr/>
        <p:txBody>
          <a:bodyPr/>
          <a:lstStyle/>
          <a:p>
            <a:r>
              <a:rPr lang="en-US" altLang="zh-TW" dirty="0"/>
              <a:t>Fixed-size pages (e.g., 4K)</a:t>
            </a:r>
            <a:endParaRPr lang="en-AU" altLang="zh-TW" dirty="0">
              <a:ea typeface="新細明體" pitchFamily="18" charset="-120"/>
            </a:endParaRPr>
          </a:p>
        </p:txBody>
      </p:sp>
      <p:pic>
        <p:nvPicPr>
          <p:cNvPr id="83972" name="Picture 4" descr="f05-20-P374493"/>
          <p:cNvPicPr>
            <a:picLocks noChangeAspect="1" noChangeArrowheads="1"/>
          </p:cNvPicPr>
          <p:nvPr/>
        </p:nvPicPr>
        <p:blipFill>
          <a:blip r:embed="rId3"/>
          <a:srcRect/>
          <a:stretch>
            <a:fillRect/>
          </a:stretch>
        </p:blipFill>
        <p:spPr bwMode="auto">
          <a:xfrm>
            <a:off x="4953000" y="1993900"/>
            <a:ext cx="4678363" cy="3090863"/>
          </a:xfrm>
          <a:prstGeom prst="rect">
            <a:avLst/>
          </a:prstGeom>
          <a:noFill/>
          <a:ln w="9525">
            <a:noFill/>
            <a:miter lim="800000"/>
            <a:headEnd/>
            <a:tailEnd/>
          </a:ln>
        </p:spPr>
      </p:pic>
      <p:pic>
        <p:nvPicPr>
          <p:cNvPr id="83973" name="Picture 5" descr="f05-19-P374493"/>
          <p:cNvPicPr>
            <a:picLocks noChangeAspect="1" noChangeArrowheads="1"/>
          </p:cNvPicPr>
          <p:nvPr/>
        </p:nvPicPr>
        <p:blipFill>
          <a:blip r:embed="rId4"/>
          <a:srcRect/>
          <a:stretch>
            <a:fillRect/>
          </a:stretch>
        </p:blipFill>
        <p:spPr bwMode="auto">
          <a:xfrm>
            <a:off x="741362" y="2282825"/>
            <a:ext cx="3995799" cy="2511597"/>
          </a:xfrm>
          <a:prstGeom prst="rect">
            <a:avLst/>
          </a:prstGeom>
          <a:noFill/>
          <a:ln w="9525">
            <a:noFill/>
            <a:miter lim="800000"/>
            <a:headEnd/>
            <a:tailEnd/>
          </a:ln>
        </p:spPr>
      </p:pic>
      <p:sp>
        <p:nvSpPr>
          <p:cNvPr id="83974" name="投影片編號版面配置區 1"/>
          <p:cNvSpPr>
            <a:spLocks noGrp="1"/>
          </p:cNvSpPr>
          <p:nvPr>
            <p:ph type="sldNum" sz="quarter" idx="12"/>
          </p:nvPr>
        </p:nvSpPr>
        <p:spPr>
          <a:noFill/>
          <a:ln>
            <a:miter lim="800000"/>
            <a:headEnd/>
            <a:tailEnd/>
          </a:ln>
        </p:spPr>
        <p:txBody>
          <a:bodyPr/>
          <a:lstStyle/>
          <a:p>
            <a:pPr defTabSz="762000"/>
            <a:fld id="{07BA0EF5-B479-4201-8F11-91C410133F84}" type="slidenum">
              <a:rPr lang="zh-TW" altLang="en-US"/>
              <a:pPr defTabSz="762000"/>
              <a:t>84</a:t>
            </a:fld>
            <a:endParaRPr lang="en-US" altLang="zh-TW"/>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42950" y="173038"/>
            <a:ext cx="8420100" cy="901700"/>
          </a:xfrm>
        </p:spPr>
        <p:txBody>
          <a:bodyPr/>
          <a:lstStyle/>
          <a:p>
            <a:r>
              <a:rPr lang="en-US" altLang="zh-TW" dirty="0">
                <a:solidFill>
                  <a:schemeClr val="bg2"/>
                </a:solidFill>
              </a:rPr>
              <a:t>Paging</a:t>
            </a:r>
          </a:p>
        </p:txBody>
      </p:sp>
      <p:sp>
        <p:nvSpPr>
          <p:cNvPr id="84995" name="Rectangle 3"/>
          <p:cNvSpPr>
            <a:spLocks noGrp="1" noChangeArrowheads="1"/>
          </p:cNvSpPr>
          <p:nvPr>
            <p:ph type="body" idx="1"/>
          </p:nvPr>
        </p:nvSpPr>
        <p:spPr/>
        <p:txBody>
          <a:bodyPr/>
          <a:lstStyle/>
          <a:p>
            <a:r>
              <a:rPr lang="en-US" altLang="zh-TW" dirty="0"/>
              <a:t>Virtual and physical address space </a:t>
            </a:r>
            <a:br>
              <a:rPr lang="en-US" altLang="zh-TW" dirty="0"/>
            </a:br>
            <a:br>
              <a:rPr lang="en-US" altLang="zh-TW" dirty="0"/>
            </a:br>
            <a:r>
              <a:rPr lang="en-US" altLang="zh-TW" dirty="0"/>
              <a:t>partitioned into blocks of equal size</a:t>
            </a:r>
          </a:p>
          <a:p>
            <a:r>
              <a:rPr lang="en-US" altLang="zh-TW" dirty="0"/>
              <a:t>Key operation: address mapping</a:t>
            </a:r>
          </a:p>
          <a:p>
            <a:pPr>
              <a:buFont typeface="Wingdings" pitchFamily="2" charset="2"/>
              <a:buNone/>
            </a:pPr>
            <a:r>
              <a:rPr lang="en-US" altLang="zh-TW" sz="1800" b="0" dirty="0">
                <a:latin typeface="Arial" pitchFamily="34" charset="0"/>
              </a:rPr>
              <a:t>	</a:t>
            </a:r>
            <a:r>
              <a:rPr lang="en-US" altLang="zh-TW" sz="1800" dirty="0"/>
              <a:t>MAP:  V </a:t>
            </a:r>
            <a:r>
              <a:rPr lang="en-US" altLang="zh-TW" sz="1800" dirty="0">
                <a:sym typeface="Symbol" pitchFamily="18" charset="2"/>
              </a:rPr>
              <a:t></a:t>
            </a:r>
            <a:r>
              <a:rPr lang="en-US" altLang="zh-TW" sz="1800" dirty="0"/>
              <a:t>  M  </a:t>
            </a:r>
            <a:r>
              <a:rPr lang="en-US" altLang="zh-TW" sz="1800" dirty="0">
                <a:sym typeface="Symbol" pitchFamily="18" charset="2"/>
              </a:rPr>
              <a:t></a:t>
            </a:r>
            <a:r>
              <a:rPr lang="en-US" altLang="zh-TW" sz="1800" dirty="0"/>
              <a:t>  {</a:t>
            </a:r>
            <a:r>
              <a:rPr lang="en-US" altLang="zh-TW" sz="1800" dirty="0">
                <a:sym typeface="Symbol" pitchFamily="18" charset="2"/>
              </a:rPr>
              <a:t></a:t>
            </a:r>
            <a:r>
              <a:rPr lang="en-US" altLang="zh-TW" sz="1800" dirty="0"/>
              <a:t>}  address mapping function</a:t>
            </a:r>
          </a:p>
          <a:p>
            <a:pPr>
              <a:buFont typeface="Wingdings" pitchFamily="2" charset="2"/>
              <a:buNone/>
            </a:pPr>
            <a:r>
              <a:rPr lang="en-US" altLang="zh-TW" sz="1800" dirty="0"/>
              <a:t>	MAP(a)  =  a'  if data at virtual address </a:t>
            </a:r>
            <a:r>
              <a:rPr lang="en-US" altLang="zh-TW" sz="1800" u="sng" dirty="0"/>
              <a:t>a</a:t>
            </a:r>
            <a:r>
              <a:rPr lang="en-US" altLang="zh-TW" sz="1800" dirty="0"/>
              <a:t> is present in</a:t>
            </a:r>
            <a:br>
              <a:rPr lang="en-US" altLang="zh-TW" sz="1800" dirty="0"/>
            </a:br>
            <a:r>
              <a:rPr lang="en-US" altLang="zh-TW" sz="1800" dirty="0"/>
              <a:t>	          physical address </a:t>
            </a:r>
            <a:r>
              <a:rPr lang="en-US" altLang="zh-TW" sz="1800" u="sng" dirty="0"/>
              <a:t>a'</a:t>
            </a:r>
            <a:r>
              <a:rPr lang="en-US" altLang="zh-TW" sz="1800" dirty="0"/>
              <a:t>  and  </a:t>
            </a:r>
            <a:r>
              <a:rPr lang="en-US" altLang="zh-TW" sz="1800" u="sng" dirty="0"/>
              <a:t>a'</a:t>
            </a:r>
            <a:r>
              <a:rPr lang="en-US" altLang="zh-TW" sz="1800" dirty="0"/>
              <a:t> in M</a:t>
            </a:r>
          </a:p>
          <a:p>
            <a:pPr>
              <a:buFont typeface="Wingdings" pitchFamily="2" charset="2"/>
              <a:buNone/>
            </a:pPr>
            <a:r>
              <a:rPr lang="en-US" altLang="zh-TW" sz="1800" dirty="0"/>
              <a:t>    	      =  </a:t>
            </a:r>
            <a:r>
              <a:rPr lang="en-US" altLang="zh-TW" sz="1800" dirty="0">
                <a:sym typeface="Symbol" pitchFamily="18" charset="2"/>
              </a:rPr>
              <a:t></a:t>
            </a:r>
            <a:r>
              <a:rPr lang="en-US" altLang="zh-TW" sz="1800" dirty="0"/>
              <a:t>  if data at virtual address </a:t>
            </a:r>
            <a:r>
              <a:rPr lang="en-US" altLang="zh-TW" sz="1800" u="sng" dirty="0"/>
              <a:t>a</a:t>
            </a:r>
            <a:r>
              <a:rPr lang="en-US" altLang="zh-TW" sz="1800" dirty="0"/>
              <a:t> is not present in M</a:t>
            </a:r>
            <a:endParaRPr lang="en-US" altLang="zh-TW" sz="1800" b="0" dirty="0">
              <a:latin typeface="Arial" pitchFamily="34" charset="0"/>
            </a:endParaRPr>
          </a:p>
          <a:p>
            <a:pPr>
              <a:buFont typeface="Wingdings" pitchFamily="2" charset="2"/>
              <a:buNone/>
            </a:pPr>
            <a:endParaRPr lang="zh-TW" altLang="en-US" dirty="0"/>
          </a:p>
        </p:txBody>
      </p:sp>
      <p:sp>
        <p:nvSpPr>
          <p:cNvPr id="84996" name="Rectangle 4"/>
          <p:cNvSpPr>
            <a:spLocks noChangeArrowheads="1"/>
          </p:cNvSpPr>
          <p:nvPr/>
        </p:nvSpPr>
        <p:spPr bwMode="auto">
          <a:xfrm>
            <a:off x="4348163" y="1697038"/>
            <a:ext cx="1697037"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i="1">
                <a:solidFill>
                  <a:srgbClr val="008000"/>
                </a:solidFill>
                <a:latin typeface="Century Gothic" pitchFamily="34" charset="0"/>
              </a:rPr>
              <a:t>page frames</a:t>
            </a:r>
          </a:p>
        </p:txBody>
      </p:sp>
      <p:sp>
        <p:nvSpPr>
          <p:cNvPr id="84997" name="Rectangle 5"/>
          <p:cNvSpPr>
            <a:spLocks noChangeArrowheads="1"/>
          </p:cNvSpPr>
          <p:nvPr/>
        </p:nvSpPr>
        <p:spPr bwMode="auto">
          <a:xfrm>
            <a:off x="1898650" y="1697038"/>
            <a:ext cx="904875" cy="309562"/>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000" b="1" i="1">
                <a:solidFill>
                  <a:srgbClr val="008000"/>
                </a:solidFill>
                <a:latin typeface="Century Gothic" pitchFamily="34" charset="0"/>
              </a:rPr>
              <a:t>pages</a:t>
            </a:r>
          </a:p>
        </p:txBody>
      </p:sp>
      <p:sp>
        <p:nvSpPr>
          <p:cNvPr id="84998" name="Line 6"/>
          <p:cNvSpPr>
            <a:spLocks noChangeShapeType="1"/>
          </p:cNvSpPr>
          <p:nvPr/>
        </p:nvSpPr>
        <p:spPr bwMode="auto">
          <a:xfrm flipH="1">
            <a:off x="1554163" y="1914525"/>
            <a:ext cx="288925" cy="0"/>
          </a:xfrm>
          <a:prstGeom prst="line">
            <a:avLst/>
          </a:prstGeom>
          <a:noFill/>
          <a:ln w="28575">
            <a:solidFill>
              <a:schemeClr val="tx1"/>
            </a:solidFill>
            <a:round/>
            <a:headEnd type="none" w="sm" len="sm"/>
            <a:tailEnd type="none" w="sm" len="sm"/>
          </a:ln>
        </p:spPr>
        <p:txBody>
          <a:bodyPr wrap="none" anchor="ctr"/>
          <a:lstStyle/>
          <a:p>
            <a:endParaRPr lang="zh-TW" altLang="en-US"/>
          </a:p>
        </p:txBody>
      </p:sp>
      <p:sp>
        <p:nvSpPr>
          <p:cNvPr id="84999" name="Line 7"/>
          <p:cNvSpPr>
            <a:spLocks noChangeShapeType="1"/>
          </p:cNvSpPr>
          <p:nvPr/>
        </p:nvSpPr>
        <p:spPr bwMode="auto">
          <a:xfrm flipH="1" flipV="1">
            <a:off x="1485900" y="1620838"/>
            <a:ext cx="96838" cy="306387"/>
          </a:xfrm>
          <a:prstGeom prst="line">
            <a:avLst/>
          </a:prstGeom>
          <a:noFill/>
          <a:ln w="28575">
            <a:solidFill>
              <a:schemeClr val="tx1"/>
            </a:solidFill>
            <a:round/>
            <a:headEnd type="none" w="sm" len="sm"/>
            <a:tailEnd type="stealth" w="med" len="lg"/>
          </a:ln>
        </p:spPr>
        <p:txBody>
          <a:bodyPr wrap="none" anchor="ctr"/>
          <a:lstStyle/>
          <a:p>
            <a:endParaRPr lang="zh-TW" altLang="en-US"/>
          </a:p>
        </p:txBody>
      </p:sp>
      <p:sp>
        <p:nvSpPr>
          <p:cNvPr id="85000" name="Line 8"/>
          <p:cNvSpPr>
            <a:spLocks noChangeShapeType="1"/>
          </p:cNvSpPr>
          <p:nvPr/>
        </p:nvSpPr>
        <p:spPr bwMode="auto">
          <a:xfrm flipH="1" flipV="1">
            <a:off x="3590925" y="1838325"/>
            <a:ext cx="592138" cy="11113"/>
          </a:xfrm>
          <a:prstGeom prst="line">
            <a:avLst/>
          </a:prstGeom>
          <a:noFill/>
          <a:ln w="28575">
            <a:solidFill>
              <a:schemeClr val="tx1"/>
            </a:solidFill>
            <a:round/>
            <a:headEnd type="none" w="sm" len="sm"/>
            <a:tailEnd type="none" w="sm" len="sm"/>
          </a:ln>
        </p:spPr>
        <p:txBody>
          <a:bodyPr wrap="none" anchor="ctr"/>
          <a:lstStyle/>
          <a:p>
            <a:endParaRPr lang="zh-TW" altLang="en-US"/>
          </a:p>
        </p:txBody>
      </p:sp>
      <p:sp>
        <p:nvSpPr>
          <p:cNvPr id="85001" name="Line 9"/>
          <p:cNvSpPr>
            <a:spLocks noChangeShapeType="1"/>
          </p:cNvSpPr>
          <p:nvPr/>
        </p:nvSpPr>
        <p:spPr bwMode="auto">
          <a:xfrm flipH="1" flipV="1">
            <a:off x="3522663" y="1620838"/>
            <a:ext cx="68262" cy="217487"/>
          </a:xfrm>
          <a:prstGeom prst="line">
            <a:avLst/>
          </a:prstGeom>
          <a:noFill/>
          <a:ln w="28575">
            <a:solidFill>
              <a:schemeClr val="tx1"/>
            </a:solidFill>
            <a:round/>
            <a:headEnd type="none" w="sm" len="sm"/>
            <a:tailEnd type="stealth" w="med" len="lg"/>
          </a:ln>
        </p:spPr>
        <p:txBody>
          <a:bodyPr wrap="none" anchor="ctr"/>
          <a:lstStyle/>
          <a:p>
            <a:endParaRPr lang="zh-TW" altLang="en-US"/>
          </a:p>
        </p:txBody>
      </p:sp>
      <p:sp>
        <p:nvSpPr>
          <p:cNvPr id="85002" name="Rectangle 10"/>
          <p:cNvSpPr>
            <a:spLocks noChangeArrowheads="1"/>
          </p:cNvSpPr>
          <p:nvPr/>
        </p:nvSpPr>
        <p:spPr bwMode="auto">
          <a:xfrm>
            <a:off x="790575" y="4725988"/>
            <a:ext cx="1362075" cy="315912"/>
          </a:xfrm>
          <a:prstGeom prst="rect">
            <a:avLst/>
          </a:prstGeom>
          <a:noFill/>
          <a:ln w="12700">
            <a:solidFill>
              <a:schemeClr val="tx1"/>
            </a:solidFill>
            <a:miter lim="800000"/>
            <a:headEnd/>
            <a:tailEnd/>
          </a:ln>
        </p:spPr>
        <p:txBody>
          <a:bodyPr wrap="none" lIns="63500" tIns="25400" rIns="63500" bIns="25400" anchor="ctr">
            <a:spAutoFit/>
          </a:bodyPr>
          <a:lstStyle/>
          <a:p>
            <a:pPr algn="ctr">
              <a:lnSpc>
                <a:spcPct val="92000"/>
              </a:lnSpc>
            </a:pPr>
            <a:r>
              <a:rPr kumimoji="1" lang="en-US" altLang="zh-TW" sz="1800" b="1">
                <a:latin typeface="Arial" pitchFamily="34" charset="0"/>
              </a:rPr>
              <a:t>Processor</a:t>
            </a:r>
          </a:p>
        </p:txBody>
      </p:sp>
      <p:sp>
        <p:nvSpPr>
          <p:cNvPr id="85003" name="Rectangle 11"/>
          <p:cNvSpPr>
            <a:spLocks noChangeArrowheads="1"/>
          </p:cNvSpPr>
          <p:nvPr/>
        </p:nvSpPr>
        <p:spPr bwMode="auto">
          <a:xfrm>
            <a:off x="2717800" y="4116388"/>
            <a:ext cx="1857375" cy="315912"/>
          </a:xfrm>
          <a:prstGeom prst="rect">
            <a:avLst/>
          </a:prstGeom>
          <a:noFill/>
          <a:ln w="12700">
            <a:solidFill>
              <a:schemeClr val="tx1"/>
            </a:solidFill>
            <a:miter lim="800000"/>
            <a:headEnd/>
            <a:tailEnd/>
          </a:ln>
        </p:spPr>
        <p:txBody>
          <a:bodyPr wrap="none" lIns="63500" tIns="25400" rIns="63500" bIns="25400" anchor="ctr">
            <a:spAutoFit/>
          </a:bodyPr>
          <a:lstStyle/>
          <a:p>
            <a:pPr algn="ctr">
              <a:lnSpc>
                <a:spcPct val="92000"/>
              </a:lnSpc>
            </a:pPr>
            <a:r>
              <a:rPr kumimoji="1" lang="en-US" altLang="zh-TW" sz="1800" b="1">
                <a:latin typeface="Arial" pitchFamily="34" charset="0"/>
              </a:rPr>
              <a:t>Name Space V</a:t>
            </a:r>
          </a:p>
        </p:txBody>
      </p:sp>
      <p:sp>
        <p:nvSpPr>
          <p:cNvPr id="85004" name="Rectangle 12"/>
          <p:cNvSpPr>
            <a:spLocks noChangeArrowheads="1"/>
          </p:cNvSpPr>
          <p:nvPr/>
        </p:nvSpPr>
        <p:spPr bwMode="auto">
          <a:xfrm>
            <a:off x="2946400" y="5322888"/>
            <a:ext cx="1384300" cy="546100"/>
          </a:xfrm>
          <a:prstGeom prst="rect">
            <a:avLst/>
          </a:prstGeom>
          <a:noFill/>
          <a:ln w="12700">
            <a:solidFill>
              <a:schemeClr val="tx1"/>
            </a:solidFill>
            <a:miter lim="800000"/>
            <a:headEnd/>
            <a:tailEnd/>
          </a:ln>
        </p:spPr>
        <p:txBody>
          <a:bodyPr wrap="none" lIns="63500" tIns="25400" rIns="63500" bIns="25400" anchor="ctr">
            <a:spAutoFit/>
          </a:bodyPr>
          <a:lstStyle/>
          <a:p>
            <a:pPr algn="ctr">
              <a:lnSpc>
                <a:spcPct val="88000"/>
              </a:lnSpc>
            </a:pPr>
            <a:r>
              <a:rPr kumimoji="1" lang="en-US" altLang="zh-TW" sz="1800" b="1">
                <a:latin typeface="Arial" pitchFamily="34" charset="0"/>
              </a:rPr>
              <a:t>Addr Trans</a:t>
            </a:r>
          </a:p>
          <a:p>
            <a:pPr algn="ctr">
              <a:lnSpc>
                <a:spcPct val="88000"/>
              </a:lnSpc>
            </a:pPr>
            <a:r>
              <a:rPr kumimoji="1" lang="en-US" altLang="zh-TW" sz="1800" b="1">
                <a:latin typeface="Arial" pitchFamily="34" charset="0"/>
              </a:rPr>
              <a:t>Mechanism</a:t>
            </a:r>
          </a:p>
        </p:txBody>
      </p:sp>
      <p:sp>
        <p:nvSpPr>
          <p:cNvPr id="85005" name="Rectangle 13"/>
          <p:cNvSpPr>
            <a:spLocks noChangeArrowheads="1"/>
          </p:cNvSpPr>
          <p:nvPr/>
        </p:nvSpPr>
        <p:spPr bwMode="auto">
          <a:xfrm>
            <a:off x="5530850" y="4383088"/>
            <a:ext cx="1046163" cy="546100"/>
          </a:xfrm>
          <a:prstGeom prst="rect">
            <a:avLst/>
          </a:prstGeom>
          <a:noFill/>
          <a:ln w="12700">
            <a:solidFill>
              <a:schemeClr val="tx1"/>
            </a:solidFill>
            <a:miter lim="800000"/>
            <a:headEnd/>
            <a:tailEnd/>
          </a:ln>
        </p:spPr>
        <p:txBody>
          <a:bodyPr wrap="none" lIns="63500" tIns="25400" rIns="63500" bIns="25400" anchor="ctr">
            <a:spAutoFit/>
          </a:bodyPr>
          <a:lstStyle/>
          <a:p>
            <a:pPr algn="ctr">
              <a:lnSpc>
                <a:spcPct val="88000"/>
              </a:lnSpc>
            </a:pPr>
            <a:r>
              <a:rPr kumimoji="1" lang="en-US" altLang="zh-TW" sz="1800" b="1">
                <a:latin typeface="Arial" pitchFamily="34" charset="0"/>
              </a:rPr>
              <a:t>fault</a:t>
            </a:r>
          </a:p>
          <a:p>
            <a:pPr algn="ctr">
              <a:lnSpc>
                <a:spcPct val="88000"/>
              </a:lnSpc>
            </a:pPr>
            <a:r>
              <a:rPr kumimoji="1" lang="en-US" altLang="zh-TW" sz="1800" b="1">
                <a:latin typeface="Arial" pitchFamily="34" charset="0"/>
              </a:rPr>
              <a:t>handler</a:t>
            </a:r>
          </a:p>
        </p:txBody>
      </p:sp>
      <p:sp>
        <p:nvSpPr>
          <p:cNvPr id="85006" name="Rectangle 14"/>
          <p:cNvSpPr>
            <a:spLocks noChangeArrowheads="1"/>
          </p:cNvSpPr>
          <p:nvPr/>
        </p:nvSpPr>
        <p:spPr bwMode="auto">
          <a:xfrm>
            <a:off x="5537200" y="5322888"/>
            <a:ext cx="1101725" cy="546100"/>
          </a:xfrm>
          <a:prstGeom prst="rect">
            <a:avLst/>
          </a:prstGeom>
          <a:noFill/>
          <a:ln w="12700">
            <a:solidFill>
              <a:schemeClr val="tx1"/>
            </a:solidFill>
            <a:miter lim="800000"/>
            <a:headEnd/>
            <a:tailEnd/>
          </a:ln>
        </p:spPr>
        <p:txBody>
          <a:bodyPr wrap="none" lIns="63500" tIns="25400" rIns="63500" bIns="25400" anchor="ctr">
            <a:spAutoFit/>
          </a:bodyPr>
          <a:lstStyle/>
          <a:p>
            <a:pPr algn="ctr">
              <a:lnSpc>
                <a:spcPct val="88000"/>
              </a:lnSpc>
            </a:pPr>
            <a:r>
              <a:rPr kumimoji="1" lang="en-US" altLang="zh-TW" sz="1800" b="1">
                <a:latin typeface="Arial" pitchFamily="34" charset="0"/>
              </a:rPr>
              <a:t>Main</a:t>
            </a:r>
          </a:p>
          <a:p>
            <a:pPr algn="ctr">
              <a:lnSpc>
                <a:spcPct val="88000"/>
              </a:lnSpc>
            </a:pPr>
            <a:r>
              <a:rPr kumimoji="1" lang="en-US" altLang="zh-TW" sz="1800" b="1">
                <a:latin typeface="Arial" pitchFamily="34" charset="0"/>
              </a:rPr>
              <a:t>Memory</a:t>
            </a:r>
          </a:p>
        </p:txBody>
      </p:sp>
      <p:sp>
        <p:nvSpPr>
          <p:cNvPr id="85007" name="Rectangle 15"/>
          <p:cNvSpPr>
            <a:spLocks noChangeArrowheads="1"/>
          </p:cNvSpPr>
          <p:nvPr/>
        </p:nvSpPr>
        <p:spPr bwMode="auto">
          <a:xfrm>
            <a:off x="7415213" y="5297488"/>
            <a:ext cx="1417637" cy="546100"/>
          </a:xfrm>
          <a:prstGeom prst="rect">
            <a:avLst/>
          </a:prstGeom>
          <a:noFill/>
          <a:ln w="12700">
            <a:solidFill>
              <a:schemeClr val="tx1"/>
            </a:solidFill>
            <a:miter lim="800000"/>
            <a:headEnd/>
            <a:tailEnd/>
          </a:ln>
        </p:spPr>
        <p:txBody>
          <a:bodyPr wrap="none" lIns="63500" tIns="25400" rIns="63500" bIns="25400" anchor="ctr">
            <a:spAutoFit/>
          </a:bodyPr>
          <a:lstStyle/>
          <a:p>
            <a:pPr algn="ctr">
              <a:lnSpc>
                <a:spcPct val="88000"/>
              </a:lnSpc>
            </a:pPr>
            <a:r>
              <a:rPr kumimoji="1" lang="en-US" altLang="zh-TW" sz="1800" b="1">
                <a:latin typeface="Arial" pitchFamily="34" charset="0"/>
              </a:rPr>
              <a:t>Secondary</a:t>
            </a:r>
          </a:p>
          <a:p>
            <a:pPr algn="ctr">
              <a:lnSpc>
                <a:spcPct val="88000"/>
              </a:lnSpc>
            </a:pPr>
            <a:r>
              <a:rPr kumimoji="1" lang="en-US" altLang="zh-TW" sz="1800" b="1">
                <a:latin typeface="Arial" pitchFamily="34" charset="0"/>
              </a:rPr>
              <a:t>Memory</a:t>
            </a:r>
          </a:p>
        </p:txBody>
      </p:sp>
      <p:sp>
        <p:nvSpPr>
          <p:cNvPr id="85008" name="Rectangle 16"/>
          <p:cNvSpPr>
            <a:spLocks noChangeArrowheads="1"/>
          </p:cNvSpPr>
          <p:nvPr/>
        </p:nvSpPr>
        <p:spPr bwMode="auto">
          <a:xfrm>
            <a:off x="5310188" y="5170488"/>
            <a:ext cx="3743325" cy="812800"/>
          </a:xfrm>
          <a:prstGeom prst="rect">
            <a:avLst/>
          </a:prstGeom>
          <a:noFill/>
          <a:ln w="12700">
            <a:solidFill>
              <a:schemeClr val="tx1"/>
            </a:solidFill>
            <a:prstDash val="sysDot"/>
            <a:miter lim="800000"/>
            <a:headEnd/>
            <a:tailEnd/>
          </a:ln>
        </p:spPr>
        <p:txBody>
          <a:bodyPr wrap="none" anchor="ctr"/>
          <a:lstStyle/>
          <a:p>
            <a:endParaRPr lang="zh-TW" altLang="en-US"/>
          </a:p>
        </p:txBody>
      </p:sp>
      <p:sp>
        <p:nvSpPr>
          <p:cNvPr id="85009" name="Line 17"/>
          <p:cNvSpPr>
            <a:spLocks noChangeShapeType="1"/>
          </p:cNvSpPr>
          <p:nvPr/>
        </p:nvSpPr>
        <p:spPr bwMode="auto">
          <a:xfrm>
            <a:off x="6665913" y="5380038"/>
            <a:ext cx="728662"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85010" name="Line 18"/>
          <p:cNvSpPr>
            <a:spLocks noChangeShapeType="1"/>
          </p:cNvSpPr>
          <p:nvPr/>
        </p:nvSpPr>
        <p:spPr bwMode="auto">
          <a:xfrm flipH="1">
            <a:off x="6651625" y="5761038"/>
            <a:ext cx="742950"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85011" name="Line 19"/>
          <p:cNvSpPr>
            <a:spLocks noChangeShapeType="1"/>
          </p:cNvSpPr>
          <p:nvPr/>
        </p:nvSpPr>
        <p:spPr bwMode="auto">
          <a:xfrm>
            <a:off x="4410075" y="5761038"/>
            <a:ext cx="1100138"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85012" name="Line 20"/>
          <p:cNvSpPr>
            <a:spLocks noChangeShapeType="1"/>
          </p:cNvSpPr>
          <p:nvPr/>
        </p:nvSpPr>
        <p:spPr bwMode="auto">
          <a:xfrm>
            <a:off x="4410075" y="5456238"/>
            <a:ext cx="439738"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5013" name="Line 21"/>
          <p:cNvSpPr>
            <a:spLocks noChangeShapeType="1"/>
          </p:cNvSpPr>
          <p:nvPr/>
        </p:nvSpPr>
        <p:spPr bwMode="auto">
          <a:xfrm flipV="1">
            <a:off x="4849813" y="4694238"/>
            <a:ext cx="0" cy="7620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5014" name="Line 22"/>
          <p:cNvSpPr>
            <a:spLocks noChangeShapeType="1"/>
          </p:cNvSpPr>
          <p:nvPr/>
        </p:nvSpPr>
        <p:spPr bwMode="auto">
          <a:xfrm>
            <a:off x="4864100" y="4694238"/>
            <a:ext cx="646113"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85015" name="Line 23"/>
          <p:cNvSpPr>
            <a:spLocks noChangeShapeType="1"/>
          </p:cNvSpPr>
          <p:nvPr/>
        </p:nvSpPr>
        <p:spPr bwMode="auto">
          <a:xfrm>
            <a:off x="6624638" y="4706938"/>
            <a:ext cx="1444625"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5016" name="Line 24"/>
          <p:cNvSpPr>
            <a:spLocks noChangeShapeType="1"/>
          </p:cNvSpPr>
          <p:nvPr/>
        </p:nvSpPr>
        <p:spPr bwMode="auto">
          <a:xfrm>
            <a:off x="8096250" y="4706938"/>
            <a:ext cx="0" cy="5715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85017" name="Line 25"/>
          <p:cNvSpPr>
            <a:spLocks noChangeShapeType="1"/>
          </p:cNvSpPr>
          <p:nvPr/>
        </p:nvSpPr>
        <p:spPr bwMode="auto">
          <a:xfrm flipV="1">
            <a:off x="1465263" y="4275138"/>
            <a:ext cx="0" cy="431800"/>
          </a:xfrm>
          <a:prstGeom prst="line">
            <a:avLst/>
          </a:prstGeom>
          <a:noFill/>
          <a:ln w="12700">
            <a:solidFill>
              <a:schemeClr val="tx1"/>
            </a:solidFill>
            <a:prstDash val="sysDot"/>
            <a:round/>
            <a:headEnd type="none" w="sm" len="sm"/>
            <a:tailEnd type="none" w="sm" len="sm"/>
          </a:ln>
        </p:spPr>
        <p:txBody>
          <a:bodyPr wrap="none" anchor="ctr"/>
          <a:lstStyle/>
          <a:p>
            <a:endParaRPr lang="zh-TW" altLang="en-US"/>
          </a:p>
        </p:txBody>
      </p:sp>
      <p:sp>
        <p:nvSpPr>
          <p:cNvPr id="85018" name="Line 26"/>
          <p:cNvSpPr>
            <a:spLocks noChangeShapeType="1"/>
          </p:cNvSpPr>
          <p:nvPr/>
        </p:nvSpPr>
        <p:spPr bwMode="auto">
          <a:xfrm>
            <a:off x="1465263" y="4249738"/>
            <a:ext cx="1211262" cy="0"/>
          </a:xfrm>
          <a:prstGeom prst="line">
            <a:avLst/>
          </a:prstGeom>
          <a:noFill/>
          <a:ln w="12700">
            <a:solidFill>
              <a:schemeClr val="tx1"/>
            </a:solidFill>
            <a:prstDash val="sysDot"/>
            <a:round/>
            <a:headEnd type="none" w="sm" len="sm"/>
            <a:tailEnd type="stealth" w="med" len="lg"/>
          </a:ln>
        </p:spPr>
        <p:txBody>
          <a:bodyPr wrap="none" anchor="ctr"/>
          <a:lstStyle/>
          <a:p>
            <a:endParaRPr lang="zh-TW" altLang="en-US"/>
          </a:p>
        </p:txBody>
      </p:sp>
      <p:sp>
        <p:nvSpPr>
          <p:cNvPr id="85019" name="Line 27"/>
          <p:cNvSpPr>
            <a:spLocks noChangeShapeType="1"/>
          </p:cNvSpPr>
          <p:nvPr/>
        </p:nvSpPr>
        <p:spPr bwMode="auto">
          <a:xfrm>
            <a:off x="1438275" y="5049838"/>
            <a:ext cx="0" cy="5207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5020" name="Line 28"/>
          <p:cNvSpPr>
            <a:spLocks noChangeShapeType="1"/>
          </p:cNvSpPr>
          <p:nvPr/>
        </p:nvSpPr>
        <p:spPr bwMode="auto">
          <a:xfrm>
            <a:off x="1438275" y="5570538"/>
            <a:ext cx="1403350"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85021" name="Rectangle 29"/>
          <p:cNvSpPr>
            <a:spLocks noChangeArrowheads="1"/>
          </p:cNvSpPr>
          <p:nvPr/>
        </p:nvSpPr>
        <p:spPr bwMode="auto">
          <a:xfrm>
            <a:off x="1851025" y="3930650"/>
            <a:ext cx="274638"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a</a:t>
            </a:r>
          </a:p>
        </p:txBody>
      </p:sp>
      <p:sp>
        <p:nvSpPr>
          <p:cNvPr id="85022" name="Rectangle 30"/>
          <p:cNvSpPr>
            <a:spLocks noChangeArrowheads="1"/>
          </p:cNvSpPr>
          <p:nvPr/>
        </p:nvSpPr>
        <p:spPr bwMode="auto">
          <a:xfrm>
            <a:off x="1822450" y="5657850"/>
            <a:ext cx="276225"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a</a:t>
            </a:r>
          </a:p>
        </p:txBody>
      </p:sp>
      <p:sp>
        <p:nvSpPr>
          <p:cNvPr id="85023" name="Rectangle 31"/>
          <p:cNvSpPr>
            <a:spLocks noChangeArrowheads="1"/>
          </p:cNvSpPr>
          <p:nvPr/>
        </p:nvSpPr>
        <p:spPr bwMode="auto">
          <a:xfrm>
            <a:off x="4464050" y="5886450"/>
            <a:ext cx="334963"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a'</a:t>
            </a:r>
          </a:p>
        </p:txBody>
      </p:sp>
      <p:sp>
        <p:nvSpPr>
          <p:cNvPr id="85024" name="Rectangle 32"/>
          <p:cNvSpPr>
            <a:spLocks noChangeArrowheads="1"/>
          </p:cNvSpPr>
          <p:nvPr/>
        </p:nvSpPr>
        <p:spPr bwMode="auto">
          <a:xfrm>
            <a:off x="4451350" y="5162550"/>
            <a:ext cx="341313"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sz="1800" b="1">
                <a:latin typeface="Arial" pitchFamily="34" charset="0"/>
                <a:sym typeface="Symbol" pitchFamily="18" charset="2"/>
              </a:rPr>
              <a:t></a:t>
            </a:r>
          </a:p>
        </p:txBody>
      </p:sp>
      <p:sp>
        <p:nvSpPr>
          <p:cNvPr id="85025" name="Rectangle 33"/>
          <p:cNvSpPr>
            <a:spLocks noChangeArrowheads="1"/>
          </p:cNvSpPr>
          <p:nvPr/>
        </p:nvSpPr>
        <p:spPr bwMode="auto">
          <a:xfrm>
            <a:off x="5524500" y="4032250"/>
            <a:ext cx="2241550"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i="1">
                <a:latin typeface="Arial" pitchFamily="34" charset="0"/>
              </a:rPr>
              <a:t>missing item fault</a:t>
            </a:r>
          </a:p>
        </p:txBody>
      </p:sp>
      <p:sp>
        <p:nvSpPr>
          <p:cNvPr id="85026" name="Line 34"/>
          <p:cNvSpPr>
            <a:spLocks noChangeShapeType="1"/>
          </p:cNvSpPr>
          <p:nvPr/>
        </p:nvSpPr>
        <p:spPr bwMode="auto">
          <a:xfrm flipH="1">
            <a:off x="5124450" y="4211638"/>
            <a:ext cx="427038" cy="4572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5027" name="Rectangle 35"/>
          <p:cNvSpPr>
            <a:spLocks noChangeArrowheads="1"/>
          </p:cNvSpPr>
          <p:nvPr/>
        </p:nvSpPr>
        <p:spPr bwMode="auto">
          <a:xfrm>
            <a:off x="1701800" y="6010275"/>
            <a:ext cx="1981200" cy="284163"/>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physical address</a:t>
            </a:r>
          </a:p>
        </p:txBody>
      </p:sp>
      <p:sp>
        <p:nvSpPr>
          <p:cNvPr id="85028" name="Line 36"/>
          <p:cNvSpPr>
            <a:spLocks noChangeShapeType="1"/>
          </p:cNvSpPr>
          <p:nvPr/>
        </p:nvSpPr>
        <p:spPr bwMode="auto">
          <a:xfrm flipV="1">
            <a:off x="3675063" y="6065838"/>
            <a:ext cx="762000" cy="5238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5029" name="Line 37"/>
          <p:cNvSpPr>
            <a:spLocks noChangeShapeType="1"/>
          </p:cNvSpPr>
          <p:nvPr/>
        </p:nvSpPr>
        <p:spPr bwMode="auto">
          <a:xfrm>
            <a:off x="7064375" y="5799138"/>
            <a:ext cx="798513" cy="3937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5030" name="Rectangle 38"/>
          <p:cNvSpPr>
            <a:spLocks noChangeArrowheads="1"/>
          </p:cNvSpPr>
          <p:nvPr/>
        </p:nvSpPr>
        <p:spPr bwMode="auto">
          <a:xfrm>
            <a:off x="6459538" y="6096000"/>
            <a:ext cx="2724150" cy="284163"/>
          </a:xfrm>
          <a:prstGeom prst="rect">
            <a:avLst/>
          </a:prstGeom>
          <a:noFill/>
          <a:ln w="9525">
            <a:noFill/>
            <a:miter lim="800000"/>
            <a:headEnd/>
            <a:tailEnd/>
          </a:ln>
        </p:spPr>
        <p:txBody>
          <a:bodyPr lIns="63500" tIns="25400" rIns="63500" bIns="25400">
            <a:spAutoFit/>
          </a:bodyPr>
          <a:lstStyle/>
          <a:p>
            <a:pPr>
              <a:lnSpc>
                <a:spcPct val="85000"/>
              </a:lnSpc>
            </a:pPr>
            <a:r>
              <a:rPr kumimoji="1" lang="en-US" altLang="zh-TW" sz="1800" b="1">
                <a:latin typeface="Arial" pitchFamily="34" charset="0"/>
              </a:rPr>
              <a:t>OS does this transfer</a:t>
            </a:r>
          </a:p>
        </p:txBody>
      </p:sp>
      <p:sp>
        <p:nvSpPr>
          <p:cNvPr id="85031" name="投影片編號版面配置區 1"/>
          <p:cNvSpPr>
            <a:spLocks noGrp="1"/>
          </p:cNvSpPr>
          <p:nvPr>
            <p:ph type="sldNum" sz="quarter" idx="12"/>
          </p:nvPr>
        </p:nvSpPr>
        <p:spPr>
          <a:noFill/>
          <a:ln>
            <a:miter lim="800000"/>
            <a:headEnd/>
            <a:tailEnd/>
          </a:ln>
        </p:spPr>
        <p:txBody>
          <a:bodyPr/>
          <a:lstStyle/>
          <a:p>
            <a:pPr defTabSz="762000"/>
            <a:fld id="{EE480BCA-B65C-437D-9CBF-4A90195E12ED}" type="slidenum">
              <a:rPr lang="zh-TW" altLang="en-US"/>
              <a:pPr defTabSz="762000"/>
              <a:t>85</a:t>
            </a:fld>
            <a:endParaRPr lang="en-US" altLang="zh-TW"/>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42950" y="173038"/>
            <a:ext cx="8420100" cy="901700"/>
          </a:xfrm>
        </p:spPr>
        <p:txBody>
          <a:bodyPr/>
          <a:lstStyle/>
          <a:p>
            <a:r>
              <a:rPr lang="en-US" altLang="zh-TW"/>
              <a:t>Page Tables</a:t>
            </a:r>
            <a:endParaRPr lang="en-AU" altLang="zh-TW">
              <a:ea typeface="新細明體" pitchFamily="18" charset="-120"/>
            </a:endParaRPr>
          </a:p>
        </p:txBody>
      </p:sp>
      <p:sp>
        <p:nvSpPr>
          <p:cNvPr id="86019" name="Rectangle 3"/>
          <p:cNvSpPr>
            <a:spLocks noGrp="1" noChangeArrowheads="1"/>
          </p:cNvSpPr>
          <p:nvPr>
            <p:ph type="body" idx="1"/>
          </p:nvPr>
        </p:nvSpPr>
        <p:spPr/>
        <p:txBody>
          <a:bodyPr/>
          <a:lstStyle/>
          <a:p>
            <a:r>
              <a:rPr lang="en-US" altLang="zh-TW" dirty="0"/>
              <a:t>Stores placement information</a:t>
            </a:r>
          </a:p>
          <a:p>
            <a:pPr lvl="1"/>
            <a:r>
              <a:rPr lang="en-US" altLang="zh-TW" dirty="0"/>
              <a:t>Page table stored in main memory</a:t>
            </a:r>
          </a:p>
          <a:p>
            <a:pPr lvl="1"/>
            <a:r>
              <a:rPr lang="en-US" altLang="zh-TW" dirty="0"/>
              <a:t>Array of page table entries, indexed by virtual page number</a:t>
            </a:r>
          </a:p>
          <a:p>
            <a:pPr lvl="1"/>
            <a:r>
              <a:rPr lang="en-US" altLang="zh-TW" dirty="0"/>
              <a:t>Page table register in CPU points to page table in physical memory</a:t>
            </a:r>
          </a:p>
          <a:p>
            <a:r>
              <a:rPr lang="en-US" altLang="zh-TW" dirty="0"/>
              <a:t>If page is present in memory</a:t>
            </a:r>
          </a:p>
          <a:p>
            <a:pPr lvl="1"/>
            <a:r>
              <a:rPr lang="en-US" altLang="zh-TW" dirty="0"/>
              <a:t>PTE stores the physical page number</a:t>
            </a:r>
          </a:p>
          <a:p>
            <a:pPr lvl="1"/>
            <a:r>
              <a:rPr lang="en-US" altLang="zh-TW" dirty="0"/>
              <a:t>Plus other status bits (referenced, dirty, …)</a:t>
            </a:r>
          </a:p>
          <a:p>
            <a:r>
              <a:rPr lang="en-US" altLang="zh-TW" dirty="0"/>
              <a:t>If page is not present</a:t>
            </a:r>
          </a:p>
          <a:p>
            <a:pPr lvl="1"/>
            <a:r>
              <a:rPr lang="en-US" altLang="zh-TW" dirty="0"/>
              <a:t>PTE can refer to location in swap space on disk</a:t>
            </a:r>
          </a:p>
        </p:txBody>
      </p:sp>
      <p:sp>
        <p:nvSpPr>
          <p:cNvPr id="86020" name="投影片編號版面配置區 1"/>
          <p:cNvSpPr>
            <a:spLocks noGrp="1"/>
          </p:cNvSpPr>
          <p:nvPr>
            <p:ph type="sldNum" sz="quarter" idx="12"/>
          </p:nvPr>
        </p:nvSpPr>
        <p:spPr>
          <a:noFill/>
          <a:ln>
            <a:miter lim="800000"/>
            <a:headEnd/>
            <a:tailEnd/>
          </a:ln>
        </p:spPr>
        <p:txBody>
          <a:bodyPr/>
          <a:lstStyle/>
          <a:p>
            <a:pPr defTabSz="762000"/>
            <a:fld id="{9D33B435-C646-406E-A06A-8D9BCE193AEC}" type="slidenum">
              <a:rPr lang="zh-TW" altLang="en-US"/>
              <a:pPr defTabSz="762000"/>
              <a:t>86</a:t>
            </a:fld>
            <a:endParaRPr lang="en-US" altLang="zh-TW"/>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rrowheads="1"/>
          </p:cNvPicPr>
          <p:nvPr/>
        </p:nvPicPr>
        <p:blipFill>
          <a:blip r:embed="rId2"/>
          <a:srcRect/>
          <a:stretch>
            <a:fillRect/>
          </a:stretch>
        </p:blipFill>
        <p:spPr bwMode="auto">
          <a:xfrm>
            <a:off x="487363" y="1289050"/>
            <a:ext cx="8705850" cy="4995863"/>
          </a:xfrm>
          <a:prstGeom prst="rect">
            <a:avLst/>
          </a:prstGeom>
          <a:noFill/>
          <a:ln w="12700">
            <a:noFill/>
            <a:miter lim="800000"/>
            <a:headEnd/>
            <a:tailEnd/>
          </a:ln>
        </p:spPr>
      </p:pic>
      <p:sp>
        <p:nvSpPr>
          <p:cNvPr id="87043" name="Oval 3"/>
          <p:cNvSpPr>
            <a:spLocks noChangeArrowheads="1"/>
          </p:cNvSpPr>
          <p:nvPr/>
        </p:nvSpPr>
        <p:spPr bwMode="auto">
          <a:xfrm>
            <a:off x="3257550" y="2006600"/>
            <a:ext cx="2393950" cy="533400"/>
          </a:xfrm>
          <a:prstGeom prst="ellipse">
            <a:avLst/>
          </a:prstGeom>
          <a:noFill/>
          <a:ln w="38100">
            <a:solidFill>
              <a:schemeClr val="accent2"/>
            </a:solidFill>
            <a:round/>
            <a:headEnd type="none" w="sm" len="sm"/>
            <a:tailEnd type="none" w="sm" len="sm"/>
          </a:ln>
        </p:spPr>
        <p:txBody>
          <a:bodyPr wrap="none" anchor="ctr"/>
          <a:lstStyle/>
          <a:p>
            <a:endParaRPr lang="zh-TW" altLang="en-US"/>
          </a:p>
        </p:txBody>
      </p:sp>
      <p:sp>
        <p:nvSpPr>
          <p:cNvPr id="87044" name="Oval 4"/>
          <p:cNvSpPr>
            <a:spLocks noChangeArrowheads="1"/>
          </p:cNvSpPr>
          <p:nvPr/>
        </p:nvSpPr>
        <p:spPr bwMode="auto">
          <a:xfrm>
            <a:off x="1966913" y="2678113"/>
            <a:ext cx="825500" cy="381000"/>
          </a:xfrm>
          <a:prstGeom prst="ellipse">
            <a:avLst/>
          </a:prstGeom>
          <a:noFill/>
          <a:ln w="38100">
            <a:solidFill>
              <a:schemeClr val="accent2"/>
            </a:solidFill>
            <a:round/>
            <a:headEnd type="none" w="sm" len="sm"/>
            <a:tailEnd type="none" w="sm" len="sm"/>
          </a:ln>
        </p:spPr>
        <p:txBody>
          <a:bodyPr wrap="none" anchor="ctr"/>
          <a:lstStyle/>
          <a:p>
            <a:endParaRPr lang="zh-TW" altLang="en-US"/>
          </a:p>
        </p:txBody>
      </p:sp>
      <p:sp>
        <p:nvSpPr>
          <p:cNvPr id="87045" name="Text Box 5"/>
          <p:cNvSpPr txBox="1">
            <a:spLocks noChangeArrowheads="1"/>
          </p:cNvSpPr>
          <p:nvPr/>
        </p:nvSpPr>
        <p:spPr bwMode="auto">
          <a:xfrm>
            <a:off x="7916863" y="2574925"/>
            <a:ext cx="1803400" cy="1616075"/>
          </a:xfrm>
          <a:prstGeom prst="rect">
            <a:avLst/>
          </a:prstGeom>
          <a:noFill/>
          <a:ln w="12700">
            <a:noFill/>
            <a:prstDash val="sysDot"/>
            <a:miter lim="800000"/>
            <a:headEnd type="none" w="sm" len="sm"/>
            <a:tailEnd type="none" w="sm" len="sm"/>
          </a:ln>
        </p:spPr>
        <p:txBody>
          <a:bodyPr>
            <a:spAutoFit/>
          </a:bodyPr>
          <a:lstStyle/>
          <a:p>
            <a:r>
              <a:rPr kumimoji="1" lang="en-US" altLang="zh-TW" sz="2000" b="1">
                <a:solidFill>
                  <a:schemeClr val="accent1"/>
                </a:solidFill>
                <a:latin typeface="Arial" pitchFamily="34" charset="0"/>
              </a:rPr>
              <a:t>all addresses generated by the program are virtual addresses</a:t>
            </a:r>
            <a:endParaRPr kumimoji="1" lang="en-US" altLang="zh-TW" sz="2000" b="1">
              <a:solidFill>
                <a:schemeClr val="hlink"/>
              </a:solidFill>
              <a:latin typeface="Arial" pitchFamily="34" charset="0"/>
            </a:endParaRPr>
          </a:p>
        </p:txBody>
      </p:sp>
      <p:sp>
        <p:nvSpPr>
          <p:cNvPr id="87046" name="Rectangle 6"/>
          <p:cNvSpPr>
            <a:spLocks noChangeArrowheads="1"/>
          </p:cNvSpPr>
          <p:nvPr/>
        </p:nvSpPr>
        <p:spPr bwMode="auto">
          <a:xfrm>
            <a:off x="5664200" y="4994275"/>
            <a:ext cx="2476500" cy="568325"/>
          </a:xfrm>
          <a:prstGeom prst="rect">
            <a:avLst/>
          </a:prstGeom>
          <a:noFill/>
          <a:ln w="9525">
            <a:noFill/>
            <a:miter lim="800000"/>
            <a:headEnd/>
            <a:tailEnd/>
          </a:ln>
        </p:spPr>
        <p:txBody>
          <a:bodyPr lIns="63500" tIns="25400" rIns="63500" bIns="25400">
            <a:spAutoFit/>
          </a:bodyPr>
          <a:lstStyle/>
          <a:p>
            <a:pPr>
              <a:lnSpc>
                <a:spcPct val="85000"/>
              </a:lnSpc>
            </a:pPr>
            <a:r>
              <a:rPr kumimoji="1" lang="en-US" altLang="zh-TW" sz="2000" b="1">
                <a:latin typeface="Arial" pitchFamily="34" charset="0"/>
              </a:rPr>
              <a:t>table located in physical memory</a:t>
            </a:r>
            <a:endParaRPr kumimoji="1" lang="en-US" altLang="zh-TW" sz="1800" b="1">
              <a:latin typeface="Arial" pitchFamily="34" charset="0"/>
            </a:endParaRPr>
          </a:p>
        </p:txBody>
      </p:sp>
      <p:sp>
        <p:nvSpPr>
          <p:cNvPr id="87047" name="Rectangle 7"/>
          <p:cNvSpPr>
            <a:spLocks noGrp="1" noChangeArrowheads="1"/>
          </p:cNvSpPr>
          <p:nvPr>
            <p:ph type="title"/>
          </p:nvPr>
        </p:nvSpPr>
        <p:spPr>
          <a:xfrm>
            <a:off x="660400" y="228600"/>
            <a:ext cx="8667750" cy="457200"/>
          </a:xfrm>
        </p:spPr>
        <p:txBody>
          <a:bodyPr/>
          <a:lstStyle/>
          <a:p>
            <a:r>
              <a:rPr lang="en-US" altLang="zh-TW"/>
              <a:t>Page Tables</a:t>
            </a:r>
          </a:p>
        </p:txBody>
      </p:sp>
      <p:sp>
        <p:nvSpPr>
          <p:cNvPr id="87048" name="Text Box 8"/>
          <p:cNvSpPr txBox="1">
            <a:spLocks noChangeArrowheads="1"/>
          </p:cNvSpPr>
          <p:nvPr/>
        </p:nvSpPr>
        <p:spPr bwMode="auto">
          <a:xfrm>
            <a:off x="8337550" y="4648200"/>
            <a:ext cx="1376363" cy="457200"/>
          </a:xfrm>
          <a:prstGeom prst="rect">
            <a:avLst/>
          </a:prstGeom>
          <a:noFill/>
          <a:ln w="12700">
            <a:noFill/>
            <a:prstDash val="sysDot"/>
            <a:miter lim="800000"/>
            <a:headEnd type="none" w="sm" len="sm"/>
            <a:tailEnd type="none" w="sm" len="sm"/>
          </a:ln>
        </p:spPr>
        <p:txBody>
          <a:bodyPr wrap="none">
            <a:spAutoFit/>
          </a:bodyPr>
          <a:lstStyle/>
          <a:p>
            <a:r>
              <a:rPr kumimoji="1" lang="en-US" altLang="zh-TW" b="1">
                <a:latin typeface="Century Gothic" pitchFamily="34" charset="0"/>
              </a:rPr>
              <a:t>Fig. 5.21</a:t>
            </a:r>
          </a:p>
        </p:txBody>
      </p:sp>
      <p:sp>
        <p:nvSpPr>
          <p:cNvPr id="578569" name="Oval 9"/>
          <p:cNvSpPr>
            <a:spLocks noChangeArrowheads="1"/>
          </p:cNvSpPr>
          <p:nvPr/>
        </p:nvSpPr>
        <p:spPr bwMode="auto">
          <a:xfrm>
            <a:off x="4375150" y="2743200"/>
            <a:ext cx="3384550" cy="2209800"/>
          </a:xfrm>
          <a:prstGeom prst="ellipse">
            <a:avLst/>
          </a:prstGeom>
          <a:solidFill>
            <a:schemeClr val="bg1"/>
          </a:solidFill>
          <a:ln w="57150">
            <a:solidFill>
              <a:srgbClr val="008000"/>
            </a:solidFill>
            <a:round/>
            <a:headEnd type="none" w="sm" len="sm"/>
            <a:tailEnd type="none" w="sm" len="sm"/>
          </a:ln>
        </p:spPr>
        <p:txBody>
          <a:bodyPr anchor="ctr"/>
          <a:lstStyle/>
          <a:p>
            <a:pPr algn="ctr"/>
            <a:r>
              <a:rPr kumimoji="1" lang="en-US" altLang="zh-TW" b="1">
                <a:solidFill>
                  <a:srgbClr val="008000"/>
                </a:solidFill>
                <a:latin typeface="Century Gothic" pitchFamily="34" charset="0"/>
              </a:rPr>
              <a:t>How many memory references for each address translation?</a:t>
            </a:r>
            <a:endParaRPr kumimoji="1" lang="en-US" altLang="zh-TW" b="1">
              <a:solidFill>
                <a:srgbClr val="008000"/>
              </a:solidFill>
              <a:latin typeface="Arial" pitchFamily="34" charset="0"/>
            </a:endParaRPr>
          </a:p>
        </p:txBody>
      </p:sp>
      <p:sp>
        <p:nvSpPr>
          <p:cNvPr id="87050" name="投影片編號版面配置區 1"/>
          <p:cNvSpPr>
            <a:spLocks noGrp="1"/>
          </p:cNvSpPr>
          <p:nvPr>
            <p:ph type="sldNum" sz="quarter" idx="12"/>
          </p:nvPr>
        </p:nvSpPr>
        <p:spPr>
          <a:noFill/>
          <a:ln>
            <a:miter lim="800000"/>
            <a:headEnd/>
            <a:tailEnd/>
          </a:ln>
        </p:spPr>
        <p:txBody>
          <a:bodyPr/>
          <a:lstStyle/>
          <a:p>
            <a:pPr defTabSz="762000"/>
            <a:fld id="{E58D0150-D4EC-4D11-A711-C0B9C54C2B01}" type="slidenum">
              <a:rPr lang="zh-TW" altLang="en-US"/>
              <a:pPr defTabSz="762000"/>
              <a:t>87</a:t>
            </a:fld>
            <a:endParaRPr lang="en-US"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8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9"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42950" y="173038"/>
            <a:ext cx="8420100" cy="901700"/>
          </a:xfrm>
        </p:spPr>
        <p:txBody>
          <a:bodyPr/>
          <a:lstStyle/>
          <a:p>
            <a:r>
              <a:rPr lang="en-US" altLang="zh-TW"/>
              <a:t>Page Fault: What Happens When You Miss?</a:t>
            </a:r>
          </a:p>
        </p:txBody>
      </p:sp>
      <p:sp>
        <p:nvSpPr>
          <p:cNvPr id="88067" name="Rectangle 3"/>
          <p:cNvSpPr>
            <a:spLocks noGrp="1" noChangeArrowheads="1"/>
          </p:cNvSpPr>
          <p:nvPr>
            <p:ph type="body" idx="1"/>
          </p:nvPr>
        </p:nvSpPr>
        <p:spPr>
          <a:xfrm>
            <a:off x="767663" y="1314278"/>
            <a:ext cx="8420100" cy="5080000"/>
          </a:xfrm>
        </p:spPr>
        <p:txBody>
          <a:bodyPr/>
          <a:lstStyle/>
          <a:p>
            <a:r>
              <a:rPr lang="en-US" altLang="zh-TW" dirty="0"/>
              <a:t>Page hit, proceed normally</a:t>
            </a:r>
          </a:p>
          <a:p>
            <a:r>
              <a:rPr lang="en-US" altLang="zh-TW" dirty="0"/>
              <a:t>Page fault means that page is not resident in memory</a:t>
            </a:r>
          </a:p>
          <a:p>
            <a:r>
              <a:rPr lang="en-US" altLang="zh-TW" dirty="0"/>
              <a:t>Huge miss penalty: a page fault may take millions of cycles to process</a:t>
            </a:r>
          </a:p>
          <a:p>
            <a:r>
              <a:rPr lang="en-US" altLang="zh-TW" dirty="0"/>
              <a:t>Hardware must </a:t>
            </a:r>
            <a:r>
              <a:rPr lang="en-US" altLang="zh-TW" dirty="0">
                <a:solidFill>
                  <a:srgbClr val="FF0000"/>
                </a:solidFill>
              </a:rPr>
              <a:t>detect </a:t>
            </a:r>
            <a:r>
              <a:rPr lang="en-US" altLang="zh-TW" dirty="0"/>
              <a:t>situation but it </a:t>
            </a:r>
            <a:r>
              <a:rPr lang="en-US" altLang="zh-TW" dirty="0">
                <a:solidFill>
                  <a:srgbClr val="FF0000"/>
                </a:solidFill>
              </a:rPr>
              <a:t>cannot remedy </a:t>
            </a:r>
            <a:r>
              <a:rPr lang="en-US" altLang="zh-TW" dirty="0"/>
              <a:t>the situation</a:t>
            </a:r>
          </a:p>
          <a:p>
            <a:r>
              <a:rPr lang="en-US" altLang="zh-TW" dirty="0"/>
              <a:t>Can handle the faults in software instead of hardware, because handling time is small compared to disk access</a:t>
            </a:r>
          </a:p>
          <a:p>
            <a:pPr lvl="1"/>
            <a:r>
              <a:rPr lang="en-US" altLang="zh-TW" dirty="0"/>
              <a:t>the software can be very smart or complex</a:t>
            </a:r>
          </a:p>
          <a:p>
            <a:pPr lvl="1"/>
            <a:r>
              <a:rPr lang="en-US" altLang="zh-TW" dirty="0"/>
              <a:t>the faulting process can be context-switched</a:t>
            </a:r>
          </a:p>
        </p:txBody>
      </p:sp>
      <p:sp>
        <p:nvSpPr>
          <p:cNvPr id="88068" name="投影片編號版面配置區 1"/>
          <p:cNvSpPr>
            <a:spLocks noGrp="1"/>
          </p:cNvSpPr>
          <p:nvPr>
            <p:ph type="sldNum" sz="quarter" idx="12"/>
          </p:nvPr>
        </p:nvSpPr>
        <p:spPr>
          <a:noFill/>
          <a:ln>
            <a:miter lim="800000"/>
            <a:headEnd/>
            <a:tailEnd/>
          </a:ln>
        </p:spPr>
        <p:txBody>
          <a:bodyPr/>
          <a:lstStyle/>
          <a:p>
            <a:pPr defTabSz="762000"/>
            <a:fld id="{5863FF40-C46C-4BA0-9FA1-CAA183A6590F}" type="slidenum">
              <a:rPr lang="zh-TW" altLang="en-US"/>
              <a:pPr defTabSz="762000"/>
              <a:t>88</a:t>
            </a:fld>
            <a:endParaRPr lang="en-US" altLang="zh-TW"/>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42950" y="173038"/>
            <a:ext cx="8420100" cy="901700"/>
          </a:xfrm>
        </p:spPr>
        <p:txBody>
          <a:bodyPr/>
          <a:lstStyle/>
          <a:p>
            <a:r>
              <a:rPr lang="en-US" altLang="zh-TW" dirty="0">
                <a:solidFill>
                  <a:schemeClr val="bg2"/>
                </a:solidFill>
              </a:rPr>
              <a:t>How Is the Hierarchy Managed?</a:t>
            </a:r>
          </a:p>
        </p:txBody>
      </p:sp>
      <p:sp>
        <p:nvSpPr>
          <p:cNvPr id="18435" name="Rectangle 3"/>
          <p:cNvSpPr>
            <a:spLocks noGrp="1" noChangeArrowheads="1"/>
          </p:cNvSpPr>
          <p:nvPr>
            <p:ph type="body" idx="1"/>
          </p:nvPr>
        </p:nvSpPr>
        <p:spPr/>
        <p:txBody>
          <a:bodyPr/>
          <a:lstStyle/>
          <a:p>
            <a:r>
              <a:rPr lang="en-US" altLang="zh-TW" dirty="0"/>
              <a:t>Registers &lt;-&gt; Memory</a:t>
            </a:r>
          </a:p>
          <a:p>
            <a:pPr lvl="1"/>
            <a:r>
              <a:rPr lang="en-US" altLang="zh-TW" dirty="0"/>
              <a:t>by compiler (programmer?)</a:t>
            </a:r>
          </a:p>
          <a:p>
            <a:r>
              <a:rPr lang="en-US" altLang="zh-TW" dirty="0"/>
              <a:t>cache &lt;-&gt; memory</a:t>
            </a:r>
          </a:p>
          <a:p>
            <a:pPr lvl="1"/>
            <a:r>
              <a:rPr lang="en-US" altLang="zh-TW" dirty="0"/>
              <a:t>by the hardware</a:t>
            </a:r>
          </a:p>
          <a:p>
            <a:r>
              <a:rPr lang="en-US" altLang="zh-TW" dirty="0"/>
              <a:t>memory &lt;-&gt; disks</a:t>
            </a:r>
          </a:p>
          <a:p>
            <a:pPr lvl="1"/>
            <a:r>
              <a:rPr lang="en-US" altLang="zh-TW" dirty="0"/>
              <a:t>by the hardware and operating system (virtual memory)</a:t>
            </a:r>
          </a:p>
          <a:p>
            <a:pPr lvl="1"/>
            <a:r>
              <a:rPr lang="en-US" altLang="zh-TW" dirty="0"/>
              <a:t>by the programmer (files)</a:t>
            </a:r>
          </a:p>
        </p:txBody>
      </p:sp>
      <p:sp>
        <p:nvSpPr>
          <p:cNvPr id="18436" name="投影片編號版面配置區 1"/>
          <p:cNvSpPr>
            <a:spLocks noGrp="1"/>
          </p:cNvSpPr>
          <p:nvPr>
            <p:ph type="sldNum" sz="quarter" idx="12"/>
          </p:nvPr>
        </p:nvSpPr>
        <p:spPr>
          <a:noFill/>
          <a:ln>
            <a:miter lim="800000"/>
            <a:headEnd/>
            <a:tailEnd/>
          </a:ln>
        </p:spPr>
        <p:txBody>
          <a:bodyPr/>
          <a:lstStyle/>
          <a:p>
            <a:pPr defTabSz="762000"/>
            <a:fld id="{E0F12229-785F-492F-B72A-A9A65F1B8304}" type="slidenum">
              <a:rPr lang="zh-TW" altLang="en-US"/>
              <a:pPr defTabSz="762000"/>
              <a:t>8</a:t>
            </a:fld>
            <a:endParaRPr lang="en-US" altLang="zh-TW"/>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742950" y="173038"/>
            <a:ext cx="8420100" cy="901700"/>
          </a:xfrm>
        </p:spPr>
        <p:txBody>
          <a:bodyPr/>
          <a:lstStyle/>
          <a:p>
            <a:r>
              <a:rPr lang="en-US" altLang="zh-TW" dirty="0"/>
              <a:t>OS Handling Page Faults</a:t>
            </a:r>
          </a:p>
        </p:txBody>
      </p:sp>
      <p:sp>
        <p:nvSpPr>
          <p:cNvPr id="581635" name="Rectangle 3"/>
          <p:cNvSpPr>
            <a:spLocks noGrp="1" noChangeArrowheads="1"/>
          </p:cNvSpPr>
          <p:nvPr>
            <p:ph type="body" idx="1"/>
          </p:nvPr>
        </p:nvSpPr>
        <p:spPr>
          <a:xfrm>
            <a:off x="751188" y="1289565"/>
            <a:ext cx="8420100" cy="5080000"/>
          </a:xfrm>
        </p:spPr>
        <p:txBody>
          <a:bodyPr/>
          <a:lstStyle/>
          <a:p>
            <a:pPr>
              <a:lnSpc>
                <a:spcPct val="80000"/>
              </a:lnSpc>
            </a:pPr>
            <a:r>
              <a:rPr lang="en-US" altLang="zh-TW" dirty="0"/>
              <a:t>Hardware must trap to the operating system so that it can remedy the situation</a:t>
            </a:r>
          </a:p>
          <a:p>
            <a:pPr lvl="1">
              <a:lnSpc>
                <a:spcPct val="80000"/>
              </a:lnSpc>
            </a:pPr>
            <a:r>
              <a:rPr lang="en-US" altLang="zh-TW" dirty="0"/>
              <a:t>Pick a page to discard (may write it to disk)</a:t>
            </a:r>
          </a:p>
          <a:p>
            <a:pPr lvl="1">
              <a:lnSpc>
                <a:spcPct val="80000"/>
              </a:lnSpc>
            </a:pPr>
            <a:r>
              <a:rPr lang="en-US" altLang="zh-TW" dirty="0"/>
              <a:t>Load the page in from disk</a:t>
            </a:r>
          </a:p>
          <a:p>
            <a:pPr lvl="1">
              <a:lnSpc>
                <a:spcPct val="80000"/>
              </a:lnSpc>
            </a:pPr>
            <a:r>
              <a:rPr lang="en-US" altLang="zh-TW" dirty="0"/>
              <a:t>Update the page table</a:t>
            </a:r>
          </a:p>
          <a:p>
            <a:pPr lvl="1">
              <a:lnSpc>
                <a:spcPct val="80000"/>
              </a:lnSpc>
            </a:pPr>
            <a:r>
              <a:rPr lang="en-US" altLang="zh-TW" dirty="0"/>
              <a:t>Resume to program so HW will retry and succeed!</a:t>
            </a:r>
          </a:p>
          <a:p>
            <a:pPr>
              <a:lnSpc>
                <a:spcPct val="80000"/>
              </a:lnSpc>
            </a:pPr>
            <a:endParaRPr lang="en-US" altLang="zh-TW" dirty="0"/>
          </a:p>
          <a:p>
            <a:pPr>
              <a:lnSpc>
                <a:spcPct val="80000"/>
              </a:lnSpc>
            </a:pPr>
            <a:r>
              <a:rPr lang="en-US" altLang="zh-TW" dirty="0"/>
              <a:t>In addition, OS must know where to find the page</a:t>
            </a:r>
          </a:p>
          <a:p>
            <a:pPr lvl="1">
              <a:lnSpc>
                <a:spcPct val="80000"/>
              </a:lnSpc>
            </a:pPr>
            <a:r>
              <a:rPr lang="en-US" altLang="zh-TW" dirty="0"/>
              <a:t>Create space on disk for all pages of process (swap space)	</a:t>
            </a:r>
          </a:p>
          <a:p>
            <a:pPr lvl="1">
              <a:lnSpc>
                <a:spcPct val="80000"/>
              </a:lnSpc>
            </a:pPr>
            <a:r>
              <a:rPr lang="en-US" altLang="zh-TW" dirty="0"/>
              <a:t>Use a data structure to record where each valid page is on disk (may be part of page table)</a:t>
            </a:r>
          </a:p>
          <a:p>
            <a:pPr lvl="1">
              <a:lnSpc>
                <a:spcPct val="80000"/>
              </a:lnSpc>
            </a:pPr>
            <a:r>
              <a:rPr lang="en-US" altLang="zh-TW" dirty="0"/>
              <a:t>Use another data structure to track which process and virtual addresses use each physical page</a:t>
            </a:r>
            <a:br>
              <a:rPr lang="en-US" altLang="zh-TW" dirty="0"/>
            </a:br>
            <a:r>
              <a:rPr lang="en-US" altLang="zh-TW" dirty="0"/>
              <a:t>=&gt; for replacement purpose</a:t>
            </a:r>
          </a:p>
          <a:p>
            <a:pPr>
              <a:lnSpc>
                <a:spcPct val="80000"/>
              </a:lnSpc>
            </a:pPr>
            <a:endParaRPr lang="en-US" altLang="zh-TW" dirty="0"/>
          </a:p>
        </p:txBody>
      </p:sp>
      <p:sp>
        <p:nvSpPr>
          <p:cNvPr id="89092" name="投影片編號版面配置區 1"/>
          <p:cNvSpPr>
            <a:spLocks noGrp="1"/>
          </p:cNvSpPr>
          <p:nvPr>
            <p:ph type="sldNum" sz="quarter" idx="12"/>
          </p:nvPr>
        </p:nvSpPr>
        <p:spPr>
          <a:noFill/>
          <a:ln>
            <a:miter lim="800000"/>
            <a:headEnd/>
            <a:tailEnd/>
          </a:ln>
        </p:spPr>
        <p:txBody>
          <a:bodyPr/>
          <a:lstStyle/>
          <a:p>
            <a:pPr defTabSz="762000"/>
            <a:fld id="{0E661FF7-3E64-4874-AAFA-EEF67A3F94BC}" type="slidenum">
              <a:rPr lang="zh-TW" altLang="en-US"/>
              <a:pPr defTabSz="762000"/>
              <a:t>89</a:t>
            </a:fld>
            <a:endParaRPr lang="en-US"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1635">
                                            <p:txEl>
                                              <p:pRg st="0" end="0"/>
                                            </p:txEl>
                                          </p:spTgt>
                                        </p:tgtEl>
                                        <p:attrNameLst>
                                          <p:attrName>style.visibility</p:attrName>
                                        </p:attrNameLst>
                                      </p:cBhvr>
                                      <p:to>
                                        <p:strVal val="visible"/>
                                      </p:to>
                                    </p:set>
                                    <p:anim calcmode="lin" valueType="num">
                                      <p:cBhvr additive="base">
                                        <p:cTn id="7" dur="500" fill="hold"/>
                                        <p:tgtEl>
                                          <p:spTgt spid="581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16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81635">
                                            <p:txEl>
                                              <p:pRg st="1" end="1"/>
                                            </p:txEl>
                                          </p:spTgt>
                                        </p:tgtEl>
                                        <p:attrNameLst>
                                          <p:attrName>style.visibility</p:attrName>
                                        </p:attrNameLst>
                                      </p:cBhvr>
                                      <p:to>
                                        <p:strVal val="visible"/>
                                      </p:to>
                                    </p:set>
                                    <p:anim calcmode="lin" valueType="num">
                                      <p:cBhvr additive="base">
                                        <p:cTn id="11" dur="500" fill="hold"/>
                                        <p:tgtEl>
                                          <p:spTgt spid="5816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8163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81635">
                                            <p:txEl>
                                              <p:pRg st="2" end="2"/>
                                            </p:txEl>
                                          </p:spTgt>
                                        </p:tgtEl>
                                        <p:attrNameLst>
                                          <p:attrName>style.visibility</p:attrName>
                                        </p:attrNameLst>
                                      </p:cBhvr>
                                      <p:to>
                                        <p:strVal val="visible"/>
                                      </p:to>
                                    </p:set>
                                    <p:anim calcmode="lin" valueType="num">
                                      <p:cBhvr additive="base">
                                        <p:cTn id="15" dur="500" fill="hold"/>
                                        <p:tgtEl>
                                          <p:spTgt spid="58163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8163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81635">
                                            <p:txEl>
                                              <p:pRg st="3" end="3"/>
                                            </p:txEl>
                                          </p:spTgt>
                                        </p:tgtEl>
                                        <p:attrNameLst>
                                          <p:attrName>style.visibility</p:attrName>
                                        </p:attrNameLst>
                                      </p:cBhvr>
                                      <p:to>
                                        <p:strVal val="visible"/>
                                      </p:to>
                                    </p:set>
                                    <p:anim calcmode="lin" valueType="num">
                                      <p:cBhvr additive="base">
                                        <p:cTn id="19" dur="500" fill="hold"/>
                                        <p:tgtEl>
                                          <p:spTgt spid="58163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163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81635">
                                            <p:txEl>
                                              <p:pRg st="4" end="4"/>
                                            </p:txEl>
                                          </p:spTgt>
                                        </p:tgtEl>
                                        <p:attrNameLst>
                                          <p:attrName>style.visibility</p:attrName>
                                        </p:attrNameLst>
                                      </p:cBhvr>
                                      <p:to>
                                        <p:strVal val="visible"/>
                                      </p:to>
                                    </p:set>
                                    <p:anim calcmode="lin" valueType="num">
                                      <p:cBhvr additive="base">
                                        <p:cTn id="23" dur="500" fill="hold"/>
                                        <p:tgtEl>
                                          <p:spTgt spid="58163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816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81635">
                                            <p:txEl>
                                              <p:pRg st="6" end="6"/>
                                            </p:txEl>
                                          </p:spTgt>
                                        </p:tgtEl>
                                        <p:attrNameLst>
                                          <p:attrName>style.visibility</p:attrName>
                                        </p:attrNameLst>
                                      </p:cBhvr>
                                      <p:to>
                                        <p:strVal val="visible"/>
                                      </p:to>
                                    </p:set>
                                    <p:anim calcmode="lin" valueType="num">
                                      <p:cBhvr additive="base">
                                        <p:cTn id="29" dur="500" fill="hold"/>
                                        <p:tgtEl>
                                          <p:spTgt spid="58163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8163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81635">
                                            <p:txEl>
                                              <p:pRg st="7" end="7"/>
                                            </p:txEl>
                                          </p:spTgt>
                                        </p:tgtEl>
                                        <p:attrNameLst>
                                          <p:attrName>style.visibility</p:attrName>
                                        </p:attrNameLst>
                                      </p:cBhvr>
                                      <p:to>
                                        <p:strVal val="visible"/>
                                      </p:to>
                                    </p:set>
                                    <p:anim calcmode="lin" valueType="num">
                                      <p:cBhvr additive="base">
                                        <p:cTn id="33" dur="500" fill="hold"/>
                                        <p:tgtEl>
                                          <p:spTgt spid="58163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81635">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81635">
                                            <p:txEl>
                                              <p:pRg st="8" end="8"/>
                                            </p:txEl>
                                          </p:spTgt>
                                        </p:tgtEl>
                                        <p:attrNameLst>
                                          <p:attrName>style.visibility</p:attrName>
                                        </p:attrNameLst>
                                      </p:cBhvr>
                                      <p:to>
                                        <p:strVal val="visible"/>
                                      </p:to>
                                    </p:set>
                                    <p:anim calcmode="lin" valueType="num">
                                      <p:cBhvr additive="base">
                                        <p:cTn id="37" dur="500" fill="hold"/>
                                        <p:tgtEl>
                                          <p:spTgt spid="58163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81635">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81635">
                                            <p:txEl>
                                              <p:pRg st="9" end="9"/>
                                            </p:txEl>
                                          </p:spTgt>
                                        </p:tgtEl>
                                        <p:attrNameLst>
                                          <p:attrName>style.visibility</p:attrName>
                                        </p:attrNameLst>
                                      </p:cBhvr>
                                      <p:to>
                                        <p:strVal val="visible"/>
                                      </p:to>
                                    </p:set>
                                    <p:anim calcmode="lin" valueType="num">
                                      <p:cBhvr additive="base">
                                        <p:cTn id="41" dur="500" fill="hold"/>
                                        <p:tgtEl>
                                          <p:spTgt spid="581635">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8163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6124" y="173508"/>
            <a:ext cx="9601200" cy="901700"/>
          </a:xfrm>
        </p:spPr>
        <p:txBody>
          <a:bodyPr/>
          <a:lstStyle/>
          <a:p>
            <a:r>
              <a:rPr lang="en-US" altLang="zh-TW" dirty="0"/>
              <a:t>When to Fetch Missing Items From Disk</a:t>
            </a:r>
            <a:endParaRPr lang="zh-TW" altLang="en-US" dirty="0"/>
          </a:p>
        </p:txBody>
      </p:sp>
      <p:sp>
        <p:nvSpPr>
          <p:cNvPr id="3" name="內容版面配置區 2"/>
          <p:cNvSpPr>
            <a:spLocks noGrp="1"/>
          </p:cNvSpPr>
          <p:nvPr>
            <p:ph idx="1"/>
          </p:nvPr>
        </p:nvSpPr>
        <p:spPr/>
        <p:txBody>
          <a:bodyPr/>
          <a:lstStyle/>
          <a:p>
            <a:r>
              <a:rPr lang="en-US" altLang="zh-TW" dirty="0"/>
              <a:t>Fetch only on a fault</a:t>
            </a:r>
          </a:p>
          <a:p>
            <a:pPr marL="457200" lvl="1" indent="0">
              <a:buNone/>
            </a:pPr>
            <a:r>
              <a:rPr lang="en-US" altLang="zh-TW" dirty="0"/>
              <a:t>=&gt; Demand load policy</a:t>
            </a:r>
            <a:endParaRPr lang="zh-TW" altLang="en-US" dirty="0"/>
          </a:p>
        </p:txBody>
      </p:sp>
      <p:sp>
        <p:nvSpPr>
          <p:cNvPr id="4" name="投影片編號版面配置區 3"/>
          <p:cNvSpPr>
            <a:spLocks noGrp="1"/>
          </p:cNvSpPr>
          <p:nvPr>
            <p:ph type="sldNum" sz="quarter" idx="12"/>
          </p:nvPr>
        </p:nvSpPr>
        <p:spPr/>
        <p:txBody>
          <a:bodyPr/>
          <a:lstStyle/>
          <a:p>
            <a:fld id="{7D45A012-07B4-4F55-AE88-BDE7E89299BA}" type="slidenum">
              <a:rPr lang="zh-TW" altLang="en-US" smtClean="0"/>
              <a:pPr/>
              <a:t>90</a:t>
            </a:fld>
            <a:endParaRPr lang="en-US" altLang="zh-TW"/>
          </a:p>
        </p:txBody>
      </p:sp>
    </p:spTree>
    <p:extLst>
      <p:ext uri="{BB962C8B-B14F-4D97-AF65-F5344CB8AC3E}">
        <p14:creationId xmlns:p14="http://schemas.microsoft.com/office/powerpoint/2010/main" val="1563537256"/>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42950" y="173038"/>
            <a:ext cx="8420100" cy="901700"/>
          </a:xfrm>
        </p:spPr>
        <p:txBody>
          <a:bodyPr/>
          <a:lstStyle/>
          <a:p>
            <a:r>
              <a:rPr lang="en-US" altLang="zh-TW" dirty="0"/>
              <a:t>Page Replacement and Writes</a:t>
            </a:r>
            <a:endParaRPr lang="en-AU" altLang="zh-TW" dirty="0">
              <a:ea typeface="新細明體" pitchFamily="18" charset="-120"/>
            </a:endParaRPr>
          </a:p>
        </p:txBody>
      </p:sp>
      <p:sp>
        <p:nvSpPr>
          <p:cNvPr id="90115" name="Rectangle 3"/>
          <p:cNvSpPr>
            <a:spLocks noGrp="1" noChangeArrowheads="1"/>
          </p:cNvSpPr>
          <p:nvPr>
            <p:ph type="body" idx="1"/>
          </p:nvPr>
        </p:nvSpPr>
        <p:spPr>
          <a:xfrm>
            <a:off x="751187" y="1297803"/>
            <a:ext cx="8420100" cy="5080000"/>
          </a:xfrm>
        </p:spPr>
        <p:txBody>
          <a:bodyPr/>
          <a:lstStyle/>
          <a:p>
            <a:pPr>
              <a:lnSpc>
                <a:spcPct val="80000"/>
              </a:lnSpc>
            </a:pPr>
            <a:r>
              <a:rPr lang="en-US" altLang="zh-TW" dirty="0"/>
              <a:t>To reduce page fault rate, prefer least-recently used (LRU) replacement</a:t>
            </a:r>
          </a:p>
          <a:p>
            <a:pPr lvl="1">
              <a:lnSpc>
                <a:spcPct val="80000"/>
              </a:lnSpc>
            </a:pPr>
            <a:r>
              <a:rPr lang="en-US" altLang="zh-TW" dirty="0"/>
              <a:t>Reference bit (aka </a:t>
            </a:r>
            <a:r>
              <a:rPr lang="en-US" altLang="zh-TW" dirty="0">
                <a:solidFill>
                  <a:schemeClr val="folHlink"/>
                </a:solidFill>
              </a:rPr>
              <a:t>use bit</a:t>
            </a:r>
            <a:r>
              <a:rPr lang="en-US" altLang="zh-TW" dirty="0"/>
              <a:t>) in PTE set to 1 on access to page</a:t>
            </a:r>
          </a:p>
          <a:p>
            <a:pPr lvl="1">
              <a:lnSpc>
                <a:spcPct val="80000"/>
              </a:lnSpc>
            </a:pPr>
            <a:r>
              <a:rPr lang="en-US" altLang="zh-TW" dirty="0"/>
              <a:t>Periodically cleared to 0 by OS</a:t>
            </a:r>
          </a:p>
          <a:p>
            <a:pPr lvl="1">
              <a:lnSpc>
                <a:spcPct val="80000"/>
              </a:lnSpc>
            </a:pPr>
            <a:r>
              <a:rPr lang="en-US" altLang="zh-TW" dirty="0"/>
              <a:t>A page with reference bit = 0 has not been used recently</a:t>
            </a:r>
          </a:p>
          <a:p>
            <a:pPr>
              <a:lnSpc>
                <a:spcPct val="80000"/>
              </a:lnSpc>
            </a:pPr>
            <a:r>
              <a:rPr lang="en-US" altLang="zh-TW" dirty="0"/>
              <a:t>Disk writes take millions of cycles</a:t>
            </a:r>
          </a:p>
          <a:p>
            <a:pPr lvl="1">
              <a:lnSpc>
                <a:spcPct val="80000"/>
              </a:lnSpc>
            </a:pPr>
            <a:r>
              <a:rPr lang="en-US" altLang="zh-TW" dirty="0"/>
              <a:t>Block at once, not individual locations</a:t>
            </a:r>
          </a:p>
          <a:p>
            <a:pPr lvl="1">
              <a:lnSpc>
                <a:spcPct val="80000"/>
              </a:lnSpc>
            </a:pPr>
            <a:r>
              <a:rPr lang="en-US" altLang="zh-TW" dirty="0"/>
              <a:t>Write through is impractical</a:t>
            </a:r>
          </a:p>
          <a:p>
            <a:pPr lvl="1">
              <a:lnSpc>
                <a:spcPct val="80000"/>
              </a:lnSpc>
            </a:pPr>
            <a:r>
              <a:rPr lang="en-US" altLang="zh-TW" dirty="0"/>
              <a:t>Use write-back</a:t>
            </a:r>
          </a:p>
          <a:p>
            <a:pPr lvl="1">
              <a:lnSpc>
                <a:spcPct val="80000"/>
              </a:lnSpc>
            </a:pPr>
            <a:r>
              <a:rPr lang="en-US" altLang="zh-TW" dirty="0"/>
              <a:t>Dirty bit in PTE set when page is written</a:t>
            </a:r>
            <a:endParaRPr lang="en-AU" altLang="zh-TW" dirty="0">
              <a:ea typeface="新細明體" pitchFamily="18" charset="-120"/>
            </a:endParaRPr>
          </a:p>
        </p:txBody>
      </p:sp>
      <p:sp>
        <p:nvSpPr>
          <p:cNvPr id="90116" name="投影片編號版面配置區 1"/>
          <p:cNvSpPr>
            <a:spLocks noGrp="1"/>
          </p:cNvSpPr>
          <p:nvPr>
            <p:ph type="sldNum" sz="quarter" idx="12"/>
          </p:nvPr>
        </p:nvSpPr>
        <p:spPr>
          <a:noFill/>
          <a:ln>
            <a:miter lim="800000"/>
            <a:headEnd/>
            <a:tailEnd/>
          </a:ln>
        </p:spPr>
        <p:txBody>
          <a:bodyPr/>
          <a:lstStyle/>
          <a:p>
            <a:pPr defTabSz="762000"/>
            <a:fld id="{6C0CFFAA-3026-47E2-9458-EE97BB1AADC2}" type="slidenum">
              <a:rPr lang="zh-TW" altLang="en-US"/>
              <a:pPr defTabSz="762000"/>
              <a:t>91</a:t>
            </a:fld>
            <a:endParaRPr lang="en-US" altLang="zh-TW"/>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Problems of Page Table</a:t>
            </a:r>
            <a:endParaRPr lang="zh-TW" altLang="en-US" dirty="0"/>
          </a:p>
        </p:txBody>
      </p:sp>
      <p:sp>
        <p:nvSpPr>
          <p:cNvPr id="3" name="內容版面配置區 2"/>
          <p:cNvSpPr>
            <a:spLocks noGrp="1"/>
          </p:cNvSpPr>
          <p:nvPr>
            <p:ph idx="1"/>
          </p:nvPr>
        </p:nvSpPr>
        <p:spPr/>
        <p:txBody>
          <a:bodyPr/>
          <a:lstStyle/>
          <a:p>
            <a:r>
              <a:rPr lang="en-US" altLang="zh-TW" dirty="0"/>
              <a:t>Page table is too big</a:t>
            </a:r>
          </a:p>
          <a:p>
            <a:r>
              <a:rPr lang="en-US" altLang="zh-TW" dirty="0"/>
              <a:t>Access to page table is too slow (needs one memory read)</a:t>
            </a:r>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7D45A012-07B4-4F55-AE88-BDE7E89299BA}" type="slidenum">
              <a:rPr lang="zh-TW" altLang="en-US" smtClean="0"/>
              <a:pPr/>
              <a:t>92</a:t>
            </a:fld>
            <a:endParaRPr lang="en-US" altLang="zh-TW"/>
          </a:p>
        </p:txBody>
      </p:sp>
    </p:spTree>
    <p:extLst>
      <p:ext uri="{BB962C8B-B14F-4D97-AF65-F5344CB8AC3E}">
        <p14:creationId xmlns:p14="http://schemas.microsoft.com/office/powerpoint/2010/main" val="91163643"/>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Problems of Page Table</a:t>
            </a:r>
            <a:endParaRPr lang="zh-TW" altLang="en-US" dirty="0"/>
          </a:p>
        </p:txBody>
      </p:sp>
      <p:sp>
        <p:nvSpPr>
          <p:cNvPr id="3" name="內容版面配置區 2"/>
          <p:cNvSpPr>
            <a:spLocks noGrp="1"/>
          </p:cNvSpPr>
          <p:nvPr>
            <p:ph idx="1"/>
          </p:nvPr>
        </p:nvSpPr>
        <p:spPr/>
        <p:txBody>
          <a:bodyPr/>
          <a:lstStyle/>
          <a:p>
            <a:r>
              <a:rPr lang="en-US" altLang="zh-TW" dirty="0">
                <a:solidFill>
                  <a:schemeClr val="accent2"/>
                </a:solidFill>
              </a:rPr>
              <a:t>Page table is too big</a:t>
            </a:r>
          </a:p>
          <a:p>
            <a:r>
              <a:rPr lang="en-US" altLang="zh-TW" dirty="0"/>
              <a:t>Access to page table is too slow (needs one memory read)</a:t>
            </a:r>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7D45A012-07B4-4F55-AE88-BDE7E89299BA}" type="slidenum">
              <a:rPr lang="zh-TW" altLang="en-US" smtClean="0"/>
              <a:pPr/>
              <a:t>93</a:t>
            </a:fld>
            <a:endParaRPr lang="en-US" altLang="zh-TW"/>
          </a:p>
        </p:txBody>
      </p:sp>
    </p:spTree>
    <p:extLst>
      <p:ext uri="{BB962C8B-B14F-4D97-AF65-F5344CB8AC3E}">
        <p14:creationId xmlns:p14="http://schemas.microsoft.com/office/powerpoint/2010/main" val="2785694243"/>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42950" y="173038"/>
            <a:ext cx="8420100" cy="901700"/>
          </a:xfrm>
        </p:spPr>
        <p:txBody>
          <a:bodyPr/>
          <a:lstStyle/>
          <a:p>
            <a:r>
              <a:rPr lang="en-US" altLang="zh-TW"/>
              <a:t>Outline</a:t>
            </a:r>
          </a:p>
        </p:txBody>
      </p:sp>
      <p:sp>
        <p:nvSpPr>
          <p:cNvPr id="6147" name="Rectangle 3"/>
          <p:cNvSpPr>
            <a:spLocks noGrp="1" noChangeArrowheads="1"/>
          </p:cNvSpPr>
          <p:nvPr>
            <p:ph type="body" idx="1"/>
          </p:nvPr>
        </p:nvSpPr>
        <p:spPr>
          <a:xfrm>
            <a:off x="742950" y="1071563"/>
            <a:ext cx="8675688" cy="5535612"/>
          </a:xfrm>
        </p:spPr>
        <p:txBody>
          <a:bodyPr/>
          <a:lstStyle/>
          <a:p>
            <a:r>
              <a:rPr lang="en-US" altLang="zh-TW" sz="2000" dirty="0"/>
              <a:t>Memory hierarchy</a:t>
            </a:r>
          </a:p>
          <a:p>
            <a:r>
              <a:rPr lang="en-US" altLang="zh-TW" sz="2000" dirty="0"/>
              <a:t>The basics of caches</a:t>
            </a:r>
          </a:p>
          <a:p>
            <a:pPr lvl="1"/>
            <a:r>
              <a:rPr lang="en-US" altLang="zh-TW" sz="2000" dirty="0"/>
              <a:t>Direct-mapped cache</a:t>
            </a:r>
          </a:p>
          <a:p>
            <a:pPr lvl="1"/>
            <a:r>
              <a:rPr lang="en-US" altLang="zh-TW" sz="2000" dirty="0"/>
              <a:t>Address sub-division</a:t>
            </a:r>
          </a:p>
          <a:p>
            <a:pPr lvl="1"/>
            <a:r>
              <a:rPr lang="en-US" altLang="zh-TW" sz="2000" dirty="0"/>
              <a:t>Cache hit and miss</a:t>
            </a:r>
          </a:p>
          <a:p>
            <a:pPr lvl="1"/>
            <a:r>
              <a:rPr lang="en-US" altLang="zh-TW" sz="2000" dirty="0"/>
              <a:t>Memory support</a:t>
            </a:r>
          </a:p>
          <a:p>
            <a:r>
              <a:rPr lang="en-US" altLang="zh-TW" sz="2000" dirty="0"/>
              <a:t>Measuring cache performance</a:t>
            </a:r>
          </a:p>
          <a:p>
            <a:r>
              <a:rPr lang="en-US" altLang="zh-TW" sz="2000" dirty="0"/>
              <a:t>Improving cache performance</a:t>
            </a:r>
          </a:p>
          <a:p>
            <a:pPr lvl="1"/>
            <a:r>
              <a:rPr lang="en-US" altLang="zh-TW" sz="2000" dirty="0"/>
              <a:t>Set associative cache</a:t>
            </a:r>
          </a:p>
          <a:p>
            <a:pPr lvl="1"/>
            <a:r>
              <a:rPr lang="en-US" altLang="zh-TW" sz="2000" dirty="0"/>
              <a:t>Multiple level cache</a:t>
            </a:r>
          </a:p>
          <a:p>
            <a:r>
              <a:rPr lang="en-US" altLang="zh-TW" sz="2000" dirty="0"/>
              <a:t>Virtual memory</a:t>
            </a:r>
          </a:p>
          <a:p>
            <a:pPr lvl="1"/>
            <a:r>
              <a:rPr lang="en-US" altLang="zh-TW" sz="2000" dirty="0"/>
              <a:t>Basics</a:t>
            </a:r>
          </a:p>
          <a:p>
            <a:pPr lvl="1"/>
            <a:r>
              <a:rPr lang="en-US" altLang="zh-TW" sz="2000" dirty="0"/>
              <a:t>Issues in virtual memory</a:t>
            </a:r>
          </a:p>
          <a:p>
            <a:pPr lvl="1"/>
            <a:r>
              <a:rPr lang="en-US" altLang="zh-TW" sz="2000" dirty="0">
                <a:solidFill>
                  <a:schemeClr val="accent2"/>
                </a:solidFill>
              </a:rPr>
              <a:t>Handling huge page table</a:t>
            </a:r>
          </a:p>
          <a:p>
            <a:pPr lvl="1"/>
            <a:r>
              <a:rPr lang="en-US" altLang="zh-TW" sz="2000" dirty="0"/>
              <a:t>TLB (Translation </a:t>
            </a:r>
            <a:r>
              <a:rPr lang="en-US" altLang="zh-TW" sz="2000" dirty="0" err="1"/>
              <a:t>Lookaside</a:t>
            </a:r>
            <a:r>
              <a:rPr lang="en-US" altLang="zh-TW" sz="2000" dirty="0"/>
              <a:t> Buffer)</a:t>
            </a:r>
          </a:p>
          <a:p>
            <a:pPr lvl="1"/>
            <a:r>
              <a:rPr lang="en-US" altLang="zh-TW" sz="2000" dirty="0"/>
              <a:t>TLB and cache</a:t>
            </a:r>
          </a:p>
          <a:p>
            <a:r>
              <a:rPr lang="en-US" altLang="zh-TW" sz="2000" dirty="0"/>
              <a:t>A common framework for memory hierarchy</a:t>
            </a:r>
          </a:p>
        </p:txBody>
      </p:sp>
      <p:sp>
        <p:nvSpPr>
          <p:cNvPr id="6148"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21079BBA-C287-4BD2-9D77-9C0655332BFF}" type="slidenum">
              <a:rPr kumimoji="0" lang="zh-TW" altLang="en-US" sz="1400" smtClean="0">
                <a:latin typeface="Arial" pitchFamily="34" charset="0"/>
              </a:rPr>
              <a:pPr/>
              <a:t>94</a:t>
            </a:fld>
            <a:endParaRPr kumimoji="0" lang="en-US" altLang="zh-TW" sz="1400">
              <a:latin typeface="Arial" pitchFamily="34" charset="0"/>
            </a:endParaRPr>
          </a:p>
        </p:txBody>
      </p:sp>
    </p:spTree>
    <p:extLst>
      <p:ext uri="{BB962C8B-B14F-4D97-AF65-F5344CB8AC3E}">
        <p14:creationId xmlns:p14="http://schemas.microsoft.com/office/powerpoint/2010/main" val="16848254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742950" y="173038"/>
            <a:ext cx="8420100" cy="901700"/>
          </a:xfrm>
        </p:spPr>
        <p:txBody>
          <a:bodyPr/>
          <a:lstStyle/>
          <a:p>
            <a:r>
              <a:rPr lang="en-US" altLang="zh-TW"/>
              <a:t>Impact of Paging: Huge Page Table</a:t>
            </a:r>
          </a:p>
        </p:txBody>
      </p:sp>
      <p:sp>
        <p:nvSpPr>
          <p:cNvPr id="93187" name="Rectangle 3"/>
          <p:cNvSpPr>
            <a:spLocks noGrp="1" noChangeArrowheads="1"/>
          </p:cNvSpPr>
          <p:nvPr>
            <p:ph type="body" idx="1"/>
          </p:nvPr>
        </p:nvSpPr>
        <p:spPr>
          <a:xfrm>
            <a:off x="759425" y="1297803"/>
            <a:ext cx="8420100" cy="5080000"/>
          </a:xfrm>
        </p:spPr>
        <p:txBody>
          <a:bodyPr/>
          <a:lstStyle/>
          <a:p>
            <a:r>
              <a:rPr lang="en-US" altLang="zh-TW" dirty="0"/>
              <a:t>Page table occupies storage</a:t>
            </a:r>
            <a:br>
              <a:rPr lang="en-US" altLang="zh-TW" dirty="0"/>
            </a:br>
            <a:r>
              <a:rPr lang="en-US" altLang="zh-TW" dirty="0"/>
              <a:t>32-bit VA, 4KB page, 4bytes/entry</a:t>
            </a:r>
            <a:br>
              <a:rPr lang="en-US" altLang="zh-TW" dirty="0"/>
            </a:br>
            <a:r>
              <a:rPr lang="en-US" altLang="zh-TW" dirty="0"/>
              <a:t>=&gt; 2</a:t>
            </a:r>
            <a:r>
              <a:rPr lang="en-US" altLang="zh-TW" baseline="30000" dirty="0"/>
              <a:t>20</a:t>
            </a:r>
            <a:r>
              <a:rPr lang="en-US" altLang="zh-TW" dirty="0"/>
              <a:t> PTE, 4MB table</a:t>
            </a:r>
          </a:p>
          <a:p>
            <a:r>
              <a:rPr lang="en-US" altLang="zh-TW" dirty="0"/>
              <a:t>Possible solutions:</a:t>
            </a:r>
          </a:p>
          <a:p>
            <a:pPr lvl="1"/>
            <a:r>
              <a:rPr lang="en-US" altLang="zh-TW" dirty="0"/>
              <a:t>Use bounds register to limit table size; add more if exceed</a:t>
            </a:r>
          </a:p>
          <a:p>
            <a:pPr lvl="1"/>
            <a:r>
              <a:rPr lang="en-US" altLang="zh-TW" dirty="0"/>
              <a:t>Let pages to grow in both directions</a:t>
            </a:r>
            <a:br>
              <a:rPr lang="en-US" altLang="zh-TW" dirty="0"/>
            </a:br>
            <a:r>
              <a:rPr lang="en-US" altLang="zh-TW" dirty="0"/>
              <a:t>=&gt; 2 tables, 2 limit registers, one for hash, one for stack</a:t>
            </a:r>
          </a:p>
          <a:p>
            <a:pPr lvl="1"/>
            <a:r>
              <a:rPr lang="en-US" altLang="zh-TW" dirty="0"/>
              <a:t>Use hashing =&gt; page table same size as physical pages</a:t>
            </a:r>
          </a:p>
          <a:p>
            <a:pPr lvl="1"/>
            <a:r>
              <a:rPr lang="en-US" altLang="zh-TW" dirty="0"/>
              <a:t>Multiple levels of page tables</a:t>
            </a:r>
          </a:p>
          <a:p>
            <a:pPr lvl="1"/>
            <a:r>
              <a:rPr lang="en-US" altLang="zh-TW" dirty="0"/>
              <a:t>Paged page table (page table resides in virtual space)</a:t>
            </a:r>
          </a:p>
        </p:txBody>
      </p:sp>
      <p:sp>
        <p:nvSpPr>
          <p:cNvPr id="93188" name="投影片編號版面配置區 1"/>
          <p:cNvSpPr>
            <a:spLocks noGrp="1"/>
          </p:cNvSpPr>
          <p:nvPr>
            <p:ph type="sldNum" sz="quarter" idx="12"/>
          </p:nvPr>
        </p:nvSpPr>
        <p:spPr>
          <a:noFill/>
          <a:ln>
            <a:miter lim="800000"/>
            <a:headEnd/>
            <a:tailEnd/>
          </a:ln>
        </p:spPr>
        <p:txBody>
          <a:bodyPr/>
          <a:lstStyle/>
          <a:p>
            <a:pPr defTabSz="762000"/>
            <a:fld id="{0CDB792D-FB33-413D-99DB-E32812FE13D9}" type="slidenum">
              <a:rPr lang="zh-TW" altLang="en-US"/>
              <a:pPr defTabSz="762000"/>
              <a:t>95</a:t>
            </a:fld>
            <a:endParaRPr lang="en-US" altLang="zh-TW"/>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Rectangle 15"/>
          <p:cNvSpPr>
            <a:spLocks noGrp="1" noChangeArrowheads="1"/>
          </p:cNvSpPr>
          <p:nvPr>
            <p:ph type="body" idx="1"/>
          </p:nvPr>
        </p:nvSpPr>
        <p:spPr/>
        <p:txBody>
          <a:bodyPr/>
          <a:lstStyle/>
          <a:p>
            <a:pPr>
              <a:lnSpc>
                <a:spcPct val="80000"/>
              </a:lnSpc>
            </a:pPr>
            <a:r>
              <a:rPr lang="en-US" altLang="zh-TW"/>
              <a:t>28-bit virtual address,4 KB per page, and 4 bytes per page-table entry</a:t>
            </a:r>
          </a:p>
          <a:p>
            <a:pPr>
              <a:lnSpc>
                <a:spcPct val="80000"/>
              </a:lnSpc>
            </a:pPr>
            <a:r>
              <a:rPr lang="en-US" altLang="zh-TW"/>
              <a:t>The number of pages: 64K</a:t>
            </a:r>
          </a:p>
          <a:p>
            <a:pPr>
              <a:lnSpc>
                <a:spcPct val="80000"/>
              </a:lnSpc>
            </a:pPr>
            <a:r>
              <a:rPr lang="en-US" altLang="zh-TW"/>
              <a:t>The number of physical frames: 16K</a:t>
            </a:r>
          </a:p>
          <a:p>
            <a:pPr lvl="1">
              <a:lnSpc>
                <a:spcPct val="80000"/>
              </a:lnSpc>
            </a:pPr>
            <a:r>
              <a:rPr lang="en-US" altLang="zh-TW"/>
              <a:t>Page table size :  </a:t>
            </a:r>
            <a:r>
              <a:rPr lang="en-US" altLang="zh-TW">
                <a:solidFill>
                  <a:schemeClr val="folHlink"/>
                </a:solidFill>
              </a:rPr>
              <a:t>64 K (pages #)</a:t>
            </a:r>
            <a:r>
              <a:rPr lang="en-US" altLang="zh-TW"/>
              <a:t> x 4 = 256 KB</a:t>
            </a:r>
          </a:p>
          <a:p>
            <a:pPr lvl="1">
              <a:lnSpc>
                <a:spcPct val="80000"/>
              </a:lnSpc>
            </a:pPr>
            <a:r>
              <a:rPr lang="en-US" altLang="zh-TW"/>
              <a:t>Inverted page table : </a:t>
            </a:r>
            <a:r>
              <a:rPr lang="en-US" altLang="zh-TW">
                <a:solidFill>
                  <a:schemeClr val="folHlink"/>
                </a:solidFill>
              </a:rPr>
              <a:t>16 K (frame #)</a:t>
            </a:r>
            <a:r>
              <a:rPr lang="en-US" altLang="zh-TW"/>
              <a:t> x (4+?) = 64 KB</a:t>
            </a:r>
          </a:p>
          <a:p>
            <a:pPr>
              <a:lnSpc>
                <a:spcPct val="80000"/>
              </a:lnSpc>
            </a:pPr>
            <a:endParaRPr lang="en-US" altLang="zh-TW" sz="2000"/>
          </a:p>
          <a:p>
            <a:pPr lvl="1">
              <a:lnSpc>
                <a:spcPct val="80000"/>
              </a:lnSpc>
            </a:pPr>
            <a:endParaRPr lang="en-US" altLang="zh-TW" sz="1800"/>
          </a:p>
          <a:p>
            <a:pPr lvl="1">
              <a:lnSpc>
                <a:spcPct val="80000"/>
              </a:lnSpc>
            </a:pPr>
            <a:endParaRPr lang="en-US" altLang="zh-TW" sz="1800"/>
          </a:p>
          <a:p>
            <a:pPr lvl="1">
              <a:lnSpc>
                <a:spcPct val="80000"/>
              </a:lnSpc>
            </a:pPr>
            <a:endParaRPr lang="en-US" altLang="zh-TW" sz="1800"/>
          </a:p>
          <a:p>
            <a:pPr lvl="1">
              <a:lnSpc>
                <a:spcPct val="80000"/>
              </a:lnSpc>
            </a:pPr>
            <a:endParaRPr lang="en-US" altLang="zh-TW" sz="1800"/>
          </a:p>
          <a:p>
            <a:pPr lvl="1">
              <a:lnSpc>
                <a:spcPct val="80000"/>
              </a:lnSpc>
            </a:pPr>
            <a:endParaRPr lang="en-US" altLang="zh-TW" sz="1800"/>
          </a:p>
          <a:p>
            <a:pPr lvl="1">
              <a:lnSpc>
                <a:spcPct val="88000"/>
              </a:lnSpc>
              <a:spcBef>
                <a:spcPct val="43000"/>
              </a:spcBef>
              <a:buFont typeface="Wingdings" pitchFamily="2" charset="2"/>
              <a:buNone/>
            </a:pPr>
            <a:endParaRPr lang="en-US" altLang="zh-TW" sz="1800"/>
          </a:p>
          <a:p>
            <a:pPr lvl="1">
              <a:lnSpc>
                <a:spcPct val="88000"/>
              </a:lnSpc>
              <a:spcBef>
                <a:spcPct val="43000"/>
              </a:spcBef>
              <a:buFont typeface="Wingdings" pitchFamily="2" charset="2"/>
              <a:buNone/>
            </a:pPr>
            <a:endParaRPr lang="en-US" altLang="zh-TW" sz="1800"/>
          </a:p>
          <a:p>
            <a:pPr lvl="1">
              <a:lnSpc>
                <a:spcPct val="88000"/>
              </a:lnSpc>
              <a:spcBef>
                <a:spcPct val="43000"/>
              </a:spcBef>
              <a:buFont typeface="Wingdings" pitchFamily="2" charset="2"/>
              <a:buNone/>
            </a:pPr>
            <a:endParaRPr lang="en-US" altLang="zh-TW" sz="1800"/>
          </a:p>
          <a:p>
            <a:pPr lvl="1">
              <a:lnSpc>
                <a:spcPct val="88000"/>
              </a:lnSpc>
              <a:spcBef>
                <a:spcPct val="43000"/>
              </a:spcBef>
              <a:buFont typeface="Wingdings" pitchFamily="2" charset="2"/>
              <a:buNone/>
            </a:pPr>
            <a:r>
              <a:rPr lang="en-US" altLang="zh-TW" sz="1800"/>
              <a:t>=&gt; TLBs or virtually addressed caches are critical</a:t>
            </a:r>
          </a:p>
        </p:txBody>
      </p:sp>
      <p:grpSp>
        <p:nvGrpSpPr>
          <p:cNvPr id="94211" name="Group 16"/>
          <p:cNvGrpSpPr>
            <a:grpSpLocks/>
          </p:cNvGrpSpPr>
          <p:nvPr/>
        </p:nvGrpSpPr>
        <p:grpSpPr bwMode="auto">
          <a:xfrm>
            <a:off x="1795463" y="3189288"/>
            <a:ext cx="5592762" cy="2743200"/>
            <a:chOff x="832" y="1632"/>
            <a:chExt cx="3523" cy="1728"/>
          </a:xfrm>
        </p:grpSpPr>
        <p:sp>
          <p:nvSpPr>
            <p:cNvPr id="94214" name="Rectangle 2"/>
            <p:cNvSpPr>
              <a:spLocks noChangeArrowheads="1"/>
            </p:cNvSpPr>
            <p:nvPr/>
          </p:nvSpPr>
          <p:spPr bwMode="auto">
            <a:xfrm>
              <a:off x="3012" y="1636"/>
              <a:ext cx="1343" cy="1480"/>
            </a:xfrm>
            <a:prstGeom prst="rect">
              <a:avLst/>
            </a:prstGeom>
            <a:noFill/>
            <a:ln w="28575">
              <a:solidFill>
                <a:schemeClr val="tx1"/>
              </a:solidFill>
              <a:miter lim="800000"/>
              <a:headEnd/>
              <a:tailEnd/>
            </a:ln>
          </p:spPr>
          <p:txBody>
            <a:bodyPr wrap="none" anchor="ctr"/>
            <a:lstStyle/>
            <a:p>
              <a:endParaRPr lang="zh-TW" altLang="en-US"/>
            </a:p>
          </p:txBody>
        </p:sp>
        <p:sp>
          <p:nvSpPr>
            <p:cNvPr id="94215" name="Rectangle 3"/>
            <p:cNvSpPr>
              <a:spLocks noChangeArrowheads="1"/>
            </p:cNvSpPr>
            <p:nvPr/>
          </p:nvSpPr>
          <p:spPr bwMode="auto">
            <a:xfrm>
              <a:off x="3016" y="1703"/>
              <a:ext cx="1328" cy="179"/>
            </a:xfrm>
            <a:prstGeom prst="rect">
              <a:avLst/>
            </a:prstGeom>
            <a:noFill/>
            <a:ln w="28575">
              <a:no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V.Page    P. Frame</a:t>
              </a:r>
            </a:p>
          </p:txBody>
        </p:sp>
        <p:sp>
          <p:nvSpPr>
            <p:cNvPr id="94216" name="Line 4"/>
            <p:cNvSpPr>
              <a:spLocks noChangeShapeType="1"/>
            </p:cNvSpPr>
            <p:nvPr/>
          </p:nvSpPr>
          <p:spPr bwMode="auto">
            <a:xfrm>
              <a:off x="3683" y="1632"/>
              <a:ext cx="0" cy="1488"/>
            </a:xfrm>
            <a:prstGeom prst="line">
              <a:avLst/>
            </a:prstGeom>
            <a:noFill/>
            <a:ln w="28575">
              <a:solidFill>
                <a:schemeClr val="tx1"/>
              </a:solidFill>
              <a:round/>
              <a:headEnd type="none" w="sm" len="sm"/>
              <a:tailEnd type="none" w="sm" len="sm"/>
            </a:ln>
          </p:spPr>
          <p:txBody>
            <a:bodyPr wrap="none" anchor="ctr"/>
            <a:lstStyle/>
            <a:p>
              <a:endParaRPr lang="zh-TW" altLang="en-US"/>
            </a:p>
          </p:txBody>
        </p:sp>
        <p:sp>
          <p:nvSpPr>
            <p:cNvPr id="94217" name="Rectangle 5"/>
            <p:cNvSpPr>
              <a:spLocks noChangeArrowheads="1"/>
            </p:cNvSpPr>
            <p:nvPr/>
          </p:nvSpPr>
          <p:spPr bwMode="auto">
            <a:xfrm>
              <a:off x="1712" y="1684"/>
              <a:ext cx="667" cy="424"/>
            </a:xfrm>
            <a:prstGeom prst="rect">
              <a:avLst/>
            </a:prstGeom>
            <a:noFill/>
            <a:ln w="28575">
              <a:solidFill>
                <a:schemeClr val="tx1"/>
              </a:solidFill>
              <a:miter lim="800000"/>
              <a:headEnd/>
              <a:tailEnd/>
            </a:ln>
          </p:spPr>
          <p:txBody>
            <a:bodyPr wrap="none" anchor="ctr"/>
            <a:lstStyle/>
            <a:p>
              <a:pPr algn="ctr">
                <a:lnSpc>
                  <a:spcPct val="85000"/>
                </a:lnSpc>
              </a:pPr>
              <a:r>
                <a:rPr kumimoji="1" lang="en-US" altLang="zh-TW" sz="1800" b="1">
                  <a:latin typeface="Arial" pitchFamily="34" charset="0"/>
                </a:rPr>
                <a:t>Hash</a:t>
              </a:r>
              <a:endParaRPr kumimoji="1" lang="en-US" altLang="zh-TW" sz="2000" b="1">
                <a:latin typeface="Arial" pitchFamily="34" charset="0"/>
              </a:endParaRPr>
            </a:p>
          </p:txBody>
        </p:sp>
        <p:sp>
          <p:nvSpPr>
            <p:cNvPr id="94218" name="Line 6"/>
            <p:cNvSpPr>
              <a:spLocks noChangeShapeType="1"/>
            </p:cNvSpPr>
            <p:nvPr/>
          </p:nvSpPr>
          <p:spPr bwMode="auto">
            <a:xfrm>
              <a:off x="2383" y="1872"/>
              <a:ext cx="572" cy="432"/>
            </a:xfrm>
            <a:prstGeom prst="line">
              <a:avLst/>
            </a:prstGeom>
            <a:noFill/>
            <a:ln w="28575">
              <a:solidFill>
                <a:schemeClr val="tx1"/>
              </a:solidFill>
              <a:round/>
              <a:headEnd type="none" w="sm" len="sm"/>
              <a:tailEnd type="stealth" w="med" len="lg"/>
            </a:ln>
          </p:spPr>
          <p:txBody>
            <a:bodyPr wrap="none" anchor="ctr"/>
            <a:lstStyle/>
            <a:p>
              <a:endParaRPr lang="zh-TW" altLang="en-US"/>
            </a:p>
          </p:txBody>
        </p:sp>
        <p:sp>
          <p:nvSpPr>
            <p:cNvPr id="94219" name="Rectangle 7"/>
            <p:cNvSpPr>
              <a:spLocks noChangeArrowheads="1"/>
            </p:cNvSpPr>
            <p:nvPr/>
          </p:nvSpPr>
          <p:spPr bwMode="auto">
            <a:xfrm>
              <a:off x="832" y="1751"/>
              <a:ext cx="546" cy="344"/>
            </a:xfrm>
            <a:prstGeom prst="rect">
              <a:avLst/>
            </a:prstGeom>
            <a:noFill/>
            <a:ln w="28575">
              <a:solidFill>
                <a:schemeClr val="tx1"/>
              </a:solidFill>
              <a:miter lim="800000"/>
              <a:headEnd/>
              <a:tailEnd/>
            </a:ln>
          </p:spPr>
          <p:txBody>
            <a:bodyPr wrap="none" lIns="63500" tIns="25400" rIns="63500" bIns="25400">
              <a:spAutoFit/>
            </a:bodyPr>
            <a:lstStyle/>
            <a:p>
              <a:pPr>
                <a:lnSpc>
                  <a:spcPct val="85000"/>
                </a:lnSpc>
              </a:pPr>
              <a:r>
                <a:rPr kumimoji="1" lang="en-US" altLang="zh-TW" sz="1800" b="1">
                  <a:latin typeface="Arial" pitchFamily="34" charset="0"/>
                </a:rPr>
                <a:t>Virtual</a:t>
              </a:r>
            </a:p>
            <a:p>
              <a:pPr>
                <a:lnSpc>
                  <a:spcPct val="85000"/>
                </a:lnSpc>
              </a:pPr>
              <a:r>
                <a:rPr kumimoji="1" lang="en-US" altLang="zh-TW" sz="1800" b="1">
                  <a:latin typeface="Arial" pitchFamily="34" charset="0"/>
                </a:rPr>
                <a:t>Page</a:t>
              </a:r>
            </a:p>
          </p:txBody>
        </p:sp>
        <p:sp>
          <p:nvSpPr>
            <p:cNvPr id="94220" name="Line 8"/>
            <p:cNvSpPr>
              <a:spLocks noChangeShapeType="1"/>
            </p:cNvSpPr>
            <p:nvPr/>
          </p:nvSpPr>
          <p:spPr bwMode="auto">
            <a:xfrm>
              <a:off x="1395" y="1872"/>
              <a:ext cx="312" cy="0"/>
            </a:xfrm>
            <a:prstGeom prst="line">
              <a:avLst/>
            </a:prstGeom>
            <a:noFill/>
            <a:ln w="28575">
              <a:solidFill>
                <a:schemeClr val="tx1"/>
              </a:solidFill>
              <a:round/>
              <a:headEnd type="none" w="sm" len="sm"/>
              <a:tailEnd type="stealth" w="med" len="lg"/>
            </a:ln>
          </p:spPr>
          <p:txBody>
            <a:bodyPr wrap="none" anchor="ctr"/>
            <a:lstStyle/>
            <a:p>
              <a:endParaRPr lang="zh-TW" altLang="en-US"/>
            </a:p>
          </p:txBody>
        </p:sp>
        <p:sp>
          <p:nvSpPr>
            <p:cNvPr id="94221" name="Rectangle 9"/>
            <p:cNvSpPr>
              <a:spLocks noChangeArrowheads="1"/>
            </p:cNvSpPr>
            <p:nvPr/>
          </p:nvSpPr>
          <p:spPr bwMode="auto">
            <a:xfrm>
              <a:off x="3012" y="2356"/>
              <a:ext cx="1343" cy="232"/>
            </a:xfrm>
            <a:prstGeom prst="rect">
              <a:avLst/>
            </a:prstGeom>
            <a:noFill/>
            <a:ln w="28575">
              <a:solidFill>
                <a:schemeClr val="tx1"/>
              </a:solidFill>
              <a:miter lim="800000"/>
              <a:headEnd/>
              <a:tailEnd/>
            </a:ln>
          </p:spPr>
          <p:txBody>
            <a:bodyPr wrap="none" anchor="ctr"/>
            <a:lstStyle/>
            <a:p>
              <a:endParaRPr lang="zh-TW" altLang="en-US"/>
            </a:p>
          </p:txBody>
        </p:sp>
        <p:sp>
          <p:nvSpPr>
            <p:cNvPr id="94222" name="Oval 10"/>
            <p:cNvSpPr>
              <a:spLocks noChangeArrowheads="1"/>
            </p:cNvSpPr>
            <p:nvPr/>
          </p:nvSpPr>
          <p:spPr bwMode="auto">
            <a:xfrm>
              <a:off x="1764" y="2740"/>
              <a:ext cx="355" cy="232"/>
            </a:xfrm>
            <a:prstGeom prst="ellipse">
              <a:avLst/>
            </a:prstGeom>
            <a:noFill/>
            <a:ln w="28575">
              <a:solidFill>
                <a:schemeClr val="tx1"/>
              </a:solidFill>
              <a:round/>
              <a:headEnd/>
              <a:tailEnd/>
            </a:ln>
          </p:spPr>
          <p:txBody>
            <a:bodyPr wrap="none" anchor="ctr"/>
            <a:lstStyle/>
            <a:p>
              <a:pPr algn="ctr"/>
              <a:r>
                <a:rPr kumimoji="1" lang="zh-TW" altLang="en-US" sz="2000" b="1">
                  <a:latin typeface="Arial" pitchFamily="34" charset="0"/>
                </a:rPr>
                <a:t>=</a:t>
              </a:r>
            </a:p>
          </p:txBody>
        </p:sp>
        <p:sp>
          <p:nvSpPr>
            <p:cNvPr id="94223" name="Line 11"/>
            <p:cNvSpPr>
              <a:spLocks noChangeShapeType="1"/>
            </p:cNvSpPr>
            <p:nvPr/>
          </p:nvSpPr>
          <p:spPr bwMode="auto">
            <a:xfrm flipH="1">
              <a:off x="2123" y="2448"/>
              <a:ext cx="1196" cy="336"/>
            </a:xfrm>
            <a:prstGeom prst="line">
              <a:avLst/>
            </a:prstGeom>
            <a:noFill/>
            <a:ln w="28575">
              <a:solidFill>
                <a:schemeClr val="tx1"/>
              </a:solidFill>
              <a:round/>
              <a:headEnd type="none" w="sm" len="sm"/>
              <a:tailEnd type="stealth" w="med" len="lg"/>
            </a:ln>
          </p:spPr>
          <p:txBody>
            <a:bodyPr wrap="none" anchor="ctr"/>
            <a:lstStyle/>
            <a:p>
              <a:endParaRPr lang="zh-TW" altLang="en-US"/>
            </a:p>
          </p:txBody>
        </p:sp>
        <p:sp>
          <p:nvSpPr>
            <p:cNvPr id="94224" name="Line 12"/>
            <p:cNvSpPr>
              <a:spLocks noChangeShapeType="1"/>
            </p:cNvSpPr>
            <p:nvPr/>
          </p:nvSpPr>
          <p:spPr bwMode="auto">
            <a:xfrm>
              <a:off x="1031" y="2064"/>
              <a:ext cx="728" cy="720"/>
            </a:xfrm>
            <a:prstGeom prst="line">
              <a:avLst/>
            </a:prstGeom>
            <a:noFill/>
            <a:ln w="28575">
              <a:solidFill>
                <a:schemeClr val="tx1"/>
              </a:solidFill>
              <a:round/>
              <a:headEnd type="none" w="sm" len="sm"/>
              <a:tailEnd type="stealth" w="med" len="lg"/>
            </a:ln>
          </p:spPr>
          <p:txBody>
            <a:bodyPr wrap="none" anchor="ctr"/>
            <a:lstStyle/>
            <a:p>
              <a:endParaRPr lang="zh-TW" altLang="en-US"/>
            </a:p>
          </p:txBody>
        </p:sp>
        <p:sp>
          <p:nvSpPr>
            <p:cNvPr id="94225" name="Line 13"/>
            <p:cNvSpPr>
              <a:spLocks noChangeShapeType="1"/>
            </p:cNvSpPr>
            <p:nvPr/>
          </p:nvSpPr>
          <p:spPr bwMode="auto">
            <a:xfrm>
              <a:off x="1967" y="2976"/>
              <a:ext cx="0" cy="384"/>
            </a:xfrm>
            <a:prstGeom prst="line">
              <a:avLst/>
            </a:prstGeom>
            <a:noFill/>
            <a:ln w="28575">
              <a:solidFill>
                <a:schemeClr val="tx1"/>
              </a:solidFill>
              <a:round/>
              <a:headEnd type="none" w="sm" len="sm"/>
              <a:tailEnd type="none" w="sm" len="sm"/>
            </a:ln>
          </p:spPr>
          <p:txBody>
            <a:bodyPr wrap="none" anchor="ctr"/>
            <a:lstStyle/>
            <a:p>
              <a:endParaRPr lang="zh-TW" altLang="en-US"/>
            </a:p>
          </p:txBody>
        </p:sp>
      </p:grpSp>
      <p:sp>
        <p:nvSpPr>
          <p:cNvPr id="94212" name="Rectangle 14"/>
          <p:cNvSpPr>
            <a:spLocks noGrp="1" noChangeArrowheads="1"/>
          </p:cNvSpPr>
          <p:nvPr>
            <p:ph type="title"/>
          </p:nvPr>
        </p:nvSpPr>
        <p:spPr>
          <a:xfrm>
            <a:off x="742950" y="173038"/>
            <a:ext cx="8420100" cy="901700"/>
          </a:xfrm>
        </p:spPr>
        <p:txBody>
          <a:bodyPr/>
          <a:lstStyle/>
          <a:p>
            <a:r>
              <a:rPr lang="en-US" altLang="zh-TW" dirty="0">
                <a:solidFill>
                  <a:schemeClr val="bg2"/>
                </a:solidFill>
              </a:rPr>
              <a:t>Hashing: Inverted Page Tables</a:t>
            </a:r>
          </a:p>
        </p:txBody>
      </p:sp>
      <p:sp>
        <p:nvSpPr>
          <p:cNvPr id="94213" name="投影片編號版面配置區 1"/>
          <p:cNvSpPr>
            <a:spLocks noGrp="1"/>
          </p:cNvSpPr>
          <p:nvPr>
            <p:ph type="sldNum" sz="quarter" idx="12"/>
          </p:nvPr>
        </p:nvSpPr>
        <p:spPr>
          <a:noFill/>
          <a:ln>
            <a:miter lim="800000"/>
            <a:headEnd/>
            <a:tailEnd/>
          </a:ln>
        </p:spPr>
        <p:txBody>
          <a:bodyPr/>
          <a:lstStyle/>
          <a:p>
            <a:pPr defTabSz="762000"/>
            <a:fld id="{B6C2ADAF-80EB-488A-B6C5-38B2AFB534D6}" type="slidenum">
              <a:rPr lang="zh-TW" altLang="en-US"/>
              <a:pPr defTabSz="762000"/>
              <a:t>96</a:t>
            </a:fld>
            <a:endParaRPr lang="en-US" altLang="zh-TW"/>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42950" y="180975"/>
            <a:ext cx="8420100" cy="901700"/>
          </a:xfrm>
        </p:spPr>
        <p:txBody>
          <a:bodyPr/>
          <a:lstStyle/>
          <a:p>
            <a:r>
              <a:rPr lang="en-US" altLang="zh-TW" dirty="0">
                <a:solidFill>
                  <a:schemeClr val="bg2"/>
                </a:solidFill>
              </a:rPr>
              <a:t>Two-level Page Tables</a:t>
            </a:r>
          </a:p>
        </p:txBody>
      </p:sp>
      <p:sp>
        <p:nvSpPr>
          <p:cNvPr id="95235" name="Rectangle 3"/>
          <p:cNvSpPr>
            <a:spLocks noChangeArrowheads="1"/>
          </p:cNvSpPr>
          <p:nvPr/>
        </p:nvSpPr>
        <p:spPr bwMode="auto">
          <a:xfrm>
            <a:off x="4464050" y="2292350"/>
            <a:ext cx="565150" cy="1358900"/>
          </a:xfrm>
          <a:prstGeom prst="rect">
            <a:avLst/>
          </a:prstGeom>
          <a:noFill/>
          <a:ln w="12700">
            <a:solidFill>
              <a:schemeClr val="tx1"/>
            </a:solidFill>
            <a:miter lim="800000"/>
            <a:headEnd/>
            <a:tailEnd/>
          </a:ln>
        </p:spPr>
        <p:txBody>
          <a:bodyPr wrap="none" anchor="ctr"/>
          <a:lstStyle/>
          <a:p>
            <a:endParaRPr lang="zh-TW" altLang="en-US"/>
          </a:p>
        </p:txBody>
      </p:sp>
      <p:sp>
        <p:nvSpPr>
          <p:cNvPr id="95236" name="Rectangle 4" descr="75%"/>
          <p:cNvSpPr>
            <a:spLocks noChangeArrowheads="1"/>
          </p:cNvSpPr>
          <p:nvPr/>
        </p:nvSpPr>
        <p:spPr bwMode="auto">
          <a:xfrm>
            <a:off x="4464050" y="2520950"/>
            <a:ext cx="565150" cy="139700"/>
          </a:xfrm>
          <a:prstGeom prst="rect">
            <a:avLst/>
          </a:prstGeom>
          <a:pattFill prst="pct75">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37" name="Rectangle 5" descr="75%"/>
          <p:cNvSpPr>
            <a:spLocks noChangeArrowheads="1"/>
          </p:cNvSpPr>
          <p:nvPr/>
        </p:nvSpPr>
        <p:spPr bwMode="auto">
          <a:xfrm>
            <a:off x="4464050" y="2978150"/>
            <a:ext cx="565150" cy="139700"/>
          </a:xfrm>
          <a:prstGeom prst="rect">
            <a:avLst/>
          </a:prstGeom>
          <a:pattFill prst="pct75">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38" name="Rectangle 6" descr="75%"/>
          <p:cNvSpPr>
            <a:spLocks noChangeArrowheads="1"/>
          </p:cNvSpPr>
          <p:nvPr/>
        </p:nvSpPr>
        <p:spPr bwMode="auto">
          <a:xfrm>
            <a:off x="4464050" y="3130550"/>
            <a:ext cx="565150" cy="139700"/>
          </a:xfrm>
          <a:prstGeom prst="rect">
            <a:avLst/>
          </a:prstGeom>
          <a:pattFill prst="pct75">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39" name="Rectangle 7"/>
          <p:cNvSpPr>
            <a:spLocks noChangeArrowheads="1"/>
          </p:cNvSpPr>
          <p:nvPr/>
        </p:nvSpPr>
        <p:spPr bwMode="auto">
          <a:xfrm>
            <a:off x="6445250" y="1301750"/>
            <a:ext cx="565150" cy="1358900"/>
          </a:xfrm>
          <a:prstGeom prst="rect">
            <a:avLst/>
          </a:prstGeom>
          <a:noFill/>
          <a:ln w="12700">
            <a:solidFill>
              <a:schemeClr val="tx1"/>
            </a:solidFill>
            <a:miter lim="800000"/>
            <a:headEnd/>
            <a:tailEnd/>
          </a:ln>
        </p:spPr>
        <p:txBody>
          <a:bodyPr wrap="none" anchor="ctr"/>
          <a:lstStyle/>
          <a:p>
            <a:endParaRPr lang="zh-TW" altLang="en-US"/>
          </a:p>
        </p:txBody>
      </p:sp>
      <p:sp>
        <p:nvSpPr>
          <p:cNvPr id="95240" name="Rectangle 8" descr="50%"/>
          <p:cNvSpPr>
            <a:spLocks noChangeArrowheads="1"/>
          </p:cNvSpPr>
          <p:nvPr/>
        </p:nvSpPr>
        <p:spPr bwMode="auto">
          <a:xfrm>
            <a:off x="6445250" y="1835150"/>
            <a:ext cx="565150" cy="13970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41" name="Rectangle 9" descr="50%"/>
          <p:cNvSpPr>
            <a:spLocks noChangeArrowheads="1"/>
          </p:cNvSpPr>
          <p:nvPr/>
        </p:nvSpPr>
        <p:spPr bwMode="auto">
          <a:xfrm>
            <a:off x="6445250" y="1987550"/>
            <a:ext cx="565150" cy="13970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42" name="Rectangle 10" descr="50%"/>
          <p:cNvSpPr>
            <a:spLocks noChangeArrowheads="1"/>
          </p:cNvSpPr>
          <p:nvPr/>
        </p:nvSpPr>
        <p:spPr bwMode="auto">
          <a:xfrm>
            <a:off x="6445250" y="2292350"/>
            <a:ext cx="565150" cy="13970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43" name="Rectangle 11"/>
          <p:cNvSpPr>
            <a:spLocks noChangeArrowheads="1"/>
          </p:cNvSpPr>
          <p:nvPr/>
        </p:nvSpPr>
        <p:spPr bwMode="auto">
          <a:xfrm>
            <a:off x="6445250" y="2978150"/>
            <a:ext cx="565150" cy="1358900"/>
          </a:xfrm>
          <a:prstGeom prst="rect">
            <a:avLst/>
          </a:prstGeom>
          <a:noFill/>
          <a:ln w="12700">
            <a:solidFill>
              <a:schemeClr val="tx1"/>
            </a:solidFill>
            <a:miter lim="800000"/>
            <a:headEnd/>
            <a:tailEnd/>
          </a:ln>
        </p:spPr>
        <p:txBody>
          <a:bodyPr wrap="none" anchor="ctr"/>
          <a:lstStyle/>
          <a:p>
            <a:endParaRPr lang="zh-TW" altLang="en-US"/>
          </a:p>
        </p:txBody>
      </p:sp>
      <p:sp>
        <p:nvSpPr>
          <p:cNvPr id="95244" name="Rectangle 12" descr="50%"/>
          <p:cNvSpPr>
            <a:spLocks noChangeArrowheads="1"/>
          </p:cNvSpPr>
          <p:nvPr/>
        </p:nvSpPr>
        <p:spPr bwMode="auto">
          <a:xfrm>
            <a:off x="6445250" y="3359150"/>
            <a:ext cx="565150" cy="13970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45" name="Rectangle 13" descr="50%"/>
          <p:cNvSpPr>
            <a:spLocks noChangeArrowheads="1"/>
          </p:cNvSpPr>
          <p:nvPr/>
        </p:nvSpPr>
        <p:spPr bwMode="auto">
          <a:xfrm>
            <a:off x="6445250" y="3511550"/>
            <a:ext cx="565150" cy="13970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46" name="Rectangle 14" descr="50%"/>
          <p:cNvSpPr>
            <a:spLocks noChangeArrowheads="1"/>
          </p:cNvSpPr>
          <p:nvPr/>
        </p:nvSpPr>
        <p:spPr bwMode="auto">
          <a:xfrm>
            <a:off x="6445250" y="3816350"/>
            <a:ext cx="565150" cy="13970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47" name="Rectangle 15"/>
          <p:cNvSpPr>
            <a:spLocks noChangeArrowheads="1"/>
          </p:cNvSpPr>
          <p:nvPr/>
        </p:nvSpPr>
        <p:spPr bwMode="auto">
          <a:xfrm>
            <a:off x="6445250" y="4578350"/>
            <a:ext cx="565150" cy="1358900"/>
          </a:xfrm>
          <a:prstGeom prst="rect">
            <a:avLst/>
          </a:prstGeom>
          <a:noFill/>
          <a:ln w="12700">
            <a:solidFill>
              <a:schemeClr val="tx1"/>
            </a:solidFill>
            <a:miter lim="800000"/>
            <a:headEnd/>
            <a:tailEnd/>
          </a:ln>
        </p:spPr>
        <p:txBody>
          <a:bodyPr wrap="none" anchor="ctr"/>
          <a:lstStyle/>
          <a:p>
            <a:endParaRPr lang="zh-TW" altLang="en-US"/>
          </a:p>
        </p:txBody>
      </p:sp>
      <p:sp>
        <p:nvSpPr>
          <p:cNvPr id="95248" name="Rectangle 16" descr="50%"/>
          <p:cNvSpPr>
            <a:spLocks noChangeArrowheads="1"/>
          </p:cNvSpPr>
          <p:nvPr/>
        </p:nvSpPr>
        <p:spPr bwMode="auto">
          <a:xfrm>
            <a:off x="6445250" y="4883150"/>
            <a:ext cx="565150" cy="13970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49" name="Rectangle 17" descr="50%"/>
          <p:cNvSpPr>
            <a:spLocks noChangeArrowheads="1"/>
          </p:cNvSpPr>
          <p:nvPr/>
        </p:nvSpPr>
        <p:spPr bwMode="auto">
          <a:xfrm>
            <a:off x="6445250" y="5264150"/>
            <a:ext cx="565150" cy="13970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50" name="Rectangle 18" descr="50%"/>
          <p:cNvSpPr>
            <a:spLocks noChangeArrowheads="1"/>
          </p:cNvSpPr>
          <p:nvPr/>
        </p:nvSpPr>
        <p:spPr bwMode="auto">
          <a:xfrm>
            <a:off x="6445250" y="5568950"/>
            <a:ext cx="565150" cy="13970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endParaRPr lang="zh-TW" altLang="en-US"/>
          </a:p>
        </p:txBody>
      </p:sp>
      <p:sp>
        <p:nvSpPr>
          <p:cNvPr id="95251" name="Line 19"/>
          <p:cNvSpPr>
            <a:spLocks noChangeShapeType="1"/>
          </p:cNvSpPr>
          <p:nvPr/>
        </p:nvSpPr>
        <p:spPr bwMode="auto">
          <a:xfrm flipV="1">
            <a:off x="5035550" y="1295400"/>
            <a:ext cx="1403350" cy="12954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52" name="Line 20"/>
          <p:cNvSpPr>
            <a:spLocks noChangeShapeType="1"/>
          </p:cNvSpPr>
          <p:nvPr/>
        </p:nvSpPr>
        <p:spPr bwMode="auto">
          <a:xfrm flipV="1">
            <a:off x="4953000" y="2971800"/>
            <a:ext cx="1485900" cy="762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53" name="Line 21"/>
          <p:cNvSpPr>
            <a:spLocks noChangeShapeType="1"/>
          </p:cNvSpPr>
          <p:nvPr/>
        </p:nvSpPr>
        <p:spPr bwMode="auto">
          <a:xfrm>
            <a:off x="4953000" y="3200400"/>
            <a:ext cx="1485900" cy="14478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useBgFill="1">
        <p:nvSpPr>
          <p:cNvPr id="95254" name="Rectangle 22"/>
          <p:cNvSpPr>
            <a:spLocks noChangeArrowheads="1"/>
          </p:cNvSpPr>
          <p:nvPr/>
        </p:nvSpPr>
        <p:spPr bwMode="auto">
          <a:xfrm>
            <a:off x="7931150" y="2908300"/>
            <a:ext cx="565150" cy="1358900"/>
          </a:xfrm>
          <a:prstGeom prst="rect">
            <a:avLst/>
          </a:prstGeom>
          <a:ln w="12700">
            <a:solidFill>
              <a:schemeClr val="tx1"/>
            </a:solidFill>
            <a:miter lim="800000"/>
            <a:headEnd/>
            <a:tailEnd/>
          </a:ln>
        </p:spPr>
        <p:txBody>
          <a:bodyPr wrap="none" anchor="ctr"/>
          <a:lstStyle/>
          <a:p>
            <a:endParaRPr lang="zh-TW" altLang="en-US"/>
          </a:p>
        </p:txBody>
      </p:sp>
      <p:sp useBgFill="1">
        <p:nvSpPr>
          <p:cNvPr id="95255" name="Rectangle 23"/>
          <p:cNvSpPr>
            <a:spLocks noChangeArrowheads="1"/>
          </p:cNvSpPr>
          <p:nvPr/>
        </p:nvSpPr>
        <p:spPr bwMode="auto">
          <a:xfrm>
            <a:off x="8096250" y="3060700"/>
            <a:ext cx="565150" cy="1358900"/>
          </a:xfrm>
          <a:prstGeom prst="rect">
            <a:avLst/>
          </a:prstGeom>
          <a:ln w="12700">
            <a:solidFill>
              <a:schemeClr val="tx1"/>
            </a:solidFill>
            <a:miter lim="800000"/>
            <a:headEnd/>
            <a:tailEnd/>
          </a:ln>
        </p:spPr>
        <p:txBody>
          <a:bodyPr wrap="none" anchor="ctr"/>
          <a:lstStyle/>
          <a:p>
            <a:endParaRPr lang="zh-TW" altLang="en-US"/>
          </a:p>
        </p:txBody>
      </p:sp>
      <p:sp useBgFill="1">
        <p:nvSpPr>
          <p:cNvPr id="95256" name="Rectangle 24"/>
          <p:cNvSpPr>
            <a:spLocks noChangeArrowheads="1"/>
          </p:cNvSpPr>
          <p:nvPr/>
        </p:nvSpPr>
        <p:spPr bwMode="auto">
          <a:xfrm>
            <a:off x="8261350" y="3213100"/>
            <a:ext cx="565150" cy="1358900"/>
          </a:xfrm>
          <a:prstGeom prst="rect">
            <a:avLst/>
          </a:prstGeom>
          <a:ln w="12700">
            <a:solidFill>
              <a:schemeClr val="tx1"/>
            </a:solidFill>
            <a:miter lim="800000"/>
            <a:headEnd/>
            <a:tailEnd/>
          </a:ln>
        </p:spPr>
        <p:txBody>
          <a:bodyPr wrap="none" anchor="ctr"/>
          <a:lstStyle/>
          <a:p>
            <a:endParaRPr lang="zh-TW" altLang="en-US"/>
          </a:p>
        </p:txBody>
      </p:sp>
      <p:sp useBgFill="1">
        <p:nvSpPr>
          <p:cNvPr id="95257" name="Rectangle 25"/>
          <p:cNvSpPr>
            <a:spLocks noChangeArrowheads="1"/>
          </p:cNvSpPr>
          <p:nvPr/>
        </p:nvSpPr>
        <p:spPr bwMode="auto">
          <a:xfrm>
            <a:off x="8426450" y="3365500"/>
            <a:ext cx="565150" cy="1358900"/>
          </a:xfrm>
          <a:prstGeom prst="rect">
            <a:avLst/>
          </a:prstGeom>
          <a:ln w="12700">
            <a:solidFill>
              <a:schemeClr val="tx1"/>
            </a:solidFill>
            <a:miter lim="800000"/>
            <a:headEnd/>
            <a:tailEnd/>
          </a:ln>
        </p:spPr>
        <p:txBody>
          <a:bodyPr wrap="none" anchor="ctr"/>
          <a:lstStyle/>
          <a:p>
            <a:endParaRPr lang="zh-TW" altLang="en-US"/>
          </a:p>
        </p:txBody>
      </p:sp>
      <p:sp useBgFill="1">
        <p:nvSpPr>
          <p:cNvPr id="95258" name="Rectangle 26"/>
          <p:cNvSpPr>
            <a:spLocks noChangeArrowheads="1"/>
          </p:cNvSpPr>
          <p:nvPr/>
        </p:nvSpPr>
        <p:spPr bwMode="auto">
          <a:xfrm>
            <a:off x="8096250" y="1231900"/>
            <a:ext cx="565150" cy="1358900"/>
          </a:xfrm>
          <a:prstGeom prst="rect">
            <a:avLst/>
          </a:prstGeom>
          <a:ln w="12700">
            <a:solidFill>
              <a:schemeClr val="tx1"/>
            </a:solidFill>
            <a:miter lim="800000"/>
            <a:headEnd/>
            <a:tailEnd/>
          </a:ln>
        </p:spPr>
        <p:txBody>
          <a:bodyPr wrap="none" anchor="ctr"/>
          <a:lstStyle/>
          <a:p>
            <a:endParaRPr lang="zh-TW" altLang="en-US"/>
          </a:p>
        </p:txBody>
      </p:sp>
      <p:sp useBgFill="1">
        <p:nvSpPr>
          <p:cNvPr id="95259" name="Rectangle 27"/>
          <p:cNvSpPr>
            <a:spLocks noChangeArrowheads="1"/>
          </p:cNvSpPr>
          <p:nvPr/>
        </p:nvSpPr>
        <p:spPr bwMode="auto">
          <a:xfrm>
            <a:off x="8261350" y="1384300"/>
            <a:ext cx="565150" cy="1358900"/>
          </a:xfrm>
          <a:prstGeom prst="rect">
            <a:avLst/>
          </a:prstGeom>
          <a:ln w="12700">
            <a:solidFill>
              <a:schemeClr val="tx1"/>
            </a:solidFill>
            <a:miter lim="800000"/>
            <a:headEnd/>
            <a:tailEnd/>
          </a:ln>
        </p:spPr>
        <p:txBody>
          <a:bodyPr wrap="none" anchor="ctr"/>
          <a:lstStyle/>
          <a:p>
            <a:endParaRPr lang="zh-TW" altLang="en-US"/>
          </a:p>
        </p:txBody>
      </p:sp>
      <p:sp useBgFill="1">
        <p:nvSpPr>
          <p:cNvPr id="95260" name="Rectangle 28"/>
          <p:cNvSpPr>
            <a:spLocks noChangeArrowheads="1"/>
          </p:cNvSpPr>
          <p:nvPr/>
        </p:nvSpPr>
        <p:spPr bwMode="auto">
          <a:xfrm>
            <a:off x="8426450" y="1536700"/>
            <a:ext cx="565150" cy="1358900"/>
          </a:xfrm>
          <a:prstGeom prst="rect">
            <a:avLst/>
          </a:prstGeom>
          <a:ln w="12700">
            <a:solidFill>
              <a:schemeClr val="tx1"/>
            </a:solidFill>
            <a:miter lim="800000"/>
            <a:headEnd/>
            <a:tailEnd/>
          </a:ln>
        </p:spPr>
        <p:txBody>
          <a:bodyPr wrap="none" anchor="ctr"/>
          <a:lstStyle/>
          <a:p>
            <a:endParaRPr lang="zh-TW" altLang="en-US"/>
          </a:p>
        </p:txBody>
      </p:sp>
      <p:sp>
        <p:nvSpPr>
          <p:cNvPr id="95261" name="Line 29"/>
          <p:cNvSpPr>
            <a:spLocks noChangeShapeType="1"/>
          </p:cNvSpPr>
          <p:nvPr/>
        </p:nvSpPr>
        <p:spPr bwMode="auto">
          <a:xfrm flipV="1">
            <a:off x="6934200" y="1143000"/>
            <a:ext cx="1155700" cy="7620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62" name="Line 30"/>
          <p:cNvSpPr>
            <a:spLocks noChangeShapeType="1"/>
          </p:cNvSpPr>
          <p:nvPr/>
        </p:nvSpPr>
        <p:spPr bwMode="auto">
          <a:xfrm flipV="1">
            <a:off x="6934200" y="1295400"/>
            <a:ext cx="1320800" cy="7620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63" name="Line 31"/>
          <p:cNvSpPr>
            <a:spLocks noChangeShapeType="1"/>
          </p:cNvSpPr>
          <p:nvPr/>
        </p:nvSpPr>
        <p:spPr bwMode="auto">
          <a:xfrm flipV="1">
            <a:off x="6934200" y="1524000"/>
            <a:ext cx="1485900" cy="8382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64" name="Line 32"/>
          <p:cNvSpPr>
            <a:spLocks noChangeShapeType="1"/>
          </p:cNvSpPr>
          <p:nvPr/>
        </p:nvSpPr>
        <p:spPr bwMode="auto">
          <a:xfrm flipV="1">
            <a:off x="6934200" y="3048000"/>
            <a:ext cx="990600" cy="3810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65" name="Line 33"/>
          <p:cNvSpPr>
            <a:spLocks noChangeShapeType="1"/>
          </p:cNvSpPr>
          <p:nvPr/>
        </p:nvSpPr>
        <p:spPr bwMode="auto">
          <a:xfrm flipV="1">
            <a:off x="6934200" y="3352800"/>
            <a:ext cx="1320800" cy="2286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66" name="Line 34"/>
          <p:cNvSpPr>
            <a:spLocks noChangeShapeType="1"/>
          </p:cNvSpPr>
          <p:nvPr/>
        </p:nvSpPr>
        <p:spPr bwMode="auto">
          <a:xfrm flipV="1">
            <a:off x="7016750" y="3429000"/>
            <a:ext cx="1403350" cy="4572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useBgFill="1">
        <p:nvSpPr>
          <p:cNvPr id="95267" name="Rectangle 35"/>
          <p:cNvSpPr>
            <a:spLocks noChangeArrowheads="1"/>
          </p:cNvSpPr>
          <p:nvPr/>
        </p:nvSpPr>
        <p:spPr bwMode="auto">
          <a:xfrm>
            <a:off x="8096250" y="4813300"/>
            <a:ext cx="565150" cy="1358900"/>
          </a:xfrm>
          <a:prstGeom prst="rect">
            <a:avLst/>
          </a:prstGeom>
          <a:ln w="12700">
            <a:solidFill>
              <a:schemeClr val="tx1"/>
            </a:solidFill>
            <a:miter lim="800000"/>
            <a:headEnd/>
            <a:tailEnd/>
          </a:ln>
        </p:spPr>
        <p:txBody>
          <a:bodyPr wrap="none" anchor="ctr"/>
          <a:lstStyle/>
          <a:p>
            <a:endParaRPr lang="zh-TW" altLang="en-US"/>
          </a:p>
        </p:txBody>
      </p:sp>
      <p:sp useBgFill="1">
        <p:nvSpPr>
          <p:cNvPr id="95268" name="Rectangle 36"/>
          <p:cNvSpPr>
            <a:spLocks noChangeArrowheads="1"/>
          </p:cNvSpPr>
          <p:nvPr/>
        </p:nvSpPr>
        <p:spPr bwMode="auto">
          <a:xfrm>
            <a:off x="8261350" y="4965700"/>
            <a:ext cx="565150" cy="1358900"/>
          </a:xfrm>
          <a:prstGeom prst="rect">
            <a:avLst/>
          </a:prstGeom>
          <a:ln w="12700">
            <a:solidFill>
              <a:schemeClr val="tx1"/>
            </a:solidFill>
            <a:miter lim="800000"/>
            <a:headEnd/>
            <a:tailEnd/>
          </a:ln>
        </p:spPr>
        <p:txBody>
          <a:bodyPr wrap="none" anchor="ctr"/>
          <a:lstStyle/>
          <a:p>
            <a:endParaRPr lang="zh-TW" altLang="en-US"/>
          </a:p>
        </p:txBody>
      </p:sp>
      <p:sp>
        <p:nvSpPr>
          <p:cNvPr id="95269" name="Line 37"/>
          <p:cNvSpPr>
            <a:spLocks noChangeShapeType="1"/>
          </p:cNvSpPr>
          <p:nvPr/>
        </p:nvSpPr>
        <p:spPr bwMode="auto">
          <a:xfrm flipV="1">
            <a:off x="6934200" y="4953000"/>
            <a:ext cx="1073150" cy="3810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70" name="Line 38"/>
          <p:cNvSpPr>
            <a:spLocks noChangeShapeType="1"/>
          </p:cNvSpPr>
          <p:nvPr/>
        </p:nvSpPr>
        <p:spPr bwMode="auto">
          <a:xfrm flipV="1">
            <a:off x="6934200" y="5181600"/>
            <a:ext cx="1238250" cy="45720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71" name="Rectangle 39"/>
          <p:cNvSpPr>
            <a:spLocks noChangeArrowheads="1"/>
          </p:cNvSpPr>
          <p:nvPr/>
        </p:nvSpPr>
        <p:spPr bwMode="auto">
          <a:xfrm>
            <a:off x="660400" y="1371600"/>
            <a:ext cx="2492375" cy="361950"/>
          </a:xfrm>
          <a:prstGeom prst="rect">
            <a:avLst/>
          </a:prstGeom>
          <a:noFill/>
          <a:ln w="9525">
            <a:noFill/>
            <a:miter lim="800000"/>
            <a:headEnd/>
            <a:tailEnd/>
          </a:ln>
        </p:spPr>
        <p:txBody>
          <a:bodyPr wrap="none" lIns="63500" tIns="25400" rIns="63500" bIns="25400">
            <a:spAutoFit/>
          </a:bodyPr>
          <a:lstStyle/>
          <a:p>
            <a:pPr>
              <a:lnSpc>
                <a:spcPct val="85000"/>
              </a:lnSpc>
            </a:pPr>
            <a:r>
              <a:rPr kumimoji="1" lang="zh-TW" altLang="en-US" b="1">
                <a:latin typeface="Century Gothic" pitchFamily="34" charset="0"/>
              </a:rPr>
              <a:t>32-</a:t>
            </a:r>
            <a:r>
              <a:rPr kumimoji="1" lang="en-US" altLang="zh-TW" b="1">
                <a:latin typeface="Century Gothic" pitchFamily="34" charset="0"/>
              </a:rPr>
              <a:t>bit address:</a:t>
            </a:r>
            <a:endParaRPr kumimoji="1" lang="en-US" altLang="zh-TW" sz="1800" b="1">
              <a:latin typeface="Arial" pitchFamily="34" charset="0"/>
            </a:endParaRPr>
          </a:p>
        </p:txBody>
      </p:sp>
      <p:sp>
        <p:nvSpPr>
          <p:cNvPr id="95272" name="Rectangle 40"/>
          <p:cNvSpPr>
            <a:spLocks noChangeArrowheads="1"/>
          </p:cNvSpPr>
          <p:nvPr/>
        </p:nvSpPr>
        <p:spPr bwMode="auto">
          <a:xfrm>
            <a:off x="736600" y="2027238"/>
            <a:ext cx="1058863" cy="292100"/>
          </a:xfrm>
          <a:prstGeom prst="rect">
            <a:avLst/>
          </a:prstGeom>
          <a:noFill/>
          <a:ln w="12700">
            <a:solidFill>
              <a:schemeClr val="tx1"/>
            </a:solidFill>
            <a:miter lim="800000"/>
            <a:headEnd/>
            <a:tailEnd/>
          </a:ln>
        </p:spPr>
        <p:txBody>
          <a:bodyPr wrap="none" anchor="ctr"/>
          <a:lstStyle/>
          <a:p>
            <a:endParaRPr lang="zh-TW" altLang="en-US"/>
          </a:p>
        </p:txBody>
      </p:sp>
      <p:sp>
        <p:nvSpPr>
          <p:cNvPr id="95273" name="Rectangle 41"/>
          <p:cNvSpPr>
            <a:spLocks noChangeArrowheads="1"/>
          </p:cNvSpPr>
          <p:nvPr/>
        </p:nvSpPr>
        <p:spPr bwMode="auto">
          <a:xfrm>
            <a:off x="1809750" y="2027238"/>
            <a:ext cx="1058863" cy="292100"/>
          </a:xfrm>
          <a:prstGeom prst="rect">
            <a:avLst/>
          </a:prstGeom>
          <a:noFill/>
          <a:ln w="12700">
            <a:solidFill>
              <a:schemeClr val="tx1"/>
            </a:solidFill>
            <a:miter lim="800000"/>
            <a:headEnd/>
            <a:tailEnd/>
          </a:ln>
        </p:spPr>
        <p:txBody>
          <a:bodyPr wrap="none" anchor="ctr"/>
          <a:lstStyle/>
          <a:p>
            <a:endParaRPr lang="zh-TW" altLang="en-US"/>
          </a:p>
        </p:txBody>
      </p:sp>
      <p:sp>
        <p:nvSpPr>
          <p:cNvPr id="95274" name="Rectangle 42"/>
          <p:cNvSpPr>
            <a:spLocks noChangeArrowheads="1"/>
          </p:cNvSpPr>
          <p:nvPr/>
        </p:nvSpPr>
        <p:spPr bwMode="auto">
          <a:xfrm>
            <a:off x="2882900" y="2027238"/>
            <a:ext cx="1223963" cy="292100"/>
          </a:xfrm>
          <a:prstGeom prst="rect">
            <a:avLst/>
          </a:prstGeom>
          <a:noFill/>
          <a:ln w="12700">
            <a:solidFill>
              <a:schemeClr val="tx1"/>
            </a:solidFill>
            <a:miter lim="800000"/>
            <a:headEnd/>
            <a:tailEnd/>
          </a:ln>
        </p:spPr>
        <p:txBody>
          <a:bodyPr wrap="none" anchor="ctr"/>
          <a:lstStyle/>
          <a:p>
            <a:endParaRPr lang="zh-TW" altLang="en-US"/>
          </a:p>
        </p:txBody>
      </p:sp>
      <p:sp>
        <p:nvSpPr>
          <p:cNvPr id="95275" name="Rectangle 43"/>
          <p:cNvSpPr>
            <a:spLocks noChangeArrowheads="1"/>
          </p:cNvSpPr>
          <p:nvPr/>
        </p:nvSpPr>
        <p:spPr bwMode="auto">
          <a:xfrm>
            <a:off x="742950" y="2081213"/>
            <a:ext cx="115570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a:latin typeface="Arial" pitchFamily="34" charset="0"/>
              </a:rPr>
              <a:t>P1 index</a:t>
            </a:r>
          </a:p>
        </p:txBody>
      </p:sp>
      <p:sp>
        <p:nvSpPr>
          <p:cNvPr id="95276" name="Rectangle 44"/>
          <p:cNvSpPr>
            <a:spLocks noChangeArrowheads="1"/>
          </p:cNvSpPr>
          <p:nvPr/>
        </p:nvSpPr>
        <p:spPr bwMode="auto">
          <a:xfrm>
            <a:off x="1816100" y="2081213"/>
            <a:ext cx="115570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a:latin typeface="Arial" pitchFamily="34" charset="0"/>
              </a:rPr>
              <a:t>P2 index</a:t>
            </a:r>
          </a:p>
        </p:txBody>
      </p:sp>
      <p:sp>
        <p:nvSpPr>
          <p:cNvPr id="95277" name="Rectangle 45"/>
          <p:cNvSpPr>
            <a:spLocks noChangeArrowheads="1"/>
          </p:cNvSpPr>
          <p:nvPr/>
        </p:nvSpPr>
        <p:spPr bwMode="auto">
          <a:xfrm>
            <a:off x="2889250" y="2081213"/>
            <a:ext cx="1458913"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en-US" altLang="zh-TW" sz="1800" b="1">
                <a:latin typeface="Arial" pitchFamily="34" charset="0"/>
              </a:rPr>
              <a:t>page offset</a:t>
            </a:r>
          </a:p>
        </p:txBody>
      </p:sp>
      <p:sp>
        <p:nvSpPr>
          <p:cNvPr id="95278" name="Rectangle 46"/>
          <p:cNvSpPr>
            <a:spLocks noChangeArrowheads="1"/>
          </p:cNvSpPr>
          <p:nvPr/>
        </p:nvSpPr>
        <p:spPr bwMode="auto">
          <a:xfrm>
            <a:off x="4389438" y="3794125"/>
            <a:ext cx="99060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zh-TW" altLang="en-US" sz="1800" b="1">
                <a:latin typeface="Arial" pitchFamily="34" charset="0"/>
              </a:rPr>
              <a:t>4 </a:t>
            </a:r>
            <a:r>
              <a:rPr kumimoji="1" lang="en-US" altLang="zh-TW" sz="1800" b="1">
                <a:latin typeface="Arial" pitchFamily="34" charset="0"/>
              </a:rPr>
              <a:t>bytes</a:t>
            </a:r>
          </a:p>
        </p:txBody>
      </p:sp>
      <p:sp>
        <p:nvSpPr>
          <p:cNvPr id="95279" name="Line 47"/>
          <p:cNvSpPr>
            <a:spLocks noChangeShapeType="1"/>
          </p:cNvSpPr>
          <p:nvPr/>
        </p:nvSpPr>
        <p:spPr bwMode="auto">
          <a:xfrm>
            <a:off x="4044950" y="3886200"/>
            <a:ext cx="330200"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80" name="Line 48"/>
          <p:cNvSpPr>
            <a:spLocks noChangeShapeType="1"/>
          </p:cNvSpPr>
          <p:nvPr/>
        </p:nvSpPr>
        <p:spPr bwMode="auto">
          <a:xfrm flipH="1">
            <a:off x="5200650" y="3886200"/>
            <a:ext cx="330200"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81" name="Rectangle 49"/>
          <p:cNvSpPr>
            <a:spLocks noChangeArrowheads="1"/>
          </p:cNvSpPr>
          <p:nvPr/>
        </p:nvSpPr>
        <p:spPr bwMode="auto">
          <a:xfrm>
            <a:off x="6370638" y="6003925"/>
            <a:ext cx="99060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zh-TW" altLang="en-US" sz="1800" b="1">
                <a:latin typeface="Arial" pitchFamily="34" charset="0"/>
              </a:rPr>
              <a:t>4 </a:t>
            </a:r>
            <a:r>
              <a:rPr kumimoji="1" lang="en-US" altLang="zh-TW" sz="1800" b="1">
                <a:latin typeface="Arial" pitchFamily="34" charset="0"/>
              </a:rPr>
              <a:t>bytes</a:t>
            </a:r>
          </a:p>
        </p:txBody>
      </p:sp>
      <p:sp>
        <p:nvSpPr>
          <p:cNvPr id="95282" name="Line 50"/>
          <p:cNvSpPr>
            <a:spLocks noChangeShapeType="1"/>
          </p:cNvSpPr>
          <p:nvPr/>
        </p:nvSpPr>
        <p:spPr bwMode="auto">
          <a:xfrm>
            <a:off x="6026150" y="6096000"/>
            <a:ext cx="330200"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83" name="Line 51"/>
          <p:cNvSpPr>
            <a:spLocks noChangeShapeType="1"/>
          </p:cNvSpPr>
          <p:nvPr/>
        </p:nvSpPr>
        <p:spPr bwMode="auto">
          <a:xfrm flipH="1">
            <a:off x="7181850" y="6096000"/>
            <a:ext cx="330200" cy="0"/>
          </a:xfrm>
          <a:prstGeom prst="line">
            <a:avLst/>
          </a:prstGeom>
          <a:noFill/>
          <a:ln w="12700">
            <a:solidFill>
              <a:schemeClr val="tx1"/>
            </a:solidFill>
            <a:round/>
            <a:headEnd type="none" w="sm" len="sm"/>
            <a:tailEnd type="stealth" w="med" len="lg"/>
          </a:ln>
        </p:spPr>
        <p:txBody>
          <a:bodyPr wrap="none" anchor="ctr"/>
          <a:lstStyle/>
          <a:p>
            <a:endParaRPr lang="zh-TW" altLang="en-US"/>
          </a:p>
        </p:txBody>
      </p:sp>
      <p:sp>
        <p:nvSpPr>
          <p:cNvPr id="95284" name="Rectangle 52"/>
          <p:cNvSpPr>
            <a:spLocks noChangeArrowheads="1"/>
          </p:cNvSpPr>
          <p:nvPr/>
        </p:nvSpPr>
        <p:spPr bwMode="auto">
          <a:xfrm>
            <a:off x="8420100" y="1971675"/>
            <a:ext cx="633413"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zh-TW" altLang="en-US" sz="1800" b="1">
                <a:latin typeface="Arial" pitchFamily="34" charset="0"/>
              </a:rPr>
              <a:t>4</a:t>
            </a:r>
            <a:r>
              <a:rPr kumimoji="1" lang="en-US" altLang="zh-TW" sz="1800" b="1">
                <a:latin typeface="Arial" pitchFamily="34" charset="0"/>
              </a:rPr>
              <a:t>KB</a:t>
            </a:r>
          </a:p>
        </p:txBody>
      </p:sp>
      <p:sp>
        <p:nvSpPr>
          <p:cNvPr id="95285" name="Rectangle 53"/>
          <p:cNvSpPr>
            <a:spLocks noChangeArrowheads="1"/>
          </p:cNvSpPr>
          <p:nvPr/>
        </p:nvSpPr>
        <p:spPr bwMode="auto">
          <a:xfrm>
            <a:off x="1073150" y="1792288"/>
            <a:ext cx="41275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zh-TW" altLang="en-US" sz="1800" b="1">
                <a:latin typeface="Arial" pitchFamily="34" charset="0"/>
              </a:rPr>
              <a:t>10</a:t>
            </a:r>
          </a:p>
        </p:txBody>
      </p:sp>
      <p:sp>
        <p:nvSpPr>
          <p:cNvPr id="95286" name="Rectangle 54"/>
          <p:cNvSpPr>
            <a:spLocks noChangeArrowheads="1"/>
          </p:cNvSpPr>
          <p:nvPr/>
        </p:nvSpPr>
        <p:spPr bwMode="auto">
          <a:xfrm>
            <a:off x="2063750" y="1792288"/>
            <a:ext cx="41275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zh-TW" altLang="en-US" sz="1800" b="1">
                <a:latin typeface="Arial" pitchFamily="34" charset="0"/>
              </a:rPr>
              <a:t>10</a:t>
            </a:r>
          </a:p>
        </p:txBody>
      </p:sp>
      <p:sp>
        <p:nvSpPr>
          <p:cNvPr id="95287" name="Rectangle 55"/>
          <p:cNvSpPr>
            <a:spLocks noChangeArrowheads="1"/>
          </p:cNvSpPr>
          <p:nvPr/>
        </p:nvSpPr>
        <p:spPr bwMode="auto">
          <a:xfrm>
            <a:off x="3054350" y="1792288"/>
            <a:ext cx="412750" cy="298450"/>
          </a:xfrm>
          <a:prstGeom prst="rect">
            <a:avLst/>
          </a:prstGeom>
          <a:noFill/>
          <a:ln w="9525">
            <a:noFill/>
            <a:miter lim="800000"/>
            <a:headEnd/>
            <a:tailEnd/>
          </a:ln>
        </p:spPr>
        <p:txBody>
          <a:bodyPr wrap="none" lIns="63500" tIns="25400" rIns="63500" bIns="25400">
            <a:spAutoFit/>
          </a:bodyPr>
          <a:lstStyle/>
          <a:p>
            <a:pPr>
              <a:lnSpc>
                <a:spcPct val="90000"/>
              </a:lnSpc>
            </a:pPr>
            <a:r>
              <a:rPr kumimoji="1" lang="zh-TW" altLang="en-US" sz="1800" b="1">
                <a:latin typeface="Arial" pitchFamily="34" charset="0"/>
              </a:rPr>
              <a:t>12</a:t>
            </a:r>
          </a:p>
        </p:txBody>
      </p:sp>
      <p:sp>
        <p:nvSpPr>
          <p:cNvPr id="95288" name="Rectangle 56"/>
          <p:cNvSpPr>
            <a:spLocks noChangeArrowheads="1"/>
          </p:cNvSpPr>
          <p:nvPr/>
        </p:nvSpPr>
        <p:spPr bwMode="auto">
          <a:xfrm>
            <a:off x="4389438" y="1736725"/>
            <a:ext cx="698500" cy="546100"/>
          </a:xfrm>
          <a:prstGeom prst="rect">
            <a:avLst/>
          </a:prstGeom>
          <a:noFill/>
          <a:ln w="9525">
            <a:noFill/>
            <a:miter lim="800000"/>
            <a:headEnd/>
            <a:tailEnd/>
          </a:ln>
        </p:spPr>
        <p:txBody>
          <a:bodyPr wrap="none" lIns="63500" tIns="25400" rIns="63500" bIns="25400">
            <a:spAutoFit/>
          </a:bodyPr>
          <a:lstStyle/>
          <a:p>
            <a:pPr>
              <a:lnSpc>
                <a:spcPct val="90000"/>
              </a:lnSpc>
            </a:pPr>
            <a:r>
              <a:rPr kumimoji="1" lang="zh-TW" altLang="en-US" sz="1800" b="1">
                <a:latin typeface="Arial" pitchFamily="34" charset="0"/>
              </a:rPr>
              <a:t>1</a:t>
            </a:r>
            <a:r>
              <a:rPr kumimoji="1" lang="en-US" altLang="zh-TW" sz="1800" b="1">
                <a:latin typeface="Arial" pitchFamily="34" charset="0"/>
              </a:rPr>
              <a:t>K</a:t>
            </a:r>
          </a:p>
          <a:p>
            <a:pPr>
              <a:lnSpc>
                <a:spcPct val="90000"/>
              </a:lnSpc>
            </a:pPr>
            <a:r>
              <a:rPr kumimoji="1" lang="en-US" altLang="zh-TW" sz="1800" b="1">
                <a:latin typeface="Arial" pitchFamily="34" charset="0"/>
              </a:rPr>
              <a:t>PTEs</a:t>
            </a:r>
          </a:p>
        </p:txBody>
      </p:sp>
      <p:sp>
        <p:nvSpPr>
          <p:cNvPr id="95289" name="Rectangle 57"/>
          <p:cNvSpPr>
            <a:spLocks noChangeArrowheads="1"/>
          </p:cNvSpPr>
          <p:nvPr/>
        </p:nvSpPr>
        <p:spPr bwMode="auto">
          <a:xfrm>
            <a:off x="495300" y="2862263"/>
            <a:ext cx="3643313" cy="3128962"/>
          </a:xfrm>
          <a:prstGeom prst="rect">
            <a:avLst/>
          </a:prstGeom>
          <a:noFill/>
          <a:ln w="9525">
            <a:noFill/>
            <a:miter lim="800000"/>
            <a:headEnd/>
            <a:tailEnd/>
          </a:ln>
        </p:spPr>
        <p:txBody>
          <a:bodyPr lIns="63500" tIns="25400" rIns="63500" bIns="25400">
            <a:spAutoFit/>
          </a:bodyPr>
          <a:lstStyle/>
          <a:p>
            <a:pPr marL="195263" indent="-195263">
              <a:lnSpc>
                <a:spcPct val="85000"/>
              </a:lnSpc>
              <a:spcBef>
                <a:spcPct val="15000"/>
              </a:spcBef>
              <a:buFont typeface="Monotype Sorts" pitchFamily="2" charset="2"/>
              <a:buChar char="m"/>
            </a:pPr>
            <a:r>
              <a:rPr kumimoji="1" lang="en-US" altLang="zh-TW" b="1">
                <a:latin typeface="Century Gothic" pitchFamily="34" charset="0"/>
              </a:rPr>
              <a:t>4 GB virtual address space</a:t>
            </a:r>
          </a:p>
          <a:p>
            <a:pPr marL="195263" indent="-195263">
              <a:lnSpc>
                <a:spcPct val="85000"/>
              </a:lnSpc>
              <a:spcBef>
                <a:spcPct val="15000"/>
              </a:spcBef>
              <a:buFont typeface="Monotype Sorts" pitchFamily="2" charset="2"/>
              <a:buChar char="m"/>
            </a:pPr>
            <a:r>
              <a:rPr kumimoji="1" lang="en-US" altLang="zh-TW" b="1">
                <a:latin typeface="Century Gothic" pitchFamily="34" charset="0"/>
              </a:rPr>
              <a:t>4 KB of PTE1</a:t>
            </a:r>
          </a:p>
          <a:p>
            <a:pPr marL="195263" indent="-195263">
              <a:lnSpc>
                <a:spcPct val="85000"/>
              </a:lnSpc>
              <a:spcBef>
                <a:spcPct val="15000"/>
              </a:spcBef>
              <a:buFont typeface="Monotype Sorts" pitchFamily="2" charset="2"/>
              <a:buNone/>
            </a:pPr>
            <a:r>
              <a:rPr kumimoji="1" lang="en-US" altLang="zh-TW" b="1">
                <a:latin typeface="Century Gothic" pitchFamily="34" charset="0"/>
              </a:rPr>
              <a:t> (Each entry indicate if any page in the segment is allocated)</a:t>
            </a:r>
          </a:p>
          <a:p>
            <a:pPr marL="195263" indent="-195263">
              <a:lnSpc>
                <a:spcPct val="85000"/>
              </a:lnSpc>
              <a:spcBef>
                <a:spcPct val="15000"/>
              </a:spcBef>
              <a:buFont typeface="Monotype Sorts" pitchFamily="2" charset="2"/>
              <a:buChar char="m"/>
            </a:pPr>
            <a:r>
              <a:rPr kumimoji="1" lang="en-US" altLang="zh-TW" b="1">
                <a:latin typeface="Century Gothic" pitchFamily="34" charset="0"/>
              </a:rPr>
              <a:t>4 MB of PTE2</a:t>
            </a:r>
          </a:p>
          <a:p>
            <a:pPr marL="673100" lvl="1" indent="-287338">
              <a:lnSpc>
                <a:spcPct val="85000"/>
              </a:lnSpc>
              <a:spcBef>
                <a:spcPct val="15000"/>
              </a:spcBef>
              <a:buSzPct val="70000"/>
              <a:buFont typeface="Monotype Sorts" pitchFamily="2" charset="2"/>
              <a:buChar char="l"/>
            </a:pPr>
            <a:r>
              <a:rPr kumimoji="1" lang="en-US" altLang="zh-TW" b="1">
                <a:latin typeface="Century Gothic" pitchFamily="34" charset="0"/>
              </a:rPr>
              <a:t>paged, holes</a:t>
            </a:r>
          </a:p>
          <a:p>
            <a:pPr marL="673100" lvl="1" indent="-287338">
              <a:lnSpc>
                <a:spcPct val="85000"/>
              </a:lnSpc>
              <a:spcBef>
                <a:spcPct val="15000"/>
              </a:spcBef>
              <a:buSzPct val="70000"/>
              <a:buFont typeface="Monotype Sorts" pitchFamily="2" charset="2"/>
              <a:buChar char="l"/>
            </a:pPr>
            <a:endParaRPr kumimoji="1" lang="en-US" altLang="zh-TW" b="1">
              <a:latin typeface="Century Gothic" pitchFamily="34" charset="0"/>
            </a:endParaRPr>
          </a:p>
        </p:txBody>
      </p:sp>
      <p:sp>
        <p:nvSpPr>
          <p:cNvPr id="95290" name="Rectangle 58"/>
          <p:cNvSpPr>
            <a:spLocks noChangeArrowheads="1"/>
          </p:cNvSpPr>
          <p:nvPr/>
        </p:nvSpPr>
        <p:spPr bwMode="auto">
          <a:xfrm>
            <a:off x="330200" y="5822950"/>
            <a:ext cx="5418138" cy="334963"/>
          </a:xfrm>
          <a:prstGeom prst="rect">
            <a:avLst/>
          </a:prstGeom>
          <a:noFill/>
          <a:ln w="9525">
            <a:noFill/>
            <a:miter lim="800000"/>
            <a:headEnd/>
            <a:tailEnd/>
          </a:ln>
        </p:spPr>
        <p:txBody>
          <a:bodyPr wrap="none" lIns="63500" tIns="25400" rIns="63500" bIns="25400">
            <a:spAutoFit/>
          </a:bodyPr>
          <a:lstStyle/>
          <a:p>
            <a:pPr>
              <a:lnSpc>
                <a:spcPct val="85000"/>
              </a:lnSpc>
            </a:pPr>
            <a:r>
              <a:rPr kumimoji="1" lang="en-US" altLang="zh-TW" sz="2200" b="1" i="1">
                <a:latin typeface="Century Gothic" pitchFamily="34" charset="0"/>
              </a:rPr>
              <a:t>What about a 48-64 bit address space?</a:t>
            </a:r>
          </a:p>
        </p:txBody>
      </p:sp>
      <p:sp>
        <p:nvSpPr>
          <p:cNvPr id="95291" name="投影片編號版面配置區 1"/>
          <p:cNvSpPr>
            <a:spLocks noGrp="1"/>
          </p:cNvSpPr>
          <p:nvPr>
            <p:ph type="sldNum" sz="quarter" idx="12"/>
          </p:nvPr>
        </p:nvSpPr>
        <p:spPr>
          <a:noFill/>
          <a:ln>
            <a:miter lim="800000"/>
            <a:headEnd/>
            <a:tailEnd/>
          </a:ln>
        </p:spPr>
        <p:txBody>
          <a:bodyPr/>
          <a:lstStyle/>
          <a:p>
            <a:pPr defTabSz="762000"/>
            <a:fld id="{B061D505-BD56-472A-ADC3-7E4078F6703E}" type="slidenum">
              <a:rPr lang="zh-TW" altLang="en-US"/>
              <a:pPr defTabSz="762000"/>
              <a:t>97</a:t>
            </a:fld>
            <a:endParaRPr lang="en-US" altLang="zh-TW"/>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Problems of Page Table</a:t>
            </a:r>
            <a:endParaRPr lang="zh-TW" altLang="en-US" dirty="0"/>
          </a:p>
        </p:txBody>
      </p:sp>
      <p:sp>
        <p:nvSpPr>
          <p:cNvPr id="3" name="內容版面配置區 2"/>
          <p:cNvSpPr>
            <a:spLocks noGrp="1"/>
          </p:cNvSpPr>
          <p:nvPr>
            <p:ph idx="1"/>
          </p:nvPr>
        </p:nvSpPr>
        <p:spPr/>
        <p:txBody>
          <a:bodyPr/>
          <a:lstStyle/>
          <a:p>
            <a:r>
              <a:rPr lang="en-US" altLang="zh-TW" dirty="0"/>
              <a:t>Page table is too big</a:t>
            </a:r>
          </a:p>
          <a:p>
            <a:r>
              <a:rPr lang="en-US" altLang="zh-TW" dirty="0">
                <a:solidFill>
                  <a:schemeClr val="accent2"/>
                </a:solidFill>
              </a:rPr>
              <a:t>Access to page table is too slow (needs one memory read)</a:t>
            </a:r>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7D45A012-07B4-4F55-AE88-BDE7E89299BA}" type="slidenum">
              <a:rPr lang="zh-TW" altLang="en-US" smtClean="0"/>
              <a:pPr/>
              <a:t>98</a:t>
            </a:fld>
            <a:endParaRPr lang="en-US" altLang="zh-TW"/>
          </a:p>
        </p:txBody>
      </p:sp>
    </p:spTree>
    <p:extLst>
      <p:ext uri="{BB962C8B-B14F-4D97-AF65-F5344CB8AC3E}">
        <p14:creationId xmlns:p14="http://schemas.microsoft.com/office/powerpoint/2010/main" val="3197071448"/>
      </p:ext>
    </p:extLst>
  </p:cSld>
  <p:clrMapOvr>
    <a:masterClrMapping/>
  </p:clrMapOvr>
  <p:transition/>
</p:sld>
</file>

<file path=ppt/theme/theme1.xml><?xml version="1.0" encoding="utf-8"?>
<a:theme xmlns:a="http://schemas.openxmlformats.org/drawingml/2006/main" name="WBIBIZ">
  <a:themeElements>
    <a:clrScheme name="">
      <a:dk1>
        <a:srgbClr val="000000"/>
      </a:dk1>
      <a:lt1>
        <a:srgbClr val="BAC8F1"/>
      </a:lt1>
      <a:dk2>
        <a:srgbClr val="000000"/>
      </a:dk2>
      <a:lt2>
        <a:srgbClr val="000092"/>
      </a:lt2>
      <a:accent1>
        <a:srgbClr val="FF0000"/>
      </a:accent1>
      <a:accent2>
        <a:srgbClr val="FF00FF"/>
      </a:accent2>
      <a:accent3>
        <a:srgbClr val="D9E0F7"/>
      </a:accent3>
      <a:accent4>
        <a:srgbClr val="000000"/>
      </a:accent4>
      <a:accent5>
        <a:srgbClr val="FFAAAA"/>
      </a:accent5>
      <a:accent6>
        <a:srgbClr val="E700E7"/>
      </a:accent6>
      <a:hlink>
        <a:srgbClr val="00FF00"/>
      </a:hlink>
      <a:folHlink>
        <a:srgbClr val="0000FF"/>
      </a:folHlink>
    </a:clrScheme>
    <a:fontScheme name="WBIBIZ">
      <a:majorFont>
        <a:latin typeface="Comic Sans MS"/>
        <a:ea typeface="標楷體"/>
        <a:cs typeface=""/>
      </a:majorFont>
      <a:minorFont>
        <a:latin typeface="Century Gothic"/>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WBIBIZ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BIBIZ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BIBIZ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BIBIZ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BIBIZ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BIBIZ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BIBIZ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C:\Projects\WBIBIZ.PPT</Template>
  <TotalTime>8793221</TotalTime>
  <Pages>41</Pages>
  <Words>9788</Words>
  <Application>Microsoft Office PowerPoint</Application>
  <PresentationFormat>A4 紙張 (210x297 公釐)</PresentationFormat>
  <Paragraphs>2465</Paragraphs>
  <Slides>140</Slides>
  <Notes>106</Notes>
  <HiddenSlides>11</HiddenSlides>
  <MMClips>0</MMClips>
  <ScaleCrop>false</ScaleCrop>
  <HeadingPairs>
    <vt:vector size="8" baseType="variant">
      <vt:variant>
        <vt:lpstr>使用字型</vt:lpstr>
      </vt:variant>
      <vt:variant>
        <vt:i4>15</vt:i4>
      </vt:variant>
      <vt:variant>
        <vt:lpstr>佈景主題</vt:lpstr>
      </vt:variant>
      <vt:variant>
        <vt:i4>1</vt:i4>
      </vt:variant>
      <vt:variant>
        <vt:lpstr>內嵌 OLE 伺服程式</vt:lpstr>
      </vt:variant>
      <vt:variant>
        <vt:i4>2</vt:i4>
      </vt:variant>
      <vt:variant>
        <vt:lpstr>投影片標題</vt:lpstr>
      </vt:variant>
      <vt:variant>
        <vt:i4>140</vt:i4>
      </vt:variant>
    </vt:vector>
  </HeadingPairs>
  <TitlesOfParts>
    <vt:vector size="158" baseType="lpstr">
      <vt:lpstr>Arial Unicode MS</vt:lpstr>
      <vt:lpstr>Geneva</vt:lpstr>
      <vt:lpstr>Monotype Sorts</vt:lpstr>
      <vt:lpstr>新細明體</vt:lpstr>
      <vt:lpstr>標楷體</vt:lpstr>
      <vt:lpstr>Arial</vt:lpstr>
      <vt:lpstr>Arial Black</vt:lpstr>
      <vt:lpstr>Book Antiqua</vt:lpstr>
      <vt:lpstr>Century Gothic</vt:lpstr>
      <vt:lpstr>Comic Sans MS</vt:lpstr>
      <vt:lpstr>Helvetica</vt:lpstr>
      <vt:lpstr>Symbol</vt:lpstr>
      <vt:lpstr>Tahoma</vt:lpstr>
      <vt:lpstr>Times New Roman</vt:lpstr>
      <vt:lpstr>Wingdings</vt:lpstr>
      <vt:lpstr>WBIBIZ</vt:lpstr>
      <vt:lpstr>方程式</vt:lpstr>
      <vt:lpstr>Chart</vt:lpstr>
      <vt:lpstr>Memory Hierarchy</vt:lpstr>
      <vt:lpstr>Outline</vt:lpstr>
      <vt:lpstr>Memory Technology</vt:lpstr>
      <vt:lpstr>Comparisons of Various Technologies</vt:lpstr>
      <vt:lpstr>Solution: Memory Hierarchy</vt:lpstr>
      <vt:lpstr>Memory Hierarchy: Principle</vt:lpstr>
      <vt:lpstr>Why Hierarchy Works?</vt:lpstr>
      <vt:lpstr>PowerPoint 簡報</vt:lpstr>
      <vt:lpstr>How Is the Hierarchy Managed?</vt:lpstr>
      <vt:lpstr>Memory Hierarchy: Terminology</vt:lpstr>
      <vt:lpstr>4 Questions for Hierarchy Design</vt:lpstr>
      <vt:lpstr>Summary of Memory Hierarchy</vt:lpstr>
      <vt:lpstr>Outline</vt:lpstr>
      <vt:lpstr>Processor Memory Latency Gap</vt:lpstr>
      <vt:lpstr>Levels of Memory Hierarchy</vt:lpstr>
      <vt:lpstr>Inside the Processor</vt:lpstr>
      <vt:lpstr>Basics of Cache</vt:lpstr>
      <vt:lpstr>Tags and Valid Bits: Block Finding </vt:lpstr>
      <vt:lpstr>Cache Example</vt:lpstr>
      <vt:lpstr>Cache Example</vt:lpstr>
      <vt:lpstr>Cache Example</vt:lpstr>
      <vt:lpstr>Cache Example</vt:lpstr>
      <vt:lpstr>Cache Example</vt:lpstr>
      <vt:lpstr>Cache Example</vt:lpstr>
      <vt:lpstr>Outline</vt:lpstr>
      <vt:lpstr>Memory Address</vt:lpstr>
      <vt:lpstr>PowerPoint 簡報</vt:lpstr>
      <vt:lpstr>Example: Larger Block Size</vt:lpstr>
      <vt:lpstr>Example: Intrinsity FastMATH</vt:lpstr>
      <vt:lpstr>Example: Intrinsity FastMATH</vt:lpstr>
      <vt:lpstr>Block Size Considerations</vt:lpstr>
      <vt:lpstr>Block Size on Performance</vt:lpstr>
      <vt:lpstr>Outline</vt:lpstr>
      <vt:lpstr>Cache Hit and Miss</vt:lpstr>
      <vt:lpstr>Read Cache </vt:lpstr>
      <vt:lpstr>Write Hit: Write-Through</vt:lpstr>
      <vt:lpstr>Avoid Waiting for Memory  in Write Through</vt:lpstr>
      <vt:lpstr>Write Hit: Write-Back</vt:lpstr>
      <vt:lpstr>Write Miss: Write Allocation</vt:lpstr>
      <vt:lpstr>Example: Intrinsity FastMATH</vt:lpstr>
      <vt:lpstr>Outline</vt:lpstr>
      <vt:lpstr>Memory Design to Support Cache</vt:lpstr>
      <vt:lpstr>Interleaving for Bandwidth</vt:lpstr>
      <vt:lpstr>Miss Penalty for Different Memory Organizations</vt:lpstr>
      <vt:lpstr>Access of DRAM</vt:lpstr>
      <vt:lpstr>DRAM Generations</vt:lpstr>
      <vt:lpstr>DDR SDRAM</vt:lpstr>
      <vt:lpstr>Outline</vt:lpstr>
      <vt:lpstr>Measuring Cache Performance</vt:lpstr>
      <vt:lpstr>Cache Performance Example</vt:lpstr>
      <vt:lpstr>Average Access Time</vt:lpstr>
      <vt:lpstr>Performance Summary</vt:lpstr>
      <vt:lpstr>Improving Cache Performance</vt:lpstr>
      <vt:lpstr>Outline</vt:lpstr>
      <vt:lpstr>Direct Mapped</vt:lpstr>
      <vt:lpstr>Associative Caches</vt:lpstr>
      <vt:lpstr>Associative Cache Example</vt:lpstr>
      <vt:lpstr>Possible Associativity Structures</vt:lpstr>
      <vt:lpstr>Associativity Example</vt:lpstr>
      <vt:lpstr>Associativity Example</vt:lpstr>
      <vt:lpstr>How Much Associativity</vt:lpstr>
      <vt:lpstr>A 4-Way Set-Associative Cache</vt:lpstr>
      <vt:lpstr>Comparing Data Available Time</vt:lpstr>
      <vt:lpstr>Data Placement Policy</vt:lpstr>
      <vt:lpstr>Cache Block Replacement</vt:lpstr>
      <vt:lpstr>Comparing the Structures</vt:lpstr>
      <vt:lpstr>Outline</vt:lpstr>
      <vt:lpstr>Multilevel Caches</vt:lpstr>
      <vt:lpstr>Multilevel Cache Example</vt:lpstr>
      <vt:lpstr>Example (cont.)</vt:lpstr>
      <vt:lpstr>Multilevel Cache Considerations</vt:lpstr>
      <vt:lpstr>Interactions with Advanced CPUs</vt:lpstr>
      <vt:lpstr>Interactions with Software</vt:lpstr>
      <vt:lpstr>Outline</vt:lpstr>
      <vt:lpstr>Levels of Memory Hierarchy</vt:lpstr>
      <vt:lpstr>Virtual Memory</vt:lpstr>
      <vt:lpstr>Diagram of Process State</vt:lpstr>
      <vt:lpstr>CPU Scheduler</vt:lpstr>
      <vt:lpstr>Virtual Memory</vt:lpstr>
      <vt:lpstr>  Virtual Memory - Continued</vt:lpstr>
      <vt:lpstr>Virtual Memory</vt:lpstr>
      <vt:lpstr>Outline</vt:lpstr>
      <vt:lpstr>Basic Issues in Virtual Memory</vt:lpstr>
      <vt:lpstr>Block Size and Placement Policy</vt:lpstr>
      <vt:lpstr>Address Translation</vt:lpstr>
      <vt:lpstr>Paging</vt:lpstr>
      <vt:lpstr>Page Tables</vt:lpstr>
      <vt:lpstr>Page Tables</vt:lpstr>
      <vt:lpstr>Page Fault: What Happens When You Miss?</vt:lpstr>
      <vt:lpstr>OS Handling Page Faults</vt:lpstr>
      <vt:lpstr>When to Fetch Missing Items From Disk</vt:lpstr>
      <vt:lpstr>Page Replacement and Writes</vt:lpstr>
      <vt:lpstr>Problems of Page Table</vt:lpstr>
      <vt:lpstr>Problems of Page Table</vt:lpstr>
      <vt:lpstr>Outline</vt:lpstr>
      <vt:lpstr>Impact of Paging: Huge Page Table</vt:lpstr>
      <vt:lpstr>Hashing: Inverted Page Tables</vt:lpstr>
      <vt:lpstr>Two-level Page Tables</vt:lpstr>
      <vt:lpstr>Problems of Page Table</vt:lpstr>
      <vt:lpstr>Outline</vt:lpstr>
      <vt:lpstr>Impact of Paging: More Memory Access !</vt:lpstr>
      <vt:lpstr>Fast Translation Using a TLB</vt:lpstr>
      <vt:lpstr>Fast Translation Using TLB (Translation Lookaside Buffer)</vt:lpstr>
      <vt:lpstr>Translation Lookaside Buffer</vt:lpstr>
      <vt:lpstr>TLB Hit </vt:lpstr>
      <vt:lpstr>TLB Miss</vt:lpstr>
      <vt:lpstr>Outline</vt:lpstr>
      <vt:lpstr>Making Address Translation Practical</vt:lpstr>
      <vt:lpstr>Integrating TLB and Cache</vt:lpstr>
      <vt:lpstr>TLBs and caches</vt:lpstr>
      <vt:lpstr>Possible Combinations of Events</vt:lpstr>
      <vt:lpstr>Virtual Address and Cache</vt:lpstr>
      <vt:lpstr>Virtually Addressed Cache</vt:lpstr>
      <vt:lpstr>Integrating TLB and Cache</vt:lpstr>
      <vt:lpstr>An Alternative:Virtually Indexed but Physically Tagged (Overlapped Access)</vt:lpstr>
      <vt:lpstr>Problem with Overlapped Access</vt:lpstr>
      <vt:lpstr>Outline</vt:lpstr>
      <vt:lpstr>The Memory Hierarchy</vt:lpstr>
      <vt:lpstr>Block Placement</vt:lpstr>
      <vt:lpstr>Finding a Block</vt:lpstr>
      <vt:lpstr>Replacement</vt:lpstr>
      <vt:lpstr>Write Policy</vt:lpstr>
      <vt:lpstr>Sources of Misses</vt:lpstr>
      <vt:lpstr>Challenge in Memory Hierarchy</vt:lpstr>
      <vt:lpstr>Outline</vt:lpstr>
      <vt:lpstr>Cache Control</vt:lpstr>
      <vt:lpstr>Interface Signals</vt:lpstr>
      <vt:lpstr>Cache Controller FSM</vt:lpstr>
      <vt:lpstr>Finite State Machines</vt:lpstr>
      <vt:lpstr>Outline</vt:lpstr>
      <vt:lpstr>Cache Coherence Problem</vt:lpstr>
      <vt:lpstr>Coherence Defined</vt:lpstr>
      <vt:lpstr>Cache Coherence Protocols</vt:lpstr>
      <vt:lpstr>Invalidating Snooping Protocols</vt:lpstr>
      <vt:lpstr>Multilevel On-Chip Caches</vt:lpstr>
      <vt:lpstr>2-Level TLB Organization</vt:lpstr>
      <vt:lpstr>3-Level Cache Organization</vt:lpstr>
      <vt:lpstr>Pitfalls</vt:lpstr>
      <vt:lpstr>Pitfalls</vt:lpstr>
      <vt:lpstr>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CS4100 template</dc:title>
  <dc:creator>Chung-Ta King</dc:creator>
  <cp:lastModifiedBy>黃婷婷</cp:lastModifiedBy>
  <cp:revision>262</cp:revision>
  <cp:lastPrinted>2000-09-11T02:29:10Z</cp:lastPrinted>
  <dcterms:created xsi:type="dcterms:W3CDTF">1998-01-15T19:17:06Z</dcterms:created>
  <dcterms:modified xsi:type="dcterms:W3CDTF">2023-11-28T11:33:21Z</dcterms:modified>
</cp:coreProperties>
</file>